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03" r:id="rId2"/>
  </p:sldMasterIdLst>
  <p:notesMasterIdLst>
    <p:notesMasterId r:id="rId25"/>
  </p:notesMasterIdLst>
  <p:sldIdLst>
    <p:sldId id="2147482868" r:id="rId3"/>
    <p:sldId id="2147482869" r:id="rId4"/>
    <p:sldId id="2147482881" r:id="rId5"/>
    <p:sldId id="2147482870" r:id="rId6"/>
    <p:sldId id="2147482871" r:id="rId7"/>
    <p:sldId id="2147482872" r:id="rId8"/>
    <p:sldId id="2147482873" r:id="rId9"/>
    <p:sldId id="256" r:id="rId10"/>
    <p:sldId id="2147482875" r:id="rId11"/>
    <p:sldId id="2147482850" r:id="rId12"/>
    <p:sldId id="2147482877" r:id="rId13"/>
    <p:sldId id="2147482858" r:id="rId14"/>
    <p:sldId id="2147482859" r:id="rId15"/>
    <p:sldId id="2147482860" r:id="rId16"/>
    <p:sldId id="2147482861" r:id="rId17"/>
    <p:sldId id="2147482862" r:id="rId18"/>
    <p:sldId id="2147482878" r:id="rId19"/>
    <p:sldId id="2147482879" r:id="rId20"/>
    <p:sldId id="2147482876" r:id="rId21"/>
    <p:sldId id="269" r:id="rId22"/>
    <p:sldId id="2147482880" r:id="rId23"/>
    <p:sldId id="2147482867" r:id="rId24"/>
  </p:sldIdLst>
  <p:sldSz cx="12192000" cy="6858000"/>
  <p:notesSz cx="6858000" cy="9144000"/>
  <p:defaultTextStyle>
    <a:defPPr>
      <a:defRPr lang="en-US"/>
    </a:defPPr>
    <a:lvl1pPr marL="0" algn="l" defTabSz="913516" rtl="0" eaLnBrk="1" latinLnBrk="0" hangingPunct="1">
      <a:defRPr sz="1900" kern="1200">
        <a:solidFill>
          <a:schemeClr val="tx1"/>
        </a:solidFill>
        <a:latin typeface="+mn-lt"/>
        <a:ea typeface="+mn-ea"/>
        <a:cs typeface="+mn-cs"/>
      </a:defRPr>
    </a:lvl1pPr>
    <a:lvl2pPr marL="456735" algn="l" defTabSz="913516" rtl="0" eaLnBrk="1" latinLnBrk="0" hangingPunct="1">
      <a:defRPr sz="1900" kern="1200">
        <a:solidFill>
          <a:schemeClr val="tx1"/>
        </a:solidFill>
        <a:latin typeface="+mn-lt"/>
        <a:ea typeface="+mn-ea"/>
        <a:cs typeface="+mn-cs"/>
      </a:defRPr>
    </a:lvl2pPr>
    <a:lvl3pPr marL="913516" algn="l" defTabSz="913516" rtl="0" eaLnBrk="1" latinLnBrk="0" hangingPunct="1">
      <a:defRPr sz="1900" kern="1200">
        <a:solidFill>
          <a:schemeClr val="tx1"/>
        </a:solidFill>
        <a:latin typeface="+mn-lt"/>
        <a:ea typeface="+mn-ea"/>
        <a:cs typeface="+mn-cs"/>
      </a:defRPr>
    </a:lvl3pPr>
    <a:lvl4pPr marL="1370274" algn="l" defTabSz="913516" rtl="0" eaLnBrk="1" latinLnBrk="0" hangingPunct="1">
      <a:defRPr sz="1900" kern="1200">
        <a:solidFill>
          <a:schemeClr val="tx1"/>
        </a:solidFill>
        <a:latin typeface="+mn-lt"/>
        <a:ea typeface="+mn-ea"/>
        <a:cs typeface="+mn-cs"/>
      </a:defRPr>
    </a:lvl4pPr>
    <a:lvl5pPr marL="1827032" algn="l" defTabSz="913516" rtl="0" eaLnBrk="1" latinLnBrk="0" hangingPunct="1">
      <a:defRPr sz="1900" kern="1200">
        <a:solidFill>
          <a:schemeClr val="tx1"/>
        </a:solidFill>
        <a:latin typeface="+mn-lt"/>
        <a:ea typeface="+mn-ea"/>
        <a:cs typeface="+mn-cs"/>
      </a:defRPr>
    </a:lvl5pPr>
    <a:lvl6pPr marL="2283814" algn="l" defTabSz="913516" rtl="0" eaLnBrk="1" latinLnBrk="0" hangingPunct="1">
      <a:defRPr sz="1900" kern="1200">
        <a:solidFill>
          <a:schemeClr val="tx1"/>
        </a:solidFill>
        <a:latin typeface="+mn-lt"/>
        <a:ea typeface="+mn-ea"/>
        <a:cs typeface="+mn-cs"/>
      </a:defRPr>
    </a:lvl6pPr>
    <a:lvl7pPr marL="2740546" algn="l" defTabSz="913516" rtl="0" eaLnBrk="1" latinLnBrk="0" hangingPunct="1">
      <a:defRPr sz="1900" kern="1200">
        <a:solidFill>
          <a:schemeClr val="tx1"/>
        </a:solidFill>
        <a:latin typeface="+mn-lt"/>
        <a:ea typeface="+mn-ea"/>
        <a:cs typeface="+mn-cs"/>
      </a:defRPr>
    </a:lvl7pPr>
    <a:lvl8pPr marL="3197280" algn="l" defTabSz="913516" rtl="0" eaLnBrk="1" latinLnBrk="0" hangingPunct="1">
      <a:defRPr sz="1900" kern="1200">
        <a:solidFill>
          <a:schemeClr val="tx1"/>
        </a:solidFill>
        <a:latin typeface="+mn-lt"/>
        <a:ea typeface="+mn-ea"/>
        <a:cs typeface="+mn-cs"/>
      </a:defRPr>
    </a:lvl8pPr>
    <a:lvl9pPr marL="3654015" algn="l" defTabSz="913516"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7992"/>
    <a:srgbClr val="2F86A1"/>
    <a:srgbClr val="3597B5"/>
    <a:srgbClr val="5CB4D0"/>
    <a:srgbClr val="43A9C9"/>
    <a:srgbClr val="AEDAE8"/>
    <a:srgbClr val="A0D4E4"/>
    <a:srgbClr val="66BAD4"/>
    <a:srgbClr val="3395B3"/>
    <a:srgbClr val="3398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CD1F8A-577B-49AE-82A4-DE2739383F4C}" v="277" dt="2026-11-02T08:55:35.557"/>
    <p1510:client id="{9EDDBC9D-7DAB-415F-B63E-8202DA72CA73}" v="25" dt="2026-11-02T08:14:10.0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045" autoAdjust="0"/>
    <p:restoredTop sz="94660"/>
  </p:normalViewPr>
  <p:slideViewPr>
    <p:cSldViewPr snapToGrid="0">
      <p:cViewPr varScale="1">
        <p:scale>
          <a:sx n="109" d="100"/>
          <a:sy n="109" d="100"/>
        </p:scale>
        <p:origin x="138" y="22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1BDB48-A200-4192-BACC-681E0B160BB7}" type="datetimeFigureOut">
              <a:rPr lang="en-US" smtClean="0"/>
              <a:t>11/2/2026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250C53-E22F-435E-ADA9-BC7C35EF033E}" type="slidenum">
              <a:rPr lang="en-US" smtClean="0"/>
              <a:t>‹#›</a:t>
            </a:fld>
            <a:endParaRPr lang="en-US"/>
          </a:p>
        </p:txBody>
      </p:sp>
    </p:spTree>
    <p:extLst>
      <p:ext uri="{BB962C8B-B14F-4D97-AF65-F5344CB8AC3E}">
        <p14:creationId xmlns:p14="http://schemas.microsoft.com/office/powerpoint/2010/main" val="1793840964"/>
      </p:ext>
    </p:extLst>
  </p:cSld>
  <p:clrMap bg1="lt1" tx1="dk1" bg2="lt2" tx2="dk2" accent1="accent1" accent2="accent2" accent3="accent3" accent4="accent4" accent5="accent5" accent6="accent6" hlink="hlink" folHlink="folHlink"/>
  <p:notesStyle>
    <a:lvl1pPr marL="0" algn="l" defTabSz="913516" rtl="0" eaLnBrk="1" latinLnBrk="0" hangingPunct="1">
      <a:defRPr sz="1200" kern="1200">
        <a:solidFill>
          <a:schemeClr val="tx1"/>
        </a:solidFill>
        <a:latin typeface="+mn-lt"/>
        <a:ea typeface="+mn-ea"/>
        <a:cs typeface="+mn-cs"/>
      </a:defRPr>
    </a:lvl1pPr>
    <a:lvl2pPr marL="456735" algn="l" defTabSz="913516" rtl="0" eaLnBrk="1" latinLnBrk="0" hangingPunct="1">
      <a:defRPr sz="1200" kern="1200">
        <a:solidFill>
          <a:schemeClr val="tx1"/>
        </a:solidFill>
        <a:latin typeface="+mn-lt"/>
        <a:ea typeface="+mn-ea"/>
        <a:cs typeface="+mn-cs"/>
      </a:defRPr>
    </a:lvl2pPr>
    <a:lvl3pPr marL="913516" algn="l" defTabSz="913516" rtl="0" eaLnBrk="1" latinLnBrk="0" hangingPunct="1">
      <a:defRPr sz="1200" kern="1200">
        <a:solidFill>
          <a:schemeClr val="tx1"/>
        </a:solidFill>
        <a:latin typeface="+mn-lt"/>
        <a:ea typeface="+mn-ea"/>
        <a:cs typeface="+mn-cs"/>
      </a:defRPr>
    </a:lvl3pPr>
    <a:lvl4pPr marL="1370274" algn="l" defTabSz="913516" rtl="0" eaLnBrk="1" latinLnBrk="0" hangingPunct="1">
      <a:defRPr sz="1200" kern="1200">
        <a:solidFill>
          <a:schemeClr val="tx1"/>
        </a:solidFill>
        <a:latin typeface="+mn-lt"/>
        <a:ea typeface="+mn-ea"/>
        <a:cs typeface="+mn-cs"/>
      </a:defRPr>
    </a:lvl4pPr>
    <a:lvl5pPr marL="1827032" algn="l" defTabSz="913516" rtl="0" eaLnBrk="1" latinLnBrk="0" hangingPunct="1">
      <a:defRPr sz="1200" kern="1200">
        <a:solidFill>
          <a:schemeClr val="tx1"/>
        </a:solidFill>
        <a:latin typeface="+mn-lt"/>
        <a:ea typeface="+mn-ea"/>
        <a:cs typeface="+mn-cs"/>
      </a:defRPr>
    </a:lvl5pPr>
    <a:lvl6pPr marL="2283814" algn="l" defTabSz="913516" rtl="0" eaLnBrk="1" latinLnBrk="0" hangingPunct="1">
      <a:defRPr sz="1200" kern="1200">
        <a:solidFill>
          <a:schemeClr val="tx1"/>
        </a:solidFill>
        <a:latin typeface="+mn-lt"/>
        <a:ea typeface="+mn-ea"/>
        <a:cs typeface="+mn-cs"/>
      </a:defRPr>
    </a:lvl6pPr>
    <a:lvl7pPr marL="2740546" algn="l" defTabSz="913516" rtl="0" eaLnBrk="1" latinLnBrk="0" hangingPunct="1">
      <a:defRPr sz="1200" kern="1200">
        <a:solidFill>
          <a:schemeClr val="tx1"/>
        </a:solidFill>
        <a:latin typeface="+mn-lt"/>
        <a:ea typeface="+mn-ea"/>
        <a:cs typeface="+mn-cs"/>
      </a:defRPr>
    </a:lvl7pPr>
    <a:lvl8pPr marL="3197280" algn="l" defTabSz="913516" rtl="0" eaLnBrk="1" latinLnBrk="0" hangingPunct="1">
      <a:defRPr sz="1200" kern="1200">
        <a:solidFill>
          <a:schemeClr val="tx1"/>
        </a:solidFill>
        <a:latin typeface="+mn-lt"/>
        <a:ea typeface="+mn-ea"/>
        <a:cs typeface="+mn-cs"/>
      </a:defRPr>
    </a:lvl8pPr>
    <a:lvl9pPr marL="3654015" algn="l" defTabSz="91351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Global Health Estimates 2021: Deaths by Cause, Age, Sex, by Country and by Region, 2000–2021. World Health Organization, 2024.
All figures reproduced from the user-provided slide image.
[/Sources]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7481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Notes Placeholde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688566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Nội dung 05 luận điểm được giữ theo slide mẫu do người dùng cung cấp: gánh nặng BKLN về phổi; định hướng chiến lược và kế hoạch quốc gia; vai trò lãnh đạo của Bộ Y tế; phối hợp Trung ương và địa phương; khuyến nghị WHO trong Nghị quyết về Sức khỏe phổi năm 2025.
[/Sources]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Nội dung mục tiêu chung và 05 mục tiêu cụ thể được dựng từ nguyên văn do người dùng cung cấp. Nội dung chỉ được chuẩn hóa lỗi đánh máy và rút gọn để trình chiếu, không bổ sung mục tiêu mới.
[/Sources]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Sáu nhóm hoạt động trọng tâm được giữ nguyên theo nội dung người dùng cung cấp.
[/Sources]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Nội dung được giữ nguyên từ file Format.pptx. Thiết kế, font Arial, màu sắc, tiêu đề, bảng, đường viền và căn chỉnh được đồng bộ theo slide 1.</a:t>
            </a:r>
          </a:p>
          <a:p>
            <a:r>
              <a:t>[/Sources]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0900" y="300038"/>
            <a:ext cx="5156200" cy="2900362"/>
          </a:xfrm>
        </p:spPr>
      </p:sp>
      <p:sp>
        <p:nvSpPr>
          <p:cNvPr id="3" name="Notes Placeholder 2"/>
          <p:cNvSpPr>
            <a:spLocks noGrp="1"/>
          </p:cNvSpPr>
          <p:nvPr>
            <p:ph type="body" idx="1"/>
          </p:nvPr>
        </p:nvSpPr>
        <p:spPr/>
        <p:txBody>
          <a:bodyPr/>
          <a:lstStyle/>
          <a:p>
            <a:r>
              <a:t>[Sources]</a:t>
            </a:r>
          </a:p>
          <a:p>
            <a:r>
              <a:t>Nội dung được giữ nguyên từ file Format.pptx. Thiết kế, font Arial, màu sắc, tiêu đề, bảng, đường viền và căn chỉnh được đồng bộ theo slide 1.</a:t>
            </a:r>
          </a:p>
          <a:p>
            <a:r>
              <a:t>[/Sources]</a:t>
            </a:r>
          </a:p>
        </p:txBody>
      </p:sp>
      <p:sp>
        <p:nvSpPr>
          <p:cNvPr id="4" name="Slide Number Placeholder 3"/>
          <p:cNvSpPr>
            <a:spLocks noGrp="1"/>
          </p:cNvSpPr>
          <p:nvPr>
            <p:ph type="sldNum" sz="quarter" idx="5"/>
          </p:nvPr>
        </p:nvSpPr>
        <p:spPr/>
        <p:txBody>
          <a:bodyPr/>
          <a:lstStyle/>
          <a:p>
            <a:fld id="{48857A81-DEF9-4B57-AC08-20326D7F815B}" type="slidenum">
              <a:rPr lang="en-GB" smtClean="0"/>
              <a:pPr/>
              <a:t>14</a:t>
            </a:fld>
            <a:endParaRPr lang="en-GB"/>
          </a:p>
        </p:txBody>
      </p:sp>
    </p:spTree>
    <p:extLst>
      <p:ext uri="{BB962C8B-B14F-4D97-AF65-F5344CB8AC3E}">
        <p14:creationId xmlns:p14="http://schemas.microsoft.com/office/powerpoint/2010/main" val="1079031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0900" y="300038"/>
            <a:ext cx="5156200" cy="2900362"/>
          </a:xfrm>
        </p:spPr>
      </p:sp>
      <p:sp>
        <p:nvSpPr>
          <p:cNvPr id="3" name="Notes Placeholder 2"/>
          <p:cNvSpPr>
            <a:spLocks noGrp="1"/>
          </p:cNvSpPr>
          <p:nvPr>
            <p:ph type="body" idx="1"/>
          </p:nvPr>
        </p:nvSpPr>
        <p:spPr/>
        <p:txBody>
          <a:bodyPr/>
          <a:lstStyle/>
          <a:p>
            <a:r>
              <a:t>[Sources]</a:t>
            </a:r>
          </a:p>
          <a:p>
            <a:r>
              <a:t>Nội dung được giữ nguyên từ file Format.pptx. Thiết kế, font Arial, màu sắc, tiêu đề, bảng, đường viền và căn chỉnh được đồng bộ theo slide 1.</a:t>
            </a:r>
          </a:p>
          <a:p>
            <a:r>
              <a:t>[/Sources]</a:t>
            </a:r>
          </a:p>
        </p:txBody>
      </p:sp>
      <p:sp>
        <p:nvSpPr>
          <p:cNvPr id="4" name="Slide Number Placeholder 3"/>
          <p:cNvSpPr>
            <a:spLocks noGrp="1"/>
          </p:cNvSpPr>
          <p:nvPr>
            <p:ph type="sldNum" sz="quarter" idx="5"/>
          </p:nvPr>
        </p:nvSpPr>
        <p:spPr/>
        <p:txBody>
          <a:bodyPr/>
          <a:lstStyle/>
          <a:p>
            <a:fld id="{48857A81-DEF9-4B57-AC08-20326D7F815B}" type="slidenum">
              <a:rPr lang="en-GB" smtClean="0"/>
              <a:pPr/>
              <a:t>15</a:t>
            </a:fld>
            <a:endParaRPr lang="en-GB"/>
          </a:p>
        </p:txBody>
      </p:sp>
    </p:spTree>
    <p:extLst>
      <p:ext uri="{BB962C8B-B14F-4D97-AF65-F5344CB8AC3E}">
        <p14:creationId xmlns:p14="http://schemas.microsoft.com/office/powerpoint/2010/main" val="3538303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0900" y="300038"/>
            <a:ext cx="5156200" cy="2900362"/>
          </a:xfrm>
        </p:spPr>
      </p:sp>
      <p:sp>
        <p:nvSpPr>
          <p:cNvPr id="3" name="Notes Placeholder 2"/>
          <p:cNvSpPr>
            <a:spLocks noGrp="1"/>
          </p:cNvSpPr>
          <p:nvPr>
            <p:ph type="body" idx="1"/>
          </p:nvPr>
        </p:nvSpPr>
        <p:spPr/>
        <p:txBody>
          <a:bodyPr/>
          <a:lstStyle/>
          <a:p>
            <a:r>
              <a:t>[Sources]</a:t>
            </a:r>
          </a:p>
          <a:p>
            <a:r>
              <a:t>Nội dung được giữ nguyên từ file Format.pptx. Thiết kế, font Arial, màu sắc, tiêu đề, bảng, đường viền và căn chỉnh được đồng bộ theo slide 1.</a:t>
            </a:r>
          </a:p>
          <a:p>
            <a:r>
              <a:t>[/Sources]</a:t>
            </a:r>
          </a:p>
        </p:txBody>
      </p:sp>
      <p:sp>
        <p:nvSpPr>
          <p:cNvPr id="4" name="Slide Number Placeholder 3"/>
          <p:cNvSpPr>
            <a:spLocks noGrp="1"/>
          </p:cNvSpPr>
          <p:nvPr>
            <p:ph type="sldNum" sz="quarter" idx="5"/>
          </p:nvPr>
        </p:nvSpPr>
        <p:spPr/>
        <p:txBody>
          <a:bodyPr/>
          <a:lstStyle/>
          <a:p>
            <a:fld id="{48857A81-DEF9-4B57-AC08-20326D7F815B}" type="slidenum">
              <a:rPr lang="en-GB" smtClean="0"/>
              <a:pPr/>
              <a:t>16</a:t>
            </a:fld>
            <a:endParaRPr lang="en-GB"/>
          </a:p>
        </p:txBody>
      </p:sp>
    </p:spTree>
    <p:extLst>
      <p:ext uri="{BB962C8B-B14F-4D97-AF65-F5344CB8AC3E}">
        <p14:creationId xmlns:p14="http://schemas.microsoft.com/office/powerpoint/2010/main" val="2307092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0900" y="300038"/>
            <a:ext cx="5156200" cy="2900362"/>
          </a:xfrm>
        </p:spPr>
      </p:sp>
      <p:sp>
        <p:nvSpPr>
          <p:cNvPr id="3" name="Notes Placeholder 2"/>
          <p:cNvSpPr>
            <a:spLocks noGrp="1"/>
          </p:cNvSpPr>
          <p:nvPr>
            <p:ph type="body" idx="1"/>
          </p:nvPr>
        </p:nvSpPr>
        <p:spPr/>
        <p:txBody>
          <a:bodyPr/>
          <a:lstStyle/>
          <a:p>
            <a:r>
              <a:t>[Sources]</a:t>
            </a:r>
          </a:p>
          <a:p>
            <a:r>
              <a:t>Nội dung được giữ nguyên từ file Format.pptx. Thiết kế, font Arial, màu sắc, tiêu đề, bảng, đường viền và căn chỉnh được đồng bộ theo slide 1.</a:t>
            </a:r>
          </a:p>
          <a:p>
            <a:r>
              <a:t>[/Sources]</a:t>
            </a:r>
          </a:p>
        </p:txBody>
      </p:sp>
      <p:sp>
        <p:nvSpPr>
          <p:cNvPr id="4" name="Slide Number Placeholder 3"/>
          <p:cNvSpPr>
            <a:spLocks noGrp="1"/>
          </p:cNvSpPr>
          <p:nvPr>
            <p:ph type="sldNum" sz="quarter" idx="5"/>
          </p:nvPr>
        </p:nvSpPr>
        <p:spPr/>
        <p:txBody>
          <a:bodyPr/>
          <a:lstStyle/>
          <a:p>
            <a:fld id="{48857A81-DEF9-4B57-AC08-20326D7F815B}" type="slidenum">
              <a:rPr lang="en-GB" smtClean="0"/>
              <a:pPr/>
              <a:t>17</a:t>
            </a:fld>
            <a:endParaRPr lang="en-GB"/>
          </a:p>
        </p:txBody>
      </p:sp>
    </p:spTree>
    <p:extLst>
      <p:ext uri="{BB962C8B-B14F-4D97-AF65-F5344CB8AC3E}">
        <p14:creationId xmlns:p14="http://schemas.microsoft.com/office/powerpoint/2010/main" val="2387969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0900" y="300038"/>
            <a:ext cx="5156200" cy="2900362"/>
          </a:xfrm>
        </p:spPr>
      </p:sp>
      <p:sp>
        <p:nvSpPr>
          <p:cNvPr id="3" name="Notes Placeholder 2"/>
          <p:cNvSpPr>
            <a:spLocks noGrp="1"/>
          </p:cNvSpPr>
          <p:nvPr>
            <p:ph type="body" idx="1"/>
          </p:nvPr>
        </p:nvSpPr>
        <p:spPr/>
        <p:txBody>
          <a:bodyPr/>
          <a:lstStyle/>
          <a:p>
            <a:r>
              <a:t>[Sources]</a:t>
            </a:r>
          </a:p>
          <a:p>
            <a:r>
              <a:t>Nội dung được giữ nguyên từ file Format.pptx. Thiết kế, font Arial, màu sắc, tiêu đề, bảng, đường viền và căn chỉnh được đồng bộ theo slide 1.</a:t>
            </a:r>
          </a:p>
          <a:p>
            <a:r>
              <a:t>[/Sources]</a:t>
            </a:r>
          </a:p>
        </p:txBody>
      </p:sp>
      <p:sp>
        <p:nvSpPr>
          <p:cNvPr id="4" name="Slide Number Placeholder 3"/>
          <p:cNvSpPr>
            <a:spLocks noGrp="1"/>
          </p:cNvSpPr>
          <p:nvPr>
            <p:ph type="sldNum" sz="quarter" idx="5"/>
          </p:nvPr>
        </p:nvSpPr>
        <p:spPr/>
        <p:txBody>
          <a:bodyPr/>
          <a:lstStyle/>
          <a:p>
            <a:fld id="{48857A81-DEF9-4B57-AC08-20326D7F815B}" type="slidenum">
              <a:rPr lang="en-GB" smtClean="0"/>
              <a:pPr/>
              <a:t>18</a:t>
            </a:fld>
            <a:endParaRPr lang="en-GB"/>
          </a:p>
        </p:txBody>
      </p:sp>
    </p:spTree>
    <p:extLst>
      <p:ext uri="{BB962C8B-B14F-4D97-AF65-F5344CB8AC3E}">
        <p14:creationId xmlns:p14="http://schemas.microsoft.com/office/powerpoint/2010/main" val="1293892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a:t>
            </a:r>
          </a:p>
          <a:p>
            <a:r>
              <a:t>Kế hoạch hoạt động Chương trình Sức khỏe phổi Việt Nam giai đoạn 2026–2027, Mục IV.</a:t>
            </a:r>
          </a:p>
          <a:p>
            <a:r>
              <a:t>[/Sources]</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06BBD-F4FD-818D-F2D1-6873227948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5C3FF9-C3A8-545B-EB39-F300862829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F81E69-BB36-7191-4C55-EC8EDE5979DD}"/>
              </a:ext>
            </a:extLst>
          </p:cNvPr>
          <p:cNvSpPr>
            <a:spLocks noGrp="1"/>
          </p:cNvSpPr>
          <p:nvPr>
            <p:ph type="body" idx="1"/>
          </p:nvPr>
        </p:nvSpPr>
        <p:spPr/>
        <p:txBody>
          <a:bodyPr/>
          <a:lstStyle/>
          <a:p>
            <a:r>
              <a:rPr lang="en-US" dirty="0"/>
              <a:t>[Sources]
Nội dung mục tiêu chung và 05 mục tiêu cụ thể được dựng từ nguyên văn do người dùng cung cấp. Nội dung chỉ được chuẩn hóa lỗi đánh máy và rút gọn để trình chiếu, không bổ sung mục tiêu mới.
[/Sources]</a:t>
            </a:r>
          </a:p>
        </p:txBody>
      </p:sp>
      <p:sp>
        <p:nvSpPr>
          <p:cNvPr id="4" name="Slide Number Placeholder 3">
            <a:extLst>
              <a:ext uri="{FF2B5EF4-FFF2-40B4-BE49-F238E27FC236}">
                <a16:creationId xmlns:a16="http://schemas.microsoft.com/office/drawing/2014/main" id="{5814F4F7-873D-CE84-235C-A3E1EDFC7A21}"/>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2331264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a:t>
            </a:r>
          </a:p>
          <a:p>
            <a:r>
              <a:t>Slide cảm ơn được thiết kế đồng bộ với tông màu, font Arial và chủ đề của slide trước.</a:t>
            </a:r>
          </a:p>
          <a:p>
            <a:r>
              <a:t>[/Sources]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6735" indent="0" algn="ctr">
              <a:buNone/>
              <a:defRPr sz="2000"/>
            </a:lvl2pPr>
            <a:lvl3pPr marL="913516" indent="0" algn="ctr">
              <a:buNone/>
              <a:defRPr sz="1900"/>
            </a:lvl3pPr>
            <a:lvl4pPr marL="1370274" indent="0" algn="ctr">
              <a:buNone/>
              <a:defRPr sz="1600"/>
            </a:lvl4pPr>
            <a:lvl5pPr marL="1827032" indent="0" algn="ctr">
              <a:buNone/>
              <a:defRPr sz="1600"/>
            </a:lvl5pPr>
            <a:lvl6pPr marL="2283814" indent="0" algn="ctr">
              <a:buNone/>
              <a:defRPr sz="1600"/>
            </a:lvl6pPr>
            <a:lvl7pPr marL="2740546" indent="0" algn="ctr">
              <a:buNone/>
              <a:defRPr sz="1600"/>
            </a:lvl7pPr>
            <a:lvl8pPr marL="3197280" indent="0" algn="ctr">
              <a:buNone/>
              <a:defRPr sz="1600"/>
            </a:lvl8pPr>
            <a:lvl9pPr marL="3654015"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E917F6B-42A2-418E-92FA-5F8AF4F9482A}"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60C9EE-AABE-4EAB-8989-2272F03B3175}" type="slidenum">
              <a:rPr lang="en-US" smtClean="0"/>
              <a:t>‹#›</a:t>
            </a:fld>
            <a:endParaRPr lang="en-US"/>
          </a:p>
        </p:txBody>
      </p:sp>
    </p:spTree>
    <p:extLst>
      <p:ext uri="{BB962C8B-B14F-4D97-AF65-F5344CB8AC3E}">
        <p14:creationId xmlns:p14="http://schemas.microsoft.com/office/powerpoint/2010/main" val="1973097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917F6B-42A2-418E-92FA-5F8AF4F9482A}"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60C9EE-AABE-4EAB-8989-2272F03B3175}" type="slidenum">
              <a:rPr lang="en-US" smtClean="0"/>
              <a:t>‹#›</a:t>
            </a:fld>
            <a:endParaRPr lang="en-US"/>
          </a:p>
        </p:txBody>
      </p:sp>
    </p:spTree>
    <p:extLst>
      <p:ext uri="{BB962C8B-B14F-4D97-AF65-F5344CB8AC3E}">
        <p14:creationId xmlns:p14="http://schemas.microsoft.com/office/powerpoint/2010/main" val="2580708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9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6735" indent="0">
              <a:buNone/>
              <a:defRPr sz="2000">
                <a:solidFill>
                  <a:schemeClr val="tx1">
                    <a:tint val="75000"/>
                  </a:schemeClr>
                </a:solidFill>
              </a:defRPr>
            </a:lvl2pPr>
            <a:lvl3pPr marL="913516" indent="0">
              <a:buNone/>
              <a:defRPr sz="1900">
                <a:solidFill>
                  <a:schemeClr val="tx1">
                    <a:tint val="75000"/>
                  </a:schemeClr>
                </a:solidFill>
              </a:defRPr>
            </a:lvl3pPr>
            <a:lvl4pPr marL="1370274" indent="0">
              <a:buNone/>
              <a:defRPr sz="1600">
                <a:solidFill>
                  <a:schemeClr val="tx1">
                    <a:tint val="75000"/>
                  </a:schemeClr>
                </a:solidFill>
              </a:defRPr>
            </a:lvl4pPr>
            <a:lvl5pPr marL="1827032" indent="0">
              <a:buNone/>
              <a:defRPr sz="1600">
                <a:solidFill>
                  <a:schemeClr val="tx1">
                    <a:tint val="75000"/>
                  </a:schemeClr>
                </a:solidFill>
              </a:defRPr>
            </a:lvl5pPr>
            <a:lvl6pPr marL="2283814" indent="0">
              <a:buNone/>
              <a:defRPr sz="1600">
                <a:solidFill>
                  <a:schemeClr val="tx1">
                    <a:tint val="75000"/>
                  </a:schemeClr>
                </a:solidFill>
              </a:defRPr>
            </a:lvl6pPr>
            <a:lvl7pPr marL="2740546" indent="0">
              <a:buNone/>
              <a:defRPr sz="1600">
                <a:solidFill>
                  <a:schemeClr val="tx1">
                    <a:tint val="75000"/>
                  </a:schemeClr>
                </a:solidFill>
              </a:defRPr>
            </a:lvl7pPr>
            <a:lvl8pPr marL="3197280" indent="0">
              <a:buNone/>
              <a:defRPr sz="1600">
                <a:solidFill>
                  <a:schemeClr val="tx1">
                    <a:tint val="75000"/>
                  </a:schemeClr>
                </a:solidFill>
              </a:defRPr>
            </a:lvl8pPr>
            <a:lvl9pPr marL="3654015"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E917F6B-42A2-418E-92FA-5F8AF4F9482A}"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60C9EE-AABE-4EAB-8989-2272F03B3175}" type="slidenum">
              <a:rPr lang="en-US" smtClean="0"/>
              <a:t>‹#›</a:t>
            </a:fld>
            <a:endParaRPr lang="en-US"/>
          </a:p>
        </p:txBody>
      </p:sp>
    </p:spTree>
    <p:extLst>
      <p:ext uri="{BB962C8B-B14F-4D97-AF65-F5344CB8AC3E}">
        <p14:creationId xmlns:p14="http://schemas.microsoft.com/office/powerpoint/2010/main" val="1349946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E917F6B-42A2-418E-92FA-5F8AF4F9482A}"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60C9EE-AABE-4EAB-8989-2272F03B3175}" type="slidenum">
              <a:rPr lang="en-US" smtClean="0"/>
              <a:t>‹#›</a:t>
            </a:fld>
            <a:endParaRPr lang="en-US"/>
          </a:p>
        </p:txBody>
      </p:sp>
    </p:spTree>
    <p:extLst>
      <p:ext uri="{BB962C8B-B14F-4D97-AF65-F5344CB8AC3E}">
        <p14:creationId xmlns:p14="http://schemas.microsoft.com/office/powerpoint/2010/main" val="3699644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6735" indent="0">
              <a:buNone/>
              <a:defRPr sz="2000" b="1"/>
            </a:lvl2pPr>
            <a:lvl3pPr marL="913516" indent="0">
              <a:buNone/>
              <a:defRPr sz="1900" b="1"/>
            </a:lvl3pPr>
            <a:lvl4pPr marL="1370274" indent="0">
              <a:buNone/>
              <a:defRPr sz="1600" b="1"/>
            </a:lvl4pPr>
            <a:lvl5pPr marL="1827032" indent="0">
              <a:buNone/>
              <a:defRPr sz="1600" b="1"/>
            </a:lvl5pPr>
            <a:lvl6pPr marL="2283814" indent="0">
              <a:buNone/>
              <a:defRPr sz="1600" b="1"/>
            </a:lvl6pPr>
            <a:lvl7pPr marL="2740546" indent="0">
              <a:buNone/>
              <a:defRPr sz="1600" b="1"/>
            </a:lvl7pPr>
            <a:lvl8pPr marL="3197280" indent="0">
              <a:buNone/>
              <a:defRPr sz="1600" b="1"/>
            </a:lvl8pPr>
            <a:lvl9pPr marL="3654015"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6735" indent="0">
              <a:buNone/>
              <a:defRPr sz="2000" b="1"/>
            </a:lvl2pPr>
            <a:lvl3pPr marL="913516" indent="0">
              <a:buNone/>
              <a:defRPr sz="1900" b="1"/>
            </a:lvl3pPr>
            <a:lvl4pPr marL="1370274" indent="0">
              <a:buNone/>
              <a:defRPr sz="1600" b="1"/>
            </a:lvl4pPr>
            <a:lvl5pPr marL="1827032" indent="0">
              <a:buNone/>
              <a:defRPr sz="1600" b="1"/>
            </a:lvl5pPr>
            <a:lvl6pPr marL="2283814" indent="0">
              <a:buNone/>
              <a:defRPr sz="1600" b="1"/>
            </a:lvl6pPr>
            <a:lvl7pPr marL="2740546" indent="0">
              <a:buNone/>
              <a:defRPr sz="1600" b="1"/>
            </a:lvl7pPr>
            <a:lvl8pPr marL="3197280" indent="0">
              <a:buNone/>
              <a:defRPr sz="1600" b="1"/>
            </a:lvl8pPr>
            <a:lvl9pPr marL="3654015" indent="0">
              <a:buNone/>
              <a:defRPr sz="1600" b="1"/>
            </a:lvl9pPr>
          </a:lstStyle>
          <a:p>
            <a:pPr lvl="0"/>
            <a:r>
              <a:rPr lang="en-US"/>
              <a:t>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E917F6B-42A2-418E-92FA-5F8AF4F9482A}" type="datetimeFigureOut">
              <a:rPr lang="en-US" smtClean="0"/>
              <a:t>11/2/2026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60C9EE-AABE-4EAB-8989-2272F03B3175}" type="slidenum">
              <a:rPr lang="en-US" smtClean="0"/>
              <a:t>‹#›</a:t>
            </a:fld>
            <a:endParaRPr lang="en-US"/>
          </a:p>
        </p:txBody>
      </p:sp>
    </p:spTree>
    <p:extLst>
      <p:ext uri="{BB962C8B-B14F-4D97-AF65-F5344CB8AC3E}">
        <p14:creationId xmlns:p14="http://schemas.microsoft.com/office/powerpoint/2010/main" val="779160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917F6B-42A2-418E-92FA-5F8AF4F9482A}" type="datetimeFigureOut">
              <a:rPr lang="en-US" smtClean="0"/>
              <a:t>11/2/2026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60C9EE-AABE-4EAB-8989-2272F03B3175}" type="slidenum">
              <a:rPr lang="en-US" smtClean="0"/>
              <a:t>‹#›</a:t>
            </a:fld>
            <a:endParaRPr lang="en-US"/>
          </a:p>
        </p:txBody>
      </p:sp>
    </p:spTree>
    <p:extLst>
      <p:ext uri="{BB962C8B-B14F-4D97-AF65-F5344CB8AC3E}">
        <p14:creationId xmlns:p14="http://schemas.microsoft.com/office/powerpoint/2010/main" val="4240909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917F6B-42A2-418E-92FA-5F8AF4F9482A}" type="datetimeFigureOut">
              <a:rPr lang="en-US" smtClean="0"/>
              <a:t>11/2/2026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60C9EE-AABE-4EAB-8989-2272F03B3175}" type="slidenum">
              <a:rPr lang="en-US" smtClean="0"/>
              <a:t>‹#›</a:t>
            </a:fld>
            <a:endParaRPr lang="en-US"/>
          </a:p>
        </p:txBody>
      </p:sp>
    </p:spTree>
    <p:extLst>
      <p:ext uri="{BB962C8B-B14F-4D97-AF65-F5344CB8AC3E}">
        <p14:creationId xmlns:p14="http://schemas.microsoft.com/office/powerpoint/2010/main" val="2070300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7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3"/>
            <a:ext cx="3932237" cy="3811588"/>
          </a:xfrm>
        </p:spPr>
        <p:txBody>
          <a:bodyPr/>
          <a:lstStyle>
            <a:lvl1pPr marL="0" indent="0">
              <a:buNone/>
              <a:defRPr sz="1600"/>
            </a:lvl1pPr>
            <a:lvl2pPr marL="456735" indent="0">
              <a:buNone/>
              <a:defRPr sz="1500"/>
            </a:lvl2pPr>
            <a:lvl3pPr marL="913516" indent="0">
              <a:buNone/>
              <a:defRPr sz="1200"/>
            </a:lvl3pPr>
            <a:lvl4pPr marL="1370274" indent="0">
              <a:buNone/>
              <a:defRPr sz="1100"/>
            </a:lvl4pPr>
            <a:lvl5pPr marL="1827032" indent="0">
              <a:buNone/>
              <a:defRPr sz="1100"/>
            </a:lvl5pPr>
            <a:lvl6pPr marL="2283814" indent="0">
              <a:buNone/>
              <a:defRPr sz="1100"/>
            </a:lvl6pPr>
            <a:lvl7pPr marL="2740546" indent="0">
              <a:buNone/>
              <a:defRPr sz="1100"/>
            </a:lvl7pPr>
            <a:lvl8pPr marL="3197280" indent="0">
              <a:buNone/>
              <a:defRPr sz="1100"/>
            </a:lvl8pPr>
            <a:lvl9pPr marL="3654015" indent="0">
              <a:buNone/>
              <a:defRPr sz="1100"/>
            </a:lvl9pPr>
          </a:lstStyle>
          <a:p>
            <a:pPr lvl="0"/>
            <a:r>
              <a:rPr lang="en-US"/>
              <a:t>Edit Master text styles</a:t>
            </a:r>
          </a:p>
        </p:txBody>
      </p:sp>
      <p:sp>
        <p:nvSpPr>
          <p:cNvPr id="5" name="Date Placeholder 4"/>
          <p:cNvSpPr>
            <a:spLocks noGrp="1"/>
          </p:cNvSpPr>
          <p:nvPr>
            <p:ph type="dt" sz="half" idx="10"/>
          </p:nvPr>
        </p:nvSpPr>
        <p:spPr/>
        <p:txBody>
          <a:bodyPr/>
          <a:lstStyle/>
          <a:p>
            <a:fld id="{8E917F6B-42A2-418E-92FA-5F8AF4F9482A}"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60C9EE-AABE-4EAB-8989-2272F03B3175}" type="slidenum">
              <a:rPr lang="en-US" smtClean="0"/>
              <a:t>‹#›</a:t>
            </a:fld>
            <a:endParaRPr lang="en-US"/>
          </a:p>
        </p:txBody>
      </p:sp>
    </p:spTree>
    <p:extLst>
      <p:ext uri="{BB962C8B-B14F-4D97-AF65-F5344CB8AC3E}">
        <p14:creationId xmlns:p14="http://schemas.microsoft.com/office/powerpoint/2010/main" val="3997757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77"/>
            <a:ext cx="6172200" cy="4873625"/>
          </a:xfrm>
        </p:spPr>
        <p:txBody>
          <a:bodyPr/>
          <a:lstStyle>
            <a:lvl1pPr marL="0" indent="0">
              <a:buNone/>
              <a:defRPr sz="3200"/>
            </a:lvl1pPr>
            <a:lvl2pPr marL="456735" indent="0">
              <a:buNone/>
              <a:defRPr sz="2800"/>
            </a:lvl2pPr>
            <a:lvl3pPr marL="913516" indent="0">
              <a:buNone/>
              <a:defRPr sz="2400"/>
            </a:lvl3pPr>
            <a:lvl4pPr marL="1370274" indent="0">
              <a:buNone/>
              <a:defRPr sz="2000"/>
            </a:lvl4pPr>
            <a:lvl5pPr marL="1827032" indent="0">
              <a:buNone/>
              <a:defRPr sz="2000"/>
            </a:lvl5pPr>
            <a:lvl6pPr marL="2283814" indent="0">
              <a:buNone/>
              <a:defRPr sz="2000"/>
            </a:lvl6pPr>
            <a:lvl7pPr marL="2740546" indent="0">
              <a:buNone/>
              <a:defRPr sz="2000"/>
            </a:lvl7pPr>
            <a:lvl8pPr marL="3197280" indent="0">
              <a:buNone/>
              <a:defRPr sz="2000"/>
            </a:lvl8pPr>
            <a:lvl9pPr marL="3654015" indent="0">
              <a:buNone/>
              <a:defRPr sz="2000"/>
            </a:lvl9pPr>
          </a:lstStyle>
          <a:p>
            <a:endParaRPr lang="en-US"/>
          </a:p>
        </p:txBody>
      </p:sp>
      <p:sp>
        <p:nvSpPr>
          <p:cNvPr id="4" name="Text Placeholder 3"/>
          <p:cNvSpPr>
            <a:spLocks noGrp="1"/>
          </p:cNvSpPr>
          <p:nvPr>
            <p:ph type="body" sz="half" idx="2"/>
          </p:nvPr>
        </p:nvSpPr>
        <p:spPr>
          <a:xfrm>
            <a:off x="839788" y="2057403"/>
            <a:ext cx="3932237" cy="3811588"/>
          </a:xfrm>
        </p:spPr>
        <p:txBody>
          <a:bodyPr/>
          <a:lstStyle>
            <a:lvl1pPr marL="0" indent="0">
              <a:buNone/>
              <a:defRPr sz="1600"/>
            </a:lvl1pPr>
            <a:lvl2pPr marL="456735" indent="0">
              <a:buNone/>
              <a:defRPr sz="1500"/>
            </a:lvl2pPr>
            <a:lvl3pPr marL="913516" indent="0">
              <a:buNone/>
              <a:defRPr sz="1200"/>
            </a:lvl3pPr>
            <a:lvl4pPr marL="1370274" indent="0">
              <a:buNone/>
              <a:defRPr sz="1100"/>
            </a:lvl4pPr>
            <a:lvl5pPr marL="1827032" indent="0">
              <a:buNone/>
              <a:defRPr sz="1100"/>
            </a:lvl5pPr>
            <a:lvl6pPr marL="2283814" indent="0">
              <a:buNone/>
              <a:defRPr sz="1100"/>
            </a:lvl6pPr>
            <a:lvl7pPr marL="2740546" indent="0">
              <a:buNone/>
              <a:defRPr sz="1100"/>
            </a:lvl7pPr>
            <a:lvl8pPr marL="3197280" indent="0">
              <a:buNone/>
              <a:defRPr sz="1100"/>
            </a:lvl8pPr>
            <a:lvl9pPr marL="3654015" indent="0">
              <a:buNone/>
              <a:defRPr sz="1100"/>
            </a:lvl9pPr>
          </a:lstStyle>
          <a:p>
            <a:pPr lvl="0"/>
            <a:r>
              <a:rPr lang="en-US"/>
              <a:t>Edit Master text styles</a:t>
            </a:r>
          </a:p>
        </p:txBody>
      </p:sp>
      <p:sp>
        <p:nvSpPr>
          <p:cNvPr id="5" name="Date Placeholder 4"/>
          <p:cNvSpPr>
            <a:spLocks noGrp="1"/>
          </p:cNvSpPr>
          <p:nvPr>
            <p:ph type="dt" sz="half" idx="10"/>
          </p:nvPr>
        </p:nvSpPr>
        <p:spPr/>
        <p:txBody>
          <a:bodyPr/>
          <a:lstStyle/>
          <a:p>
            <a:fld id="{8E917F6B-42A2-418E-92FA-5F8AF4F9482A}"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60C9EE-AABE-4EAB-8989-2272F03B3175}" type="slidenum">
              <a:rPr lang="en-US" smtClean="0"/>
              <a:t>‹#›</a:t>
            </a:fld>
            <a:endParaRPr lang="en-US"/>
          </a:p>
        </p:txBody>
      </p:sp>
    </p:spTree>
    <p:extLst>
      <p:ext uri="{BB962C8B-B14F-4D97-AF65-F5344CB8AC3E}">
        <p14:creationId xmlns:p14="http://schemas.microsoft.com/office/powerpoint/2010/main" val="1427041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917F6B-42A2-418E-92FA-5F8AF4F9482A}"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60C9EE-AABE-4EAB-8989-2272F03B3175}" type="slidenum">
              <a:rPr lang="en-US" smtClean="0"/>
              <a:t>‹#›</a:t>
            </a:fld>
            <a:endParaRPr lang="en-US"/>
          </a:p>
        </p:txBody>
      </p:sp>
    </p:spTree>
    <p:extLst>
      <p:ext uri="{BB962C8B-B14F-4D97-AF65-F5344CB8AC3E}">
        <p14:creationId xmlns:p14="http://schemas.microsoft.com/office/powerpoint/2010/main" val="3715416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77"/>
            <a:ext cx="2628900"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3" y="365177"/>
            <a:ext cx="7734300" cy="581183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917F6B-42A2-418E-92FA-5F8AF4F9482A}"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60C9EE-AABE-4EAB-8989-2272F03B3175}" type="slidenum">
              <a:rPr lang="en-US" smtClean="0"/>
              <a:t>‹#›</a:t>
            </a:fld>
            <a:endParaRPr lang="en-US"/>
          </a:p>
        </p:txBody>
      </p:sp>
    </p:spTree>
    <p:extLst>
      <p:ext uri="{BB962C8B-B14F-4D97-AF65-F5344CB8AC3E}">
        <p14:creationId xmlns:p14="http://schemas.microsoft.com/office/powerpoint/2010/main" val="14043770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6" name="Text Placeholder 96">
            <a:extLst>
              <a:ext uri="{FF2B5EF4-FFF2-40B4-BE49-F238E27FC236}">
                <a16:creationId xmlns:a16="http://schemas.microsoft.com/office/drawing/2014/main" id="{462FAF15-0CB5-418E-A59C-EA8FADE526AE}"/>
              </a:ext>
            </a:extLst>
          </p:cNvPr>
          <p:cNvSpPr>
            <a:spLocks noGrp="1"/>
          </p:cNvSpPr>
          <p:nvPr>
            <p:ph type="body" sz="quarter" idx="111" hasCustomPrompt="1"/>
          </p:nvPr>
        </p:nvSpPr>
        <p:spPr>
          <a:xfrm>
            <a:off x="609600" y="6200777"/>
            <a:ext cx="9753600"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8" name="Date Placeholder 7">
            <a:extLst>
              <a:ext uri="{FF2B5EF4-FFF2-40B4-BE49-F238E27FC236}">
                <a16:creationId xmlns:a16="http://schemas.microsoft.com/office/drawing/2014/main" id="{11075AA4-1FA9-4704-A587-D8E88C1D1EF9}"/>
              </a:ext>
            </a:extLst>
          </p:cNvPr>
          <p:cNvSpPr>
            <a:spLocks noGrp="1"/>
          </p:cNvSpPr>
          <p:nvPr>
            <p:ph type="dt" sz="half" idx="10"/>
          </p:nvPr>
        </p:nvSpPr>
        <p:spPr/>
        <p:txBody>
          <a:bodyPr/>
          <a:lstStyle>
            <a:lvl1pPr>
              <a:lnSpc>
                <a:spcPct val="100000"/>
              </a:lnSpc>
              <a:defRPr/>
            </a:lvl1pPr>
          </a:lstStyle>
          <a:p>
            <a:endParaRPr lang="en-GB"/>
          </a:p>
        </p:txBody>
      </p:sp>
      <p:sp>
        <p:nvSpPr>
          <p:cNvPr id="11" name="Slide Number Placeholder 10">
            <a:extLst>
              <a:ext uri="{FF2B5EF4-FFF2-40B4-BE49-F238E27FC236}">
                <a16:creationId xmlns:a16="http://schemas.microsoft.com/office/drawing/2014/main" id="{A7BF9FC5-73CA-47D5-891A-42CBDE79952C}"/>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
        <p:nvSpPr>
          <p:cNvPr id="4" name="Title 3">
            <a:extLst>
              <a:ext uri="{FF2B5EF4-FFF2-40B4-BE49-F238E27FC236}">
                <a16:creationId xmlns:a16="http://schemas.microsoft.com/office/drawing/2014/main" id="{210C8DA3-851F-55FD-7B74-6FCAE0E03C6E}"/>
              </a:ext>
            </a:extLst>
          </p:cNvPr>
          <p:cNvSpPr>
            <a:spLocks noGrp="1"/>
          </p:cNvSpPr>
          <p:nvPr>
            <p:ph type="title" hasCustomPrompt="1"/>
          </p:nvPr>
        </p:nvSpPr>
        <p:spPr/>
        <p:txBody>
          <a:bodyPr/>
          <a:lstStyle/>
          <a:p>
            <a:r>
              <a:rPr lang="en-US"/>
              <a:t>Click to enter title here</a:t>
            </a:r>
          </a:p>
        </p:txBody>
      </p:sp>
    </p:spTree>
    <p:custDataLst>
      <p:tags r:id="rId1"/>
    </p:custDataLst>
    <p:extLst>
      <p:ext uri="{BB962C8B-B14F-4D97-AF65-F5344CB8AC3E}">
        <p14:creationId xmlns:p14="http://schemas.microsoft.com/office/powerpoint/2010/main" val="3418765533"/>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 Column Heading List">
    <p:spTree>
      <p:nvGrpSpPr>
        <p:cNvPr id="1" name=""/>
        <p:cNvGrpSpPr/>
        <p:nvPr/>
      </p:nvGrpSpPr>
      <p:grpSpPr>
        <a:xfrm>
          <a:off x="0" y="0"/>
          <a:ext cx="0" cy="0"/>
          <a:chOff x="0" y="0"/>
          <a:chExt cx="0" cy="0"/>
        </a:xfrm>
      </p:grpSpPr>
      <p:sp>
        <p:nvSpPr>
          <p:cNvPr id="14" name="Text Placeholder 96">
            <a:extLst>
              <a:ext uri="{FF2B5EF4-FFF2-40B4-BE49-F238E27FC236}">
                <a16:creationId xmlns:a16="http://schemas.microsoft.com/office/drawing/2014/main" id="{C19B5F97-DA6F-4D23-91EB-F783A1590A4A}"/>
              </a:ext>
            </a:extLst>
          </p:cNvPr>
          <p:cNvSpPr>
            <a:spLocks noGrp="1"/>
          </p:cNvSpPr>
          <p:nvPr>
            <p:ph type="body" sz="quarter" idx="111" hasCustomPrompt="1"/>
          </p:nvPr>
        </p:nvSpPr>
        <p:spPr>
          <a:xfrm>
            <a:off x="609602" y="6200777"/>
            <a:ext cx="9753599"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8" name="Date Placeholder 7">
            <a:extLst>
              <a:ext uri="{FF2B5EF4-FFF2-40B4-BE49-F238E27FC236}">
                <a16:creationId xmlns:a16="http://schemas.microsoft.com/office/drawing/2014/main" id="{5FDF1C59-75D3-4D44-AA6A-CE846344781C}"/>
              </a:ext>
            </a:extLst>
          </p:cNvPr>
          <p:cNvSpPr>
            <a:spLocks noGrp="1"/>
          </p:cNvSpPr>
          <p:nvPr>
            <p:ph type="dt" sz="half" idx="22"/>
          </p:nvPr>
        </p:nvSpPr>
        <p:spPr/>
        <p:txBody>
          <a:bodyPr/>
          <a:lstStyle>
            <a:lvl1pPr>
              <a:lnSpc>
                <a:spcPct val="100000"/>
              </a:lnSpc>
              <a:defRPr/>
            </a:lvl1pPr>
          </a:lstStyle>
          <a:p>
            <a:endParaRPr lang="en-GB"/>
          </a:p>
        </p:txBody>
      </p:sp>
      <p:sp>
        <p:nvSpPr>
          <p:cNvPr id="18" name="Text Placeholder 17">
            <a:extLst>
              <a:ext uri="{FF2B5EF4-FFF2-40B4-BE49-F238E27FC236}">
                <a16:creationId xmlns:a16="http://schemas.microsoft.com/office/drawing/2014/main" id="{D5B1D31A-1072-4488-8176-064D101F59B2}"/>
              </a:ext>
            </a:extLst>
          </p:cNvPr>
          <p:cNvSpPr>
            <a:spLocks noGrp="1"/>
          </p:cNvSpPr>
          <p:nvPr>
            <p:ph type="body" sz="quarter" idx="15" hasCustomPrompt="1"/>
          </p:nvPr>
        </p:nvSpPr>
        <p:spPr>
          <a:xfrm>
            <a:off x="609601" y="2287237"/>
            <a:ext cx="2514225" cy="3759539"/>
          </a:xfrm>
          <a:noFill/>
          <a:ln>
            <a:solidFill>
              <a:schemeClr val="accent1"/>
            </a:solidFill>
          </a:ln>
        </p:spPr>
        <p:txBody>
          <a:bodyPr lIns="180000" tIns="180000" rIns="180000" bIns="180000">
            <a:noAutofit/>
          </a:bodyPr>
          <a:lstStyle>
            <a:lvl1pPr>
              <a:lnSpc>
                <a:spcPct val="100000"/>
              </a:lnSpc>
              <a:defRPr/>
            </a:lvl1pPr>
            <a:lvl2pPr marL="460788" indent="-230394">
              <a:lnSpc>
                <a:spcPct val="100000"/>
              </a:lnSpc>
              <a:defRPr lang="en-US" sz="2400" kern="1200" dirty="0">
                <a:solidFill>
                  <a:schemeClr val="tx1"/>
                </a:solidFill>
                <a:latin typeface="+mn-lt"/>
                <a:ea typeface="+mn-ea"/>
                <a:cs typeface="+mn-cs"/>
              </a:defRPr>
            </a:lvl2pPr>
            <a:lvl3pPr marL="691183" indent="-230394">
              <a:lnSpc>
                <a:spcPct val="100000"/>
              </a:lnSpc>
              <a:defRPr lang="en-US" sz="2000" kern="1200" dirty="0">
                <a:solidFill>
                  <a:schemeClr val="tx1"/>
                </a:solidFill>
                <a:latin typeface="+mn-lt"/>
                <a:ea typeface="+mn-ea"/>
                <a:cs typeface="+mn-cs"/>
              </a:defRPr>
            </a:lvl3pPr>
            <a:lvl4pPr marL="921577" indent="-230394">
              <a:lnSpc>
                <a:spcPct val="100000"/>
              </a:lnSpc>
              <a:defRPr lang="en-US" sz="2000" kern="1200" dirty="0">
                <a:solidFill>
                  <a:schemeClr val="tx1"/>
                </a:solidFill>
                <a:latin typeface="+mn-lt"/>
                <a:ea typeface="+mn-ea"/>
                <a:cs typeface="+mn-cs"/>
              </a:defRPr>
            </a:lvl4pPr>
            <a:lvl5pPr>
              <a:lnSpc>
                <a:spcPct val="100000"/>
              </a:lnSpc>
              <a:defRPr/>
            </a:lvl5pPr>
          </a:lstStyle>
          <a:p>
            <a:pPr lvl="0"/>
            <a:r>
              <a:rPr lang="en-US"/>
              <a:t>Click to add text here. </a:t>
            </a:r>
            <a:endParaRPr lang="en-GB"/>
          </a:p>
          <a:p>
            <a:pPr lvl="1"/>
            <a:r>
              <a:rPr lang="en-GB"/>
              <a:t>Second level</a:t>
            </a:r>
          </a:p>
          <a:p>
            <a:pPr lvl="2"/>
            <a:r>
              <a:rPr lang="en-GB"/>
              <a:t>Third level</a:t>
            </a:r>
          </a:p>
          <a:p>
            <a:pPr lvl="3"/>
            <a:r>
              <a:rPr lang="en-GB"/>
              <a:t>Fourth level</a:t>
            </a:r>
          </a:p>
          <a:p>
            <a:pPr lvl="4"/>
            <a:r>
              <a:rPr lang="en-GB"/>
              <a:t>Fifth level</a:t>
            </a:r>
          </a:p>
        </p:txBody>
      </p:sp>
      <p:sp>
        <p:nvSpPr>
          <p:cNvPr id="15" name="Text Placeholder 14">
            <a:extLst>
              <a:ext uri="{FF2B5EF4-FFF2-40B4-BE49-F238E27FC236}">
                <a16:creationId xmlns:a16="http://schemas.microsoft.com/office/drawing/2014/main" id="{2CAD35DC-4ECF-4C00-A17E-91E10762897F}"/>
              </a:ext>
            </a:extLst>
          </p:cNvPr>
          <p:cNvSpPr>
            <a:spLocks noGrp="1"/>
          </p:cNvSpPr>
          <p:nvPr>
            <p:ph type="body" sz="quarter" idx="13" hasCustomPrompt="1"/>
          </p:nvPr>
        </p:nvSpPr>
        <p:spPr>
          <a:xfrm>
            <a:off x="609601" y="1470037"/>
            <a:ext cx="2514225" cy="817200"/>
          </a:xfrm>
          <a:solidFill>
            <a:schemeClr val="accent1"/>
          </a:solidFill>
          <a:ln>
            <a:solidFill>
              <a:schemeClr val="accent1"/>
            </a:solidFill>
          </a:ln>
        </p:spPr>
        <p:txBody>
          <a:bodyPr lIns="180000" rIns="180000" anchor="ctr" anchorCtr="0">
            <a:noAutofit/>
          </a:bodyPr>
          <a:lstStyle>
            <a:lvl1pPr marL="0" indent="0">
              <a:lnSpc>
                <a:spcPct val="100000"/>
              </a:lnSpc>
              <a:buNone/>
              <a:defRPr b="1">
                <a:solidFill>
                  <a:schemeClr val="bg1"/>
                </a:solidFill>
              </a:defRPr>
            </a:lvl1pPr>
            <a:lvl2pPr marL="0" indent="0">
              <a:buNone/>
              <a:defRPr/>
            </a:lvl2pPr>
          </a:lstStyle>
          <a:p>
            <a:pPr lvl="0"/>
            <a:r>
              <a:rPr lang="en-US"/>
              <a:t>Click to add heading</a:t>
            </a:r>
          </a:p>
        </p:txBody>
      </p:sp>
      <p:sp>
        <p:nvSpPr>
          <p:cNvPr id="19" name="Text Placeholder 17">
            <a:extLst>
              <a:ext uri="{FF2B5EF4-FFF2-40B4-BE49-F238E27FC236}">
                <a16:creationId xmlns:a16="http://schemas.microsoft.com/office/drawing/2014/main" id="{10B4C999-11DB-49A6-8AB3-B2F9DC1BC18C}"/>
              </a:ext>
            </a:extLst>
          </p:cNvPr>
          <p:cNvSpPr>
            <a:spLocks noGrp="1"/>
          </p:cNvSpPr>
          <p:nvPr>
            <p:ph type="body" sz="quarter" idx="16" hasCustomPrompt="1"/>
          </p:nvPr>
        </p:nvSpPr>
        <p:spPr>
          <a:xfrm>
            <a:off x="3429126" y="2287237"/>
            <a:ext cx="2514225" cy="3759539"/>
          </a:xfrm>
          <a:noFill/>
          <a:ln>
            <a:solidFill>
              <a:schemeClr val="accent3"/>
            </a:solidFill>
          </a:ln>
        </p:spPr>
        <p:txBody>
          <a:bodyPr lIns="180000" tIns="180000" rIns="180000" bIns="180000">
            <a:noAutofit/>
          </a:bodyPr>
          <a:lstStyle>
            <a:lvl1pPr>
              <a:lnSpc>
                <a:spcPct val="100000"/>
              </a:lnSpc>
              <a:defRPr/>
            </a:lvl1pPr>
            <a:lvl2pPr marL="460788" indent="-230394">
              <a:lnSpc>
                <a:spcPct val="100000"/>
              </a:lnSpc>
              <a:defRPr lang="en-US" sz="2400" kern="1200" dirty="0">
                <a:solidFill>
                  <a:schemeClr val="tx1"/>
                </a:solidFill>
                <a:latin typeface="+mn-lt"/>
                <a:ea typeface="+mn-ea"/>
                <a:cs typeface="+mn-cs"/>
              </a:defRPr>
            </a:lvl2pPr>
            <a:lvl3pPr marL="691183" indent="-230394">
              <a:lnSpc>
                <a:spcPct val="100000"/>
              </a:lnSpc>
              <a:defRPr lang="en-US" sz="2000" kern="1200" dirty="0">
                <a:solidFill>
                  <a:schemeClr val="tx1"/>
                </a:solidFill>
                <a:latin typeface="+mn-lt"/>
                <a:ea typeface="+mn-ea"/>
                <a:cs typeface="+mn-cs"/>
              </a:defRPr>
            </a:lvl3pPr>
            <a:lvl4pPr marL="921577" indent="-230394">
              <a:lnSpc>
                <a:spcPct val="100000"/>
              </a:lnSpc>
              <a:defRPr lang="en-US" sz="2000" kern="1200" dirty="0">
                <a:solidFill>
                  <a:schemeClr val="tx1"/>
                </a:solidFill>
                <a:latin typeface="+mn-lt"/>
                <a:ea typeface="+mn-ea"/>
                <a:cs typeface="+mn-cs"/>
              </a:defRPr>
            </a:lvl4pPr>
            <a:lvl5pPr>
              <a:lnSpc>
                <a:spcPct val="100000"/>
              </a:lnSpc>
              <a:defRPr/>
            </a:lvl5pPr>
          </a:lstStyle>
          <a:p>
            <a:pPr lvl="0"/>
            <a:r>
              <a:rPr lang="en-US"/>
              <a:t>Click to add text here. </a:t>
            </a:r>
            <a:endParaRPr lang="en-GB"/>
          </a:p>
          <a:p>
            <a:pPr lvl="1"/>
            <a:r>
              <a:rPr lang="en-GB"/>
              <a:t>Second level</a:t>
            </a:r>
          </a:p>
          <a:p>
            <a:pPr lvl="2"/>
            <a:r>
              <a:rPr lang="en-GB"/>
              <a:t>Third level</a:t>
            </a:r>
          </a:p>
          <a:p>
            <a:pPr lvl="3"/>
            <a:r>
              <a:rPr lang="en-GB"/>
              <a:t>Fourth level</a:t>
            </a:r>
          </a:p>
          <a:p>
            <a:pPr lvl="4"/>
            <a:r>
              <a:rPr lang="en-GB"/>
              <a:t>Fifth level</a:t>
            </a:r>
          </a:p>
        </p:txBody>
      </p:sp>
      <p:sp>
        <p:nvSpPr>
          <p:cNvPr id="20" name="Text Placeholder 14">
            <a:extLst>
              <a:ext uri="{FF2B5EF4-FFF2-40B4-BE49-F238E27FC236}">
                <a16:creationId xmlns:a16="http://schemas.microsoft.com/office/drawing/2014/main" id="{A536223E-63F7-4E44-BC93-B6626BCFEB33}"/>
              </a:ext>
            </a:extLst>
          </p:cNvPr>
          <p:cNvSpPr>
            <a:spLocks noGrp="1"/>
          </p:cNvSpPr>
          <p:nvPr>
            <p:ph type="body" sz="quarter" idx="17" hasCustomPrompt="1"/>
          </p:nvPr>
        </p:nvSpPr>
        <p:spPr>
          <a:xfrm>
            <a:off x="3429126" y="1470037"/>
            <a:ext cx="2514225" cy="817200"/>
          </a:xfrm>
          <a:solidFill>
            <a:schemeClr val="accent3"/>
          </a:solidFill>
          <a:ln>
            <a:solidFill>
              <a:schemeClr val="accent3"/>
            </a:solidFill>
          </a:ln>
        </p:spPr>
        <p:txBody>
          <a:bodyPr lIns="180000" rIns="180000" anchor="ctr" anchorCtr="0">
            <a:noAutofit/>
          </a:bodyPr>
          <a:lstStyle>
            <a:lvl1pPr marL="0" indent="0">
              <a:lnSpc>
                <a:spcPct val="100000"/>
              </a:lnSpc>
              <a:buNone/>
              <a:defRPr b="1">
                <a:solidFill>
                  <a:schemeClr val="bg1"/>
                </a:solidFill>
              </a:defRPr>
            </a:lvl1pPr>
            <a:lvl2pPr marL="0" indent="0">
              <a:buNone/>
              <a:defRPr/>
            </a:lvl2pPr>
          </a:lstStyle>
          <a:p>
            <a:pPr lvl="0"/>
            <a:r>
              <a:rPr lang="en-US"/>
              <a:t>Click to add heading</a:t>
            </a:r>
          </a:p>
        </p:txBody>
      </p:sp>
      <p:sp>
        <p:nvSpPr>
          <p:cNvPr id="21" name="Text Placeholder 17">
            <a:extLst>
              <a:ext uri="{FF2B5EF4-FFF2-40B4-BE49-F238E27FC236}">
                <a16:creationId xmlns:a16="http://schemas.microsoft.com/office/drawing/2014/main" id="{B8A0AAAB-DFCF-4F8D-90DA-DBD02013396C}"/>
              </a:ext>
            </a:extLst>
          </p:cNvPr>
          <p:cNvSpPr>
            <a:spLocks noGrp="1"/>
          </p:cNvSpPr>
          <p:nvPr>
            <p:ph type="body" sz="quarter" idx="18" hasCustomPrompt="1"/>
          </p:nvPr>
        </p:nvSpPr>
        <p:spPr>
          <a:xfrm>
            <a:off x="6248652" y="2287237"/>
            <a:ext cx="2514225" cy="3759539"/>
          </a:xfrm>
          <a:noFill/>
          <a:ln>
            <a:solidFill>
              <a:schemeClr val="tx1"/>
            </a:solidFill>
          </a:ln>
        </p:spPr>
        <p:txBody>
          <a:bodyPr lIns="180000" tIns="180000" rIns="180000" bIns="180000">
            <a:noAutofit/>
          </a:bodyPr>
          <a:lstStyle>
            <a:lvl1pPr>
              <a:lnSpc>
                <a:spcPct val="100000"/>
              </a:lnSpc>
              <a:defRPr>
                <a:solidFill>
                  <a:schemeClr val="tx1"/>
                </a:solidFill>
              </a:defRPr>
            </a:lvl1pPr>
            <a:lvl2pPr marL="460788" indent="-230394">
              <a:lnSpc>
                <a:spcPct val="100000"/>
              </a:lnSpc>
              <a:defRPr lang="en-US" sz="2400" kern="1200" dirty="0">
                <a:solidFill>
                  <a:schemeClr val="tx1"/>
                </a:solidFill>
                <a:latin typeface="+mn-lt"/>
                <a:ea typeface="+mn-ea"/>
                <a:cs typeface="+mn-cs"/>
              </a:defRPr>
            </a:lvl2pPr>
            <a:lvl3pPr marL="691183" indent="-230394">
              <a:lnSpc>
                <a:spcPct val="100000"/>
              </a:lnSpc>
              <a:defRPr lang="en-US" sz="2000" kern="1200" dirty="0">
                <a:solidFill>
                  <a:schemeClr val="tx1"/>
                </a:solidFill>
                <a:latin typeface="+mn-lt"/>
                <a:ea typeface="+mn-ea"/>
                <a:cs typeface="+mn-cs"/>
              </a:defRPr>
            </a:lvl3pPr>
            <a:lvl4pPr marL="921577" indent="-230394">
              <a:lnSpc>
                <a:spcPct val="100000"/>
              </a:lnSpc>
              <a:defRPr lang="en-US" sz="2000" kern="1200" dirty="0">
                <a:solidFill>
                  <a:schemeClr val="tx1"/>
                </a:solidFill>
                <a:latin typeface="+mn-lt"/>
                <a:ea typeface="+mn-ea"/>
                <a:cs typeface="+mn-cs"/>
              </a:defRPr>
            </a:lvl4pPr>
            <a:lvl5pPr>
              <a:lnSpc>
                <a:spcPct val="100000"/>
              </a:lnSpc>
              <a:defRPr>
                <a:solidFill>
                  <a:schemeClr val="tx1"/>
                </a:solidFill>
              </a:defRPr>
            </a:lvl5pPr>
          </a:lstStyle>
          <a:p>
            <a:pPr lvl="0"/>
            <a:r>
              <a:rPr lang="en-US"/>
              <a:t>Click to add text here.</a:t>
            </a:r>
            <a:endParaRPr lang="en-GB"/>
          </a:p>
          <a:p>
            <a:pPr lvl="1"/>
            <a:r>
              <a:rPr lang="en-GB"/>
              <a:t>Second level</a:t>
            </a:r>
          </a:p>
          <a:p>
            <a:pPr lvl="2"/>
            <a:r>
              <a:rPr lang="en-GB"/>
              <a:t>Third level</a:t>
            </a:r>
          </a:p>
          <a:p>
            <a:pPr lvl="3"/>
            <a:r>
              <a:rPr lang="en-GB"/>
              <a:t>Fourth level</a:t>
            </a:r>
          </a:p>
          <a:p>
            <a:pPr lvl="4"/>
            <a:r>
              <a:rPr lang="en-GB"/>
              <a:t>Fifth level</a:t>
            </a:r>
          </a:p>
        </p:txBody>
      </p:sp>
      <p:sp>
        <p:nvSpPr>
          <p:cNvPr id="22" name="Text Placeholder 14">
            <a:extLst>
              <a:ext uri="{FF2B5EF4-FFF2-40B4-BE49-F238E27FC236}">
                <a16:creationId xmlns:a16="http://schemas.microsoft.com/office/drawing/2014/main" id="{489FFBF6-0D3D-4034-B412-EABCE7228008}"/>
              </a:ext>
            </a:extLst>
          </p:cNvPr>
          <p:cNvSpPr>
            <a:spLocks noGrp="1"/>
          </p:cNvSpPr>
          <p:nvPr>
            <p:ph type="body" sz="quarter" idx="19" hasCustomPrompt="1"/>
          </p:nvPr>
        </p:nvSpPr>
        <p:spPr>
          <a:xfrm>
            <a:off x="6248652" y="1470037"/>
            <a:ext cx="2514225" cy="817200"/>
          </a:xfrm>
          <a:solidFill>
            <a:schemeClr val="tx1"/>
          </a:solidFill>
          <a:ln>
            <a:solidFill>
              <a:schemeClr val="tx1"/>
            </a:solidFill>
          </a:ln>
        </p:spPr>
        <p:txBody>
          <a:bodyPr lIns="180000" rIns="180000" anchor="ctr" anchorCtr="0">
            <a:noAutofit/>
          </a:bodyPr>
          <a:lstStyle>
            <a:lvl1pPr marL="0" indent="0">
              <a:lnSpc>
                <a:spcPct val="100000"/>
              </a:lnSpc>
              <a:buNone/>
              <a:defRPr b="1">
                <a:solidFill>
                  <a:schemeClr val="bg1"/>
                </a:solidFill>
              </a:defRPr>
            </a:lvl1pPr>
            <a:lvl2pPr marL="0" indent="0">
              <a:buNone/>
              <a:defRPr/>
            </a:lvl2pPr>
          </a:lstStyle>
          <a:p>
            <a:pPr lvl="0"/>
            <a:r>
              <a:rPr lang="en-US"/>
              <a:t>Click to add heading</a:t>
            </a:r>
          </a:p>
        </p:txBody>
      </p:sp>
      <p:sp>
        <p:nvSpPr>
          <p:cNvPr id="23" name="Text Placeholder 17">
            <a:extLst>
              <a:ext uri="{FF2B5EF4-FFF2-40B4-BE49-F238E27FC236}">
                <a16:creationId xmlns:a16="http://schemas.microsoft.com/office/drawing/2014/main" id="{07483DBB-6AB3-44E8-B476-D691A6DD7796}"/>
              </a:ext>
            </a:extLst>
          </p:cNvPr>
          <p:cNvSpPr>
            <a:spLocks noGrp="1"/>
          </p:cNvSpPr>
          <p:nvPr>
            <p:ph type="body" sz="quarter" idx="20" hasCustomPrompt="1"/>
          </p:nvPr>
        </p:nvSpPr>
        <p:spPr>
          <a:xfrm>
            <a:off x="9068177" y="2287237"/>
            <a:ext cx="2514225" cy="3759539"/>
          </a:xfrm>
          <a:noFill/>
          <a:ln>
            <a:solidFill>
              <a:srgbClr val="C4D0CD"/>
            </a:solidFill>
          </a:ln>
        </p:spPr>
        <p:txBody>
          <a:bodyPr lIns="180000" tIns="180000" rIns="180000" bIns="180000">
            <a:noAutofit/>
          </a:bodyPr>
          <a:lstStyle>
            <a:lvl1pPr>
              <a:lnSpc>
                <a:spcPct val="100000"/>
              </a:lnSpc>
              <a:defRPr>
                <a:solidFill>
                  <a:schemeClr val="tx1"/>
                </a:solidFill>
              </a:defRPr>
            </a:lvl1pPr>
            <a:lvl2pPr marL="460788" indent="-230394">
              <a:lnSpc>
                <a:spcPct val="100000"/>
              </a:lnSpc>
              <a:defRPr lang="en-US" sz="2400" kern="1200" dirty="0">
                <a:solidFill>
                  <a:schemeClr val="tx1"/>
                </a:solidFill>
                <a:latin typeface="+mn-lt"/>
                <a:ea typeface="+mn-ea"/>
                <a:cs typeface="+mn-cs"/>
              </a:defRPr>
            </a:lvl2pPr>
            <a:lvl3pPr marL="691183" indent="-230394">
              <a:lnSpc>
                <a:spcPct val="100000"/>
              </a:lnSpc>
              <a:defRPr lang="en-US" sz="2000" kern="1200" dirty="0">
                <a:solidFill>
                  <a:schemeClr val="tx1"/>
                </a:solidFill>
                <a:latin typeface="+mn-lt"/>
                <a:ea typeface="+mn-ea"/>
                <a:cs typeface="+mn-cs"/>
              </a:defRPr>
            </a:lvl3pPr>
            <a:lvl4pPr marL="921577" indent="-230394">
              <a:lnSpc>
                <a:spcPct val="100000"/>
              </a:lnSpc>
              <a:defRPr lang="en-US" sz="2000" kern="1200" dirty="0">
                <a:solidFill>
                  <a:schemeClr val="tx1"/>
                </a:solidFill>
                <a:latin typeface="+mn-lt"/>
                <a:ea typeface="+mn-ea"/>
                <a:cs typeface="+mn-cs"/>
              </a:defRPr>
            </a:lvl4pPr>
            <a:lvl5pPr>
              <a:lnSpc>
                <a:spcPct val="100000"/>
              </a:lnSpc>
              <a:defRPr>
                <a:solidFill>
                  <a:schemeClr val="tx1"/>
                </a:solidFill>
              </a:defRPr>
            </a:lvl5pPr>
          </a:lstStyle>
          <a:p>
            <a:pPr lvl="0"/>
            <a:r>
              <a:rPr lang="en-US"/>
              <a:t>Click to add text here.</a:t>
            </a:r>
            <a:endParaRPr lang="en-GB"/>
          </a:p>
          <a:p>
            <a:pPr lvl="1"/>
            <a:r>
              <a:rPr lang="en-GB"/>
              <a:t>Second level</a:t>
            </a:r>
          </a:p>
          <a:p>
            <a:pPr lvl="2"/>
            <a:r>
              <a:rPr lang="en-GB"/>
              <a:t>Third level</a:t>
            </a:r>
          </a:p>
          <a:p>
            <a:pPr lvl="3"/>
            <a:r>
              <a:rPr lang="en-GB"/>
              <a:t>Fourth level</a:t>
            </a:r>
          </a:p>
          <a:p>
            <a:pPr lvl="4"/>
            <a:r>
              <a:rPr lang="en-GB"/>
              <a:t>Fifth level</a:t>
            </a:r>
          </a:p>
        </p:txBody>
      </p:sp>
      <p:sp>
        <p:nvSpPr>
          <p:cNvPr id="24" name="Text Placeholder 14">
            <a:extLst>
              <a:ext uri="{FF2B5EF4-FFF2-40B4-BE49-F238E27FC236}">
                <a16:creationId xmlns:a16="http://schemas.microsoft.com/office/drawing/2014/main" id="{794F06B4-05CB-4425-B43C-90CDB77D4DCD}"/>
              </a:ext>
            </a:extLst>
          </p:cNvPr>
          <p:cNvSpPr>
            <a:spLocks noGrp="1"/>
          </p:cNvSpPr>
          <p:nvPr>
            <p:ph type="body" sz="quarter" idx="21" hasCustomPrompt="1"/>
          </p:nvPr>
        </p:nvSpPr>
        <p:spPr>
          <a:xfrm>
            <a:off x="9068177" y="1470037"/>
            <a:ext cx="2514225" cy="817200"/>
          </a:xfrm>
          <a:solidFill>
            <a:srgbClr val="C4D0CD"/>
          </a:solidFill>
          <a:ln>
            <a:solidFill>
              <a:srgbClr val="C4D0CD"/>
            </a:solidFill>
          </a:ln>
        </p:spPr>
        <p:txBody>
          <a:bodyPr lIns="180000" rIns="180000" anchor="ctr" anchorCtr="0">
            <a:noAutofit/>
          </a:bodyPr>
          <a:lstStyle>
            <a:lvl1pPr marL="0" indent="0">
              <a:lnSpc>
                <a:spcPct val="100000"/>
              </a:lnSpc>
              <a:buNone/>
              <a:defRPr b="1">
                <a:solidFill>
                  <a:schemeClr val="tx1"/>
                </a:solidFill>
              </a:defRPr>
            </a:lvl1pPr>
            <a:lvl2pPr marL="0" indent="0">
              <a:buNone/>
              <a:defRPr/>
            </a:lvl2pPr>
          </a:lstStyle>
          <a:p>
            <a:pPr lvl="0"/>
            <a:r>
              <a:rPr lang="en-US"/>
              <a:t>Click to add heading</a:t>
            </a:r>
          </a:p>
        </p:txBody>
      </p:sp>
      <p:sp>
        <p:nvSpPr>
          <p:cNvPr id="10" name="Slide Number Placeholder 9">
            <a:extLst>
              <a:ext uri="{FF2B5EF4-FFF2-40B4-BE49-F238E27FC236}">
                <a16:creationId xmlns:a16="http://schemas.microsoft.com/office/drawing/2014/main" id="{507ABD0A-0B79-498A-8135-71083AB527F3}"/>
              </a:ext>
            </a:extLst>
          </p:cNvPr>
          <p:cNvSpPr>
            <a:spLocks noGrp="1"/>
          </p:cNvSpPr>
          <p:nvPr>
            <p:ph type="sldNum" sz="quarter" idx="24"/>
          </p:nvPr>
        </p:nvSpPr>
        <p:spPr/>
        <p:txBody>
          <a:bodyPr/>
          <a:lstStyle>
            <a:lvl1pPr>
              <a:lnSpc>
                <a:spcPct val="100000"/>
              </a:lnSpc>
              <a:defRPr/>
            </a:lvl1pPr>
          </a:lstStyle>
          <a:p>
            <a:fld id="{F8E47D07-9D1E-4FE9-B31A-2F5863681021}" type="slidenum">
              <a:rPr lang="en-GB" smtClean="0"/>
              <a:pPr/>
              <a:t>‹#›</a:t>
            </a:fld>
            <a:endParaRPr lang="en-GB"/>
          </a:p>
        </p:txBody>
      </p:sp>
      <p:sp>
        <p:nvSpPr>
          <p:cNvPr id="4" name="Title 3">
            <a:extLst>
              <a:ext uri="{FF2B5EF4-FFF2-40B4-BE49-F238E27FC236}">
                <a16:creationId xmlns:a16="http://schemas.microsoft.com/office/drawing/2014/main" id="{49F9E7D8-FC5E-3964-17F2-8561D6E604F1}"/>
              </a:ext>
            </a:extLst>
          </p:cNvPr>
          <p:cNvSpPr>
            <a:spLocks noGrp="1"/>
          </p:cNvSpPr>
          <p:nvPr>
            <p:ph type="title" hasCustomPrompt="1"/>
          </p:nvPr>
        </p:nvSpPr>
        <p:spPr>
          <a:xfrm>
            <a:off x="609600" y="401639"/>
            <a:ext cx="10972800" cy="914400"/>
          </a:xfrm>
        </p:spPr>
        <p:txBody>
          <a:bodyPr/>
          <a:lstStyle/>
          <a:p>
            <a:r>
              <a:rPr lang="en-US"/>
              <a:t>Click to enter title here</a:t>
            </a:r>
          </a:p>
        </p:txBody>
      </p:sp>
    </p:spTree>
    <p:custDataLst>
      <p:tags r:id="rId1"/>
    </p:custDataLst>
    <p:extLst>
      <p:ext uri="{BB962C8B-B14F-4D97-AF65-F5344CB8AC3E}">
        <p14:creationId xmlns:p14="http://schemas.microsoft.com/office/powerpoint/2010/main" val="2353574118"/>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9472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1" y="374901"/>
            <a:ext cx="7777571" cy="711081"/>
          </a:xfrm>
        </p:spPr>
        <p:txBody>
          <a:bodyPr>
            <a:noAutofit/>
          </a:bodyPr>
          <a:lstStyle>
            <a:lvl1pPr>
              <a:defRPr sz="3200" b="1">
                <a:latin typeface="+mj-lt"/>
                <a:ea typeface="Century Gothic" charset="0"/>
                <a:cs typeface="Century Gothic" charset="0"/>
              </a:defRPr>
            </a:lvl1pPr>
          </a:lstStyle>
          <a:p>
            <a:r>
              <a:rPr lang="en-US" dirty="0"/>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t>11/2/2026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t>‹#›</a:t>
            </a:fld>
            <a:endParaRPr lang="en-US"/>
          </a:p>
        </p:txBody>
      </p:sp>
      <p:sp>
        <p:nvSpPr>
          <p:cNvPr id="10" name="Text Placeholder 9"/>
          <p:cNvSpPr>
            <a:spLocks noGrp="1"/>
          </p:cNvSpPr>
          <p:nvPr>
            <p:ph type="body" sz="quarter" idx="13" hasCustomPrompt="1"/>
          </p:nvPr>
        </p:nvSpPr>
        <p:spPr>
          <a:xfrm>
            <a:off x="609760" y="1085671"/>
            <a:ext cx="3958793" cy="510870"/>
          </a:xfrm>
        </p:spPr>
        <p:txBody>
          <a:bodyPr>
            <a:normAutofit/>
          </a:bodyPr>
          <a:lstStyle>
            <a:lvl1pPr marL="457120" marR="0" indent="-457120" algn="l" defTabSz="1218987" rtl="0" eaLnBrk="1" fontAlgn="auto" latinLnBrk="0" hangingPunct="1">
              <a:lnSpc>
                <a:spcPct val="100000"/>
              </a:lnSpc>
              <a:spcBef>
                <a:spcPct val="20000"/>
              </a:spcBef>
              <a:spcAft>
                <a:spcPts val="0"/>
              </a:spcAft>
              <a:buClrTx/>
              <a:buSzTx/>
              <a:buNone/>
              <a:tabLst/>
              <a:defRPr sz="2000" baseline="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marL="457120" marR="0" lvl="0" indent="-457120" algn="l" defTabSz="1218987" rtl="0" eaLnBrk="1" fontAlgn="auto" latinLnBrk="0" hangingPunct="1">
              <a:lnSpc>
                <a:spcPct val="100000"/>
              </a:lnSpc>
              <a:spcBef>
                <a:spcPct val="20000"/>
              </a:spcBef>
              <a:spcAft>
                <a:spcPts val="0"/>
              </a:spcAft>
              <a:buClrTx/>
              <a:buSzTx/>
              <a:tabLst/>
              <a:defRPr/>
            </a:pPr>
            <a:r>
              <a:rPr lang="en-US" dirty="0"/>
              <a:t>Edit this presentation title</a:t>
            </a:r>
          </a:p>
        </p:txBody>
      </p:sp>
    </p:spTree>
    <p:extLst>
      <p:ext uri="{BB962C8B-B14F-4D97-AF65-F5344CB8AC3E}">
        <p14:creationId xmlns:p14="http://schemas.microsoft.com/office/powerpoint/2010/main" val="32801932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76F52-E256-5E5C-0A6C-9D1AFDEA84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5B5527-E9DA-0042-0002-9097841B1C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60F0BFE-D47C-4415-A43B-69612F660F7D}"/>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EDDDF6-C071-4596-BDD3-B20FA0B0DF79}"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357C6F4D-002E-D879-5292-360B55B7B97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60D31D41-FD42-B300-A2CB-1D98CCAAE84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E8208-D7D4-44A1-AE84-6574E156F7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97365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60A01-B515-AAB0-C275-2A47F52D0BF0}"/>
              </a:ext>
            </a:extLst>
          </p:cNvPr>
          <p:cNvSpPr>
            <a:spLocks noGrp="1"/>
          </p:cNvSpPr>
          <p:nvPr>
            <p:ph type="title"/>
          </p:nvPr>
        </p:nvSpPr>
        <p:spPr>
          <a:xfrm>
            <a:off x="518475" y="103693"/>
            <a:ext cx="11378152" cy="478088"/>
          </a:xfrm>
        </p:spPr>
        <p:txBody>
          <a:bodyPr>
            <a:noAutofit/>
          </a:bodyPr>
          <a:lstStyle>
            <a:lvl1pPr>
              <a:defRPr sz="3200" b="1">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6CEA75B-375B-3018-23DE-5968B7C7B3B9}"/>
              </a:ext>
            </a:extLst>
          </p:cNvPr>
          <p:cNvSpPr>
            <a:spLocks noGrp="1"/>
          </p:cNvSpPr>
          <p:nvPr>
            <p:ph idx="1"/>
          </p:nvPr>
        </p:nvSpPr>
        <p:spPr>
          <a:xfrm>
            <a:off x="518475" y="782426"/>
            <a:ext cx="11378152" cy="5373278"/>
          </a:xfrm>
        </p:spPr>
        <p:txBody>
          <a:bodyPr/>
          <a:lstStyle>
            <a:lvl1pPr>
              <a:lnSpc>
                <a:spcPct val="100000"/>
              </a:lnSpc>
              <a:spcBef>
                <a:spcPts val="600"/>
              </a:spcBef>
              <a:defRPr>
                <a:solidFill>
                  <a:srgbClr val="000066"/>
                </a:solidFill>
              </a:defRPr>
            </a:lvl1pPr>
            <a:lvl2pPr>
              <a:lnSpc>
                <a:spcPct val="100000"/>
              </a:lnSpc>
              <a:spcBef>
                <a:spcPts val="300"/>
              </a:spcBef>
              <a:defRPr>
                <a:solidFill>
                  <a:srgbClr val="000066"/>
                </a:solidFill>
              </a:defRPr>
            </a:lvl2pPr>
            <a:lvl3pPr>
              <a:defRPr>
                <a:solidFill>
                  <a:srgbClr val="000066"/>
                </a:solidFill>
              </a:defRPr>
            </a:lvl3pPr>
            <a:lvl4pPr>
              <a:defRPr>
                <a:solidFill>
                  <a:srgbClr val="000066"/>
                </a:solidFill>
              </a:defRPr>
            </a:lvl4pPr>
            <a:lvl5pPr>
              <a:defRPr>
                <a:solidFill>
                  <a:srgbClr val="00006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6D43C320-6354-EB47-4FBD-7CFEDCAB7593}"/>
              </a:ext>
            </a:extLst>
          </p:cNvPr>
          <p:cNvSpPr>
            <a:spLocks noGrp="1"/>
          </p:cNvSpPr>
          <p:nvPr>
            <p:ph type="sldNum" sz="quarter" idx="12"/>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E8208-D7D4-44A1-AE84-6574E156F7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98944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FE2E4-993B-CE21-5C21-41A043B18C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FD1DD28-A911-2B47-0A6C-C3DFD90074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ADA0C7B-C750-4CC4-20AB-E2B53E544AB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EDDDF6-C071-4596-BDD3-B20FA0B0DF79}"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D0E4900-DDE7-97A9-1FFE-9AE5A78D5E5F}"/>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958FD288-E971-58F4-E8BE-73B3757A7CB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E8208-D7D4-44A1-AE84-6574E156F7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91993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A8DD6-2F9C-C5D4-2407-FA3F1C45EC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A3E947-11AF-0F5C-D764-D0D16D9B3E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2FA4DCD-ADC9-DB35-DAE5-8FC553850A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04CD115-4B4C-5CF1-6357-4F99EA452319}"/>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EDDDF6-C071-4596-BDD3-B20FA0B0DF79}"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E159108C-89F5-0B0F-296A-0D05FC7CA75F}"/>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5A481F7E-9403-159B-0882-D8CEC6D63E9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E8208-D7D4-44A1-AE84-6574E156F7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7680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BE748-FA19-94A7-C821-B9545C53D97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90AECB6-1A7A-CA62-B7BC-303D422C16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438D8C-2D9A-68B8-D60F-E01D6656350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168BE3-615B-BE09-CFF2-7B14B6B344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68A3FC-3F0A-AE68-EBAA-757A9D2F95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02CD259-0454-5B17-AADA-ED94C5C59306}"/>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EDDDF6-C071-4596-BDD3-B20FA0B0DF79}"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10745FD2-4461-2786-5603-8F279CC641F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6BDFC07A-DA21-4F47-50FB-4437F714E3A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E8208-D7D4-44A1-AE84-6574E156F7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90420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41633-0147-FE01-1238-6C401D824BE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49907CB-5260-B95A-E20B-5E694C951D9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EDDDF6-C071-4596-BDD3-B20FA0B0DF79}"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C639985A-4E91-7106-7B24-37E03EB1C428}"/>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5A5E6D83-2136-1EB6-CC85-A5FB937341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E8208-D7D4-44A1-AE84-6574E156F7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36541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B9FFF2-C6E3-E4BC-4930-543DA8BAE3E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EDDDF6-C071-4596-BDD3-B20FA0B0DF79}"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C09CF8FF-28C2-B413-05FC-2C05FC009C84}"/>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2D600C18-8318-4DA1-0BF2-3F1826E85CD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E8208-D7D4-44A1-AE84-6574E156F7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94022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0B02C-9375-36FA-20E8-A7F78B7F89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41B6FC-FB8C-614E-4F7E-319F8834F0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9B43992-A1F4-F1DD-19F8-1D758D4BD7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A27AEC-9110-9CFC-BD39-574AC4A5C045}"/>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EDDDF6-C071-4596-BDD3-B20FA0B0DF79}"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0EB71E70-85FA-7537-0D0C-7533E736612D}"/>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C19E975C-21B3-708C-D66B-BD6E7EF9B94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E8208-D7D4-44A1-AE84-6574E156F7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14067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8B13E-7A7A-88F4-A46D-7F9B816A45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814042C-433F-9A01-20DE-3F1EFA4A47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0DBF9E6-6D62-A98E-DD6D-953CF38807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BACE8D-131D-9DA5-7716-B2B588458EC9}"/>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EDDDF6-C071-4596-BDD3-B20FA0B0DF79}"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D2957C23-9099-E568-8FD8-9910FBC9DAB8}"/>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C6553E6F-4D1C-73B4-BEFD-13973E29EAA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E8208-D7D4-44A1-AE84-6574E156F7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57092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51BAF-626E-9149-DEBA-309A55C5FA1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1200251-7728-AFD0-687C-0C006C21A8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9FB182-ABC2-6CC7-1AEA-98C846197889}"/>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EDDDF6-C071-4596-BDD3-B20FA0B0DF79}"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CE113A7-CC1A-1017-359E-75C2FC0EA13E}"/>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25A4376D-B87E-BF59-DDE3-CD02DF528B6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E8208-D7D4-44A1-AE84-6574E156F7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06790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789672-90BB-950A-C568-645AFA540F6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7BDF32E-B533-D334-EC1C-0A614C8CC55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2D60BB-33D0-F8B3-4780-6B105FDE9227}"/>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EDDDF6-C071-4596-BDD3-B20FA0B0DF79}"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034864F7-B099-7E87-4E37-E773EC17F15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96DB6EF9-22FD-EAE6-6A40-83CA0350984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E8208-D7D4-44A1-AE84-6574E156F7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08094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76F52-E256-5E5C-0A6C-9D1AFDEA84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5B5527-E9DA-0042-0002-9097841B1C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60F0BFE-D47C-4415-A43B-69612F660F7D}"/>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EDDDF6-C071-4596-BDD3-B20FA0B0DF79}"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357C6F4D-002E-D879-5292-360B55B7B97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60D31D41-FD42-B300-A2CB-1D98CCAAE84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E8208-D7D4-44A1-AE84-6574E156F7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54266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60A01-B515-AAB0-C275-2A47F52D0BF0}"/>
              </a:ext>
            </a:extLst>
          </p:cNvPr>
          <p:cNvSpPr>
            <a:spLocks noGrp="1"/>
          </p:cNvSpPr>
          <p:nvPr>
            <p:ph type="title"/>
          </p:nvPr>
        </p:nvSpPr>
        <p:spPr>
          <a:xfrm>
            <a:off x="518475" y="103693"/>
            <a:ext cx="11378152" cy="478088"/>
          </a:xfrm>
        </p:spPr>
        <p:txBody>
          <a:bodyPr>
            <a:noAutofit/>
          </a:bodyPr>
          <a:lstStyle>
            <a:lvl1pPr>
              <a:defRPr sz="3200" b="1">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6CEA75B-375B-3018-23DE-5968B7C7B3B9}"/>
              </a:ext>
            </a:extLst>
          </p:cNvPr>
          <p:cNvSpPr>
            <a:spLocks noGrp="1"/>
          </p:cNvSpPr>
          <p:nvPr>
            <p:ph idx="1"/>
          </p:nvPr>
        </p:nvSpPr>
        <p:spPr>
          <a:xfrm>
            <a:off x="518475" y="782426"/>
            <a:ext cx="11378152" cy="5373278"/>
          </a:xfrm>
        </p:spPr>
        <p:txBody>
          <a:bodyPr/>
          <a:lstStyle>
            <a:lvl1pPr>
              <a:lnSpc>
                <a:spcPct val="100000"/>
              </a:lnSpc>
              <a:spcBef>
                <a:spcPts val="600"/>
              </a:spcBef>
              <a:defRPr>
                <a:solidFill>
                  <a:srgbClr val="000066"/>
                </a:solidFill>
              </a:defRPr>
            </a:lvl1pPr>
            <a:lvl2pPr>
              <a:lnSpc>
                <a:spcPct val="100000"/>
              </a:lnSpc>
              <a:spcBef>
                <a:spcPts val="300"/>
              </a:spcBef>
              <a:defRPr>
                <a:solidFill>
                  <a:srgbClr val="000066"/>
                </a:solidFill>
              </a:defRPr>
            </a:lvl2pPr>
            <a:lvl3pPr>
              <a:defRPr>
                <a:solidFill>
                  <a:srgbClr val="000066"/>
                </a:solidFill>
              </a:defRPr>
            </a:lvl3pPr>
            <a:lvl4pPr>
              <a:defRPr>
                <a:solidFill>
                  <a:srgbClr val="000066"/>
                </a:solidFill>
              </a:defRPr>
            </a:lvl4pPr>
            <a:lvl5pPr>
              <a:defRPr>
                <a:solidFill>
                  <a:srgbClr val="00006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6D43C320-6354-EB47-4FBD-7CFEDCAB7593}"/>
              </a:ext>
            </a:extLst>
          </p:cNvPr>
          <p:cNvSpPr>
            <a:spLocks noGrp="1"/>
          </p:cNvSpPr>
          <p:nvPr>
            <p:ph type="sldNum" sz="quarter" idx="12"/>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E8208-D7D4-44A1-AE84-6574E156F7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52410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FE2E4-993B-CE21-5C21-41A043B18C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FD1DD28-A911-2B47-0A6C-C3DFD90074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ADA0C7B-C750-4CC4-20AB-E2B53E544AB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EDDDF6-C071-4596-BDD3-B20FA0B0DF79}"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D0E4900-DDE7-97A9-1FFE-9AE5A78D5E5F}"/>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958FD288-E971-58F4-E8BE-73B3757A7CB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E8208-D7D4-44A1-AE84-6574E156F7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25706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A8DD6-2F9C-C5D4-2407-FA3F1C45EC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A3E947-11AF-0F5C-D764-D0D16D9B3E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2FA4DCD-ADC9-DB35-DAE5-8FC553850A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04CD115-4B4C-5CF1-6357-4F99EA452319}"/>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EDDDF6-C071-4596-BDD3-B20FA0B0DF79}"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E159108C-89F5-0B0F-296A-0D05FC7CA75F}"/>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5A481F7E-9403-159B-0882-D8CEC6D63E9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E8208-D7D4-44A1-AE84-6574E156F7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1186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BE748-FA19-94A7-C821-B9545C53D97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90AECB6-1A7A-CA62-B7BC-303D422C16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438D8C-2D9A-68B8-D60F-E01D6656350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168BE3-615B-BE09-CFF2-7B14B6B344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68A3FC-3F0A-AE68-EBAA-757A9D2F95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02CD259-0454-5B17-AADA-ED94C5C59306}"/>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EDDDF6-C071-4596-BDD3-B20FA0B0DF79}"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10745FD2-4461-2786-5603-8F279CC641F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6BDFC07A-DA21-4F47-50FB-4437F714E3A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E8208-D7D4-44A1-AE84-6574E156F7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54695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41633-0147-FE01-1238-6C401D824BE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49907CB-5260-B95A-E20B-5E694C951D9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EDDDF6-C071-4596-BDD3-B20FA0B0DF79}"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C639985A-4E91-7106-7B24-37E03EB1C428}"/>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5A5E6D83-2136-1EB6-CC85-A5FB937341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E8208-D7D4-44A1-AE84-6574E156F7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76271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B9FFF2-C6E3-E4BC-4930-543DA8BAE3E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EDDDF6-C071-4596-BDD3-B20FA0B0DF79}"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C09CF8FF-28C2-B413-05FC-2C05FC009C84}"/>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2D600C18-8318-4DA1-0BF2-3F1826E85CD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E8208-D7D4-44A1-AE84-6574E156F7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35622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0B02C-9375-36FA-20E8-A7F78B7F89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41B6FC-FB8C-614E-4F7E-319F8834F0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9B43992-A1F4-F1DD-19F8-1D758D4BD7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A27AEC-9110-9CFC-BD39-574AC4A5C045}"/>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EDDDF6-C071-4596-BDD3-B20FA0B0DF79}"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0EB71E70-85FA-7537-0D0C-7533E736612D}"/>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C19E975C-21B3-708C-D66B-BD6E7EF9B94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E8208-D7D4-44A1-AE84-6574E156F7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54659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8B13E-7A7A-88F4-A46D-7F9B816A45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814042C-433F-9A01-20DE-3F1EFA4A47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0DBF9E6-6D62-A98E-DD6D-953CF38807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BACE8D-131D-9DA5-7716-B2B588458EC9}"/>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EDDDF6-C071-4596-BDD3-B20FA0B0DF79}"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D2957C23-9099-E568-8FD8-9910FBC9DAB8}"/>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C6553E6F-4D1C-73B4-BEFD-13973E29EAA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E8208-D7D4-44A1-AE84-6574E156F7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85676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51BAF-626E-9149-DEBA-309A55C5FA1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1200251-7728-AFD0-687C-0C006C21A8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9FB182-ABC2-6CC7-1AEA-98C846197889}"/>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EDDDF6-C071-4596-BDD3-B20FA0B0DF79}"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CE113A7-CC1A-1017-359E-75C2FC0EA13E}"/>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25A4376D-B87E-BF59-DDE3-CD02DF528B6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E8208-D7D4-44A1-AE84-6574E156F7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38012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789672-90BB-950A-C568-645AFA540F6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7BDF32E-B533-D334-EC1C-0A614C8CC55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2D60BB-33D0-F8B3-4780-6B105FDE9227}"/>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7EDDDF6-C071-4596-BDD3-B20FA0B0DF79}"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034864F7-B099-7E87-4E37-E773EC17F156}"/>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96DB6EF9-22FD-EAE6-6A40-83CA0350984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E8208-D7D4-44A1-AE84-6574E156F7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55923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2018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theme" Target="../theme/theme2.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362" tIns="45718" rIns="91362" bIns="45718"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362" tIns="45718" rIns="91362" bIns="45718"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362" tIns="45718" rIns="91362" bIns="45718" rtlCol="0" anchor="ctr"/>
          <a:lstStyle>
            <a:lvl1pPr algn="l">
              <a:defRPr sz="1200">
                <a:solidFill>
                  <a:schemeClr val="tx1">
                    <a:tint val="75000"/>
                  </a:schemeClr>
                </a:solidFill>
              </a:defRPr>
            </a:lvl1pPr>
          </a:lstStyle>
          <a:p>
            <a:fld id="{8E917F6B-42A2-418E-92FA-5F8AF4F9482A}" type="datetimeFigureOut">
              <a:rPr lang="en-US" smtClean="0"/>
              <a:t>11/2/2026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362" tIns="45718" rIns="91362" bIns="45718"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362" tIns="45718" rIns="91362" bIns="45718" rtlCol="0" anchor="ctr"/>
          <a:lstStyle>
            <a:lvl1pPr algn="r">
              <a:defRPr sz="1200">
                <a:solidFill>
                  <a:schemeClr val="tx1">
                    <a:tint val="75000"/>
                  </a:schemeClr>
                </a:solidFill>
              </a:defRPr>
            </a:lvl1pPr>
          </a:lstStyle>
          <a:p>
            <a:fld id="{AB60C9EE-AABE-4EAB-8989-2272F03B3175}" type="slidenum">
              <a:rPr lang="en-US" smtClean="0"/>
              <a:t>‹#›</a:t>
            </a:fld>
            <a:endParaRPr lang="en-US"/>
          </a:p>
        </p:txBody>
      </p:sp>
    </p:spTree>
    <p:extLst>
      <p:ext uri="{BB962C8B-B14F-4D97-AF65-F5344CB8AC3E}">
        <p14:creationId xmlns:p14="http://schemas.microsoft.com/office/powerpoint/2010/main" val="34554507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96" r:id="rId12"/>
    <p:sldLayoutId id="2147483799" r:id="rId13"/>
    <p:sldLayoutId id="2147483834" r:id="rId14"/>
    <p:sldLayoutId id="2147483835" r:id="rId15"/>
  </p:sldLayoutIdLst>
  <p:txStyles>
    <p:titleStyle>
      <a:lvl1pPr algn="l" defTabSz="91351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392" indent="-228392" algn="l" defTabSz="91351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174" indent="-228392" algn="l" defTabSz="91351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1906" indent="-228392" algn="l" defTabSz="91351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8640" indent="-228392" algn="l" defTabSz="913516"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5375" indent="-228392" algn="l" defTabSz="913516"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2156" indent="-228392" algn="l" defTabSz="913516"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8914" indent="-228392" algn="l" defTabSz="913516"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5672" indent="-228392" algn="l" defTabSz="913516"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2454" indent="-228392" algn="l" defTabSz="913516"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en-US"/>
      </a:defPPr>
      <a:lvl1pPr marL="0" algn="l" defTabSz="913516" rtl="0" eaLnBrk="1" latinLnBrk="0" hangingPunct="1">
        <a:defRPr sz="1900" kern="1200">
          <a:solidFill>
            <a:schemeClr val="tx1"/>
          </a:solidFill>
          <a:latin typeface="+mn-lt"/>
          <a:ea typeface="+mn-ea"/>
          <a:cs typeface="+mn-cs"/>
        </a:defRPr>
      </a:lvl1pPr>
      <a:lvl2pPr marL="456735" algn="l" defTabSz="913516" rtl="0" eaLnBrk="1" latinLnBrk="0" hangingPunct="1">
        <a:defRPr sz="1900" kern="1200">
          <a:solidFill>
            <a:schemeClr val="tx1"/>
          </a:solidFill>
          <a:latin typeface="+mn-lt"/>
          <a:ea typeface="+mn-ea"/>
          <a:cs typeface="+mn-cs"/>
        </a:defRPr>
      </a:lvl2pPr>
      <a:lvl3pPr marL="913516" algn="l" defTabSz="913516" rtl="0" eaLnBrk="1" latinLnBrk="0" hangingPunct="1">
        <a:defRPr sz="1900" kern="1200">
          <a:solidFill>
            <a:schemeClr val="tx1"/>
          </a:solidFill>
          <a:latin typeface="+mn-lt"/>
          <a:ea typeface="+mn-ea"/>
          <a:cs typeface="+mn-cs"/>
        </a:defRPr>
      </a:lvl3pPr>
      <a:lvl4pPr marL="1370274" algn="l" defTabSz="913516" rtl="0" eaLnBrk="1" latinLnBrk="0" hangingPunct="1">
        <a:defRPr sz="1900" kern="1200">
          <a:solidFill>
            <a:schemeClr val="tx1"/>
          </a:solidFill>
          <a:latin typeface="+mn-lt"/>
          <a:ea typeface="+mn-ea"/>
          <a:cs typeface="+mn-cs"/>
        </a:defRPr>
      </a:lvl4pPr>
      <a:lvl5pPr marL="1827032" algn="l" defTabSz="913516" rtl="0" eaLnBrk="1" latinLnBrk="0" hangingPunct="1">
        <a:defRPr sz="1900" kern="1200">
          <a:solidFill>
            <a:schemeClr val="tx1"/>
          </a:solidFill>
          <a:latin typeface="+mn-lt"/>
          <a:ea typeface="+mn-ea"/>
          <a:cs typeface="+mn-cs"/>
        </a:defRPr>
      </a:lvl5pPr>
      <a:lvl6pPr marL="2283814" algn="l" defTabSz="913516" rtl="0" eaLnBrk="1" latinLnBrk="0" hangingPunct="1">
        <a:defRPr sz="1900" kern="1200">
          <a:solidFill>
            <a:schemeClr val="tx1"/>
          </a:solidFill>
          <a:latin typeface="+mn-lt"/>
          <a:ea typeface="+mn-ea"/>
          <a:cs typeface="+mn-cs"/>
        </a:defRPr>
      </a:lvl6pPr>
      <a:lvl7pPr marL="2740546" algn="l" defTabSz="913516" rtl="0" eaLnBrk="1" latinLnBrk="0" hangingPunct="1">
        <a:defRPr sz="1900" kern="1200">
          <a:solidFill>
            <a:schemeClr val="tx1"/>
          </a:solidFill>
          <a:latin typeface="+mn-lt"/>
          <a:ea typeface="+mn-ea"/>
          <a:cs typeface="+mn-cs"/>
        </a:defRPr>
      </a:lvl7pPr>
      <a:lvl8pPr marL="3197280" algn="l" defTabSz="913516" rtl="0" eaLnBrk="1" latinLnBrk="0" hangingPunct="1">
        <a:defRPr sz="1900" kern="1200">
          <a:solidFill>
            <a:schemeClr val="tx1"/>
          </a:solidFill>
          <a:latin typeface="+mn-lt"/>
          <a:ea typeface="+mn-ea"/>
          <a:cs typeface="+mn-cs"/>
        </a:defRPr>
      </a:lvl8pPr>
      <a:lvl9pPr marL="3654015" algn="l" defTabSz="913516"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3F5250-4411-5B3D-9BC4-7ACA3196CD56}"/>
              </a:ext>
            </a:extLst>
          </p:cNvPr>
          <p:cNvSpPr>
            <a:spLocks noGrp="1"/>
          </p:cNvSpPr>
          <p:nvPr>
            <p:ph type="title"/>
          </p:nvPr>
        </p:nvSpPr>
        <p:spPr>
          <a:xfrm>
            <a:off x="603317" y="110596"/>
            <a:ext cx="11123628" cy="486139"/>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AFB9ED30-73E0-B049-2B38-8164564DF31F}"/>
              </a:ext>
            </a:extLst>
          </p:cNvPr>
          <p:cNvSpPr>
            <a:spLocks noGrp="1"/>
          </p:cNvSpPr>
          <p:nvPr>
            <p:ph type="body" idx="1"/>
          </p:nvPr>
        </p:nvSpPr>
        <p:spPr>
          <a:xfrm>
            <a:off x="603317" y="742687"/>
            <a:ext cx="11123627" cy="555913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6" name="Slide Number Placeholder 5">
            <a:extLst>
              <a:ext uri="{FF2B5EF4-FFF2-40B4-BE49-F238E27FC236}">
                <a16:creationId xmlns:a16="http://schemas.microsoft.com/office/drawing/2014/main" id="{1DE22E5F-1585-5DF8-29EF-A4A3A8FFE738}"/>
              </a:ext>
            </a:extLst>
          </p:cNvPr>
          <p:cNvSpPr>
            <a:spLocks noGrp="1"/>
          </p:cNvSpPr>
          <p:nvPr>
            <p:ph type="sldNum" sz="quarter" idx="4"/>
          </p:nvPr>
        </p:nvSpPr>
        <p:spPr>
          <a:xfrm>
            <a:off x="9430732"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19E8208-D7D4-44A1-AE84-6574E156F70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9725631"/>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 id="2147483824" r:id="rId20"/>
    <p:sldLayoutId id="2147483825" r:id="rId21"/>
    <p:sldLayoutId id="2147483826" r:id="rId22"/>
    <p:sldLayoutId id="2147483833" r:id="rId23"/>
  </p:sldLayoutIdLst>
  <p:txStyles>
    <p:titleStyle>
      <a:lvl1pPr algn="l" defTabSz="914400" rtl="0" eaLnBrk="1" latinLnBrk="0" hangingPunct="1">
        <a:lnSpc>
          <a:spcPct val="90000"/>
        </a:lnSpc>
        <a:spcBef>
          <a:spcPct val="0"/>
        </a:spcBef>
        <a:buNone/>
        <a:defRPr sz="3200" b="1" kern="1200">
          <a:solidFill>
            <a:schemeClr val="accent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00006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rgbClr val="00006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006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2" Type="http://schemas.openxmlformats.org/officeDocument/2006/relationships/hyperlink" Target="https://moh.gov.vn/tin-lien-quan/-/asset_publisher/vjYyM7O9aWnX/content/nhieu-nguoi-phat-hien-ung-thu-phoi-o-giai-oan-muon-chuyen-gia-luu-y-kham-sang-loc"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636956" y="5343455"/>
            <a:ext cx="8333560" cy="830993"/>
          </a:xfrm>
          <a:prstGeom prst="rect">
            <a:avLst/>
          </a:prstGeom>
          <a:noFill/>
        </p:spPr>
        <p:txBody>
          <a:bodyPr wrap="square" lIns="91362" tIns="45718" rIns="91362" bIns="45718" rtlCol="0">
            <a:spAutoFit/>
          </a:bodyPr>
          <a:lstStyle/>
          <a:p>
            <a:pPr algn="ctr" defTabSz="914400"/>
            <a:r>
              <a:rPr lang="en-US" sz="2400" b="1" spc="34" dirty="0" err="1">
                <a:solidFill>
                  <a:srgbClr val="29748B"/>
                </a:solidFill>
                <a:ea typeface="Verdana" panose="020B0604030504040204" pitchFamily="34" charset="0"/>
                <a:cs typeface="Verdana" panose="020B0604030504040204" pitchFamily="34" charset="0"/>
              </a:rPr>
              <a:t>Hội</a:t>
            </a:r>
            <a:r>
              <a:rPr lang="en-US" sz="2400" b="1" spc="34" dirty="0">
                <a:solidFill>
                  <a:srgbClr val="29748B"/>
                </a:solidFill>
                <a:ea typeface="Verdana" panose="020B0604030504040204" pitchFamily="34" charset="0"/>
                <a:cs typeface="Verdana" panose="020B0604030504040204" pitchFamily="34" charset="0"/>
              </a:rPr>
              <a:t> </a:t>
            </a:r>
            <a:r>
              <a:rPr lang="en-US" sz="2400" b="1" spc="34" dirty="0" err="1">
                <a:solidFill>
                  <a:srgbClr val="29748B"/>
                </a:solidFill>
                <a:ea typeface="Verdana" panose="020B0604030504040204" pitchFamily="34" charset="0"/>
                <a:cs typeface="Verdana" panose="020B0604030504040204" pitchFamily="34" charset="0"/>
              </a:rPr>
              <a:t>nghị</a:t>
            </a:r>
            <a:r>
              <a:rPr lang="en-US" sz="2400" b="1" spc="34" dirty="0">
                <a:solidFill>
                  <a:srgbClr val="29748B"/>
                </a:solidFill>
                <a:ea typeface="Verdana" panose="020B0604030504040204" pitchFamily="34" charset="0"/>
                <a:cs typeface="Verdana" panose="020B0604030504040204" pitchFamily="34" charset="0"/>
              </a:rPr>
              <a:t> </a:t>
            </a:r>
            <a:r>
              <a:rPr lang="en-US" sz="2400" b="1" spc="34" dirty="0" err="1">
                <a:solidFill>
                  <a:srgbClr val="29748B"/>
                </a:solidFill>
                <a:ea typeface="Verdana" panose="020B0604030504040204" pitchFamily="34" charset="0"/>
                <a:cs typeface="Verdana" panose="020B0604030504040204" pitchFamily="34" charset="0"/>
              </a:rPr>
              <a:t>triển</a:t>
            </a:r>
            <a:r>
              <a:rPr lang="en-US" sz="2400" b="1" spc="34" dirty="0">
                <a:solidFill>
                  <a:srgbClr val="29748B"/>
                </a:solidFill>
                <a:ea typeface="Verdana" panose="020B0604030504040204" pitchFamily="34" charset="0"/>
                <a:cs typeface="Verdana" panose="020B0604030504040204" pitchFamily="34" charset="0"/>
              </a:rPr>
              <a:t> </a:t>
            </a:r>
            <a:r>
              <a:rPr lang="en-US" sz="2400" b="1" spc="34" dirty="0" err="1">
                <a:solidFill>
                  <a:srgbClr val="29748B"/>
                </a:solidFill>
                <a:ea typeface="Verdana" panose="020B0604030504040204" pitchFamily="34" charset="0"/>
                <a:cs typeface="Verdana" panose="020B0604030504040204" pitchFamily="34" charset="0"/>
              </a:rPr>
              <a:t>khai</a:t>
            </a:r>
            <a:r>
              <a:rPr lang="en-US" sz="2400" b="1" spc="34" dirty="0">
                <a:solidFill>
                  <a:srgbClr val="29748B"/>
                </a:solidFill>
                <a:ea typeface="Verdana" panose="020B0604030504040204" pitchFamily="34" charset="0"/>
                <a:cs typeface="Verdana" panose="020B0604030504040204" pitchFamily="34" charset="0"/>
              </a:rPr>
              <a:t> </a:t>
            </a:r>
            <a:r>
              <a:rPr lang="en-US" sz="2400" b="1" spc="34" dirty="0" err="1">
                <a:solidFill>
                  <a:srgbClr val="29748B"/>
                </a:solidFill>
                <a:ea typeface="Verdana" panose="020B0604030504040204" pitchFamily="34" charset="0"/>
                <a:cs typeface="Verdana" panose="020B0604030504040204" pitchFamily="34" charset="0"/>
              </a:rPr>
              <a:t>Kế</a:t>
            </a:r>
            <a:r>
              <a:rPr lang="en-US" sz="2400" b="1" spc="34" dirty="0">
                <a:solidFill>
                  <a:srgbClr val="29748B"/>
                </a:solidFill>
                <a:ea typeface="Verdana" panose="020B0604030504040204" pitchFamily="34" charset="0"/>
                <a:cs typeface="Verdana" panose="020B0604030504040204" pitchFamily="34" charset="0"/>
              </a:rPr>
              <a:t> </a:t>
            </a:r>
            <a:r>
              <a:rPr lang="en-US" sz="2400" b="1" spc="34" dirty="0" err="1">
                <a:solidFill>
                  <a:srgbClr val="29748B"/>
                </a:solidFill>
                <a:ea typeface="Verdana" panose="020B0604030504040204" pitchFamily="34" charset="0"/>
                <a:cs typeface="Verdana" panose="020B0604030504040204" pitchFamily="34" charset="0"/>
              </a:rPr>
              <a:t>hoạch</a:t>
            </a:r>
            <a:r>
              <a:rPr lang="en-US" sz="2400" b="1" spc="34" dirty="0">
                <a:solidFill>
                  <a:srgbClr val="29748B"/>
                </a:solidFill>
                <a:ea typeface="Verdana" panose="020B0604030504040204" pitchFamily="34" charset="0"/>
                <a:cs typeface="Verdana" panose="020B0604030504040204" pitchFamily="34" charset="0"/>
              </a:rPr>
              <a:t> </a:t>
            </a:r>
            <a:r>
              <a:rPr lang="en-US" sz="2400" b="1" spc="34" dirty="0" err="1">
                <a:solidFill>
                  <a:srgbClr val="29748B"/>
                </a:solidFill>
                <a:ea typeface="Verdana" panose="020B0604030504040204" pitchFamily="34" charset="0"/>
                <a:cs typeface="Verdana" panose="020B0604030504040204" pitchFamily="34" charset="0"/>
              </a:rPr>
              <a:t>hoạt</a:t>
            </a:r>
            <a:r>
              <a:rPr lang="en-US" sz="2400" b="1" spc="34" dirty="0">
                <a:solidFill>
                  <a:srgbClr val="29748B"/>
                </a:solidFill>
                <a:ea typeface="Verdana" panose="020B0604030504040204" pitchFamily="34" charset="0"/>
                <a:cs typeface="Verdana" panose="020B0604030504040204" pitchFamily="34" charset="0"/>
              </a:rPr>
              <a:t> </a:t>
            </a:r>
            <a:r>
              <a:rPr lang="en-US" sz="2400" b="1" spc="34" dirty="0" err="1">
                <a:solidFill>
                  <a:srgbClr val="29748B"/>
                </a:solidFill>
                <a:ea typeface="Verdana" panose="020B0604030504040204" pitchFamily="34" charset="0"/>
                <a:cs typeface="Verdana" panose="020B0604030504040204" pitchFamily="34" charset="0"/>
              </a:rPr>
              <a:t>động</a:t>
            </a:r>
            <a:endParaRPr lang="en-US" sz="2400" b="1" spc="34" dirty="0">
              <a:solidFill>
                <a:srgbClr val="29748B"/>
              </a:solidFill>
              <a:ea typeface="Verdana" panose="020B0604030504040204" pitchFamily="34" charset="0"/>
              <a:cs typeface="Verdana" panose="020B0604030504040204" pitchFamily="34" charset="0"/>
            </a:endParaRPr>
          </a:p>
          <a:p>
            <a:pPr algn="ctr" defTabSz="914400"/>
            <a:r>
              <a:rPr lang="en-US" sz="2400" b="1" spc="34" dirty="0" err="1" smtClean="0">
                <a:solidFill>
                  <a:srgbClr val="29748B"/>
                </a:solidFill>
                <a:ea typeface="Verdana" panose="020B0604030504040204" pitchFamily="34" charset="0"/>
                <a:cs typeface="Verdana" panose="020B0604030504040204" pitchFamily="34" charset="0"/>
              </a:rPr>
              <a:t>Hà</a:t>
            </a:r>
            <a:r>
              <a:rPr lang="en-US" sz="2400" b="1" spc="34" dirty="0" smtClean="0">
                <a:solidFill>
                  <a:srgbClr val="29748B"/>
                </a:solidFill>
                <a:ea typeface="Verdana" panose="020B0604030504040204" pitchFamily="34" charset="0"/>
                <a:cs typeface="Verdana" panose="020B0604030504040204" pitchFamily="34" charset="0"/>
              </a:rPr>
              <a:t> </a:t>
            </a:r>
            <a:r>
              <a:rPr lang="en-US" sz="2400" b="1" spc="34" dirty="0" err="1">
                <a:solidFill>
                  <a:srgbClr val="29748B"/>
                </a:solidFill>
                <a:ea typeface="Verdana" panose="020B0604030504040204" pitchFamily="34" charset="0"/>
                <a:cs typeface="Verdana" panose="020B0604030504040204" pitchFamily="34" charset="0"/>
              </a:rPr>
              <a:t>Nội</a:t>
            </a:r>
            <a:r>
              <a:rPr lang="en-US" sz="2400" b="1" spc="34" dirty="0">
                <a:solidFill>
                  <a:srgbClr val="29748B"/>
                </a:solidFill>
                <a:ea typeface="Verdana" panose="020B0604030504040204" pitchFamily="34" charset="0"/>
                <a:cs typeface="Verdana" panose="020B0604030504040204" pitchFamily="34" charset="0"/>
              </a:rPr>
              <a:t>, </a:t>
            </a:r>
            <a:r>
              <a:rPr lang="en-US" sz="2400" b="1" spc="34" dirty="0" smtClean="0">
                <a:solidFill>
                  <a:srgbClr val="29748B"/>
                </a:solidFill>
                <a:ea typeface="Verdana" panose="020B0604030504040204" pitchFamily="34" charset="0"/>
                <a:cs typeface="Verdana" panose="020B0604030504040204" pitchFamily="34" charset="0"/>
              </a:rPr>
              <a:t>03/11/2026</a:t>
            </a:r>
            <a:endParaRPr lang="en-US" sz="2400" b="1" spc="34" dirty="0">
              <a:solidFill>
                <a:srgbClr val="29748B"/>
              </a:solidFill>
              <a:ea typeface="Verdana" panose="020B0604030504040204" pitchFamily="34" charset="0"/>
              <a:cs typeface="Verdana" panose="020B0604030504040204" pitchFamily="34" charset="0"/>
            </a:endParaRPr>
          </a:p>
        </p:txBody>
      </p:sp>
      <p:sp>
        <p:nvSpPr>
          <p:cNvPr id="11" name="TextBox 10"/>
          <p:cNvSpPr txBox="1"/>
          <p:nvPr/>
        </p:nvSpPr>
        <p:spPr>
          <a:xfrm>
            <a:off x="1052604" y="2134396"/>
            <a:ext cx="10608761" cy="1938988"/>
          </a:xfrm>
          <a:prstGeom prst="rect">
            <a:avLst/>
          </a:prstGeom>
          <a:noFill/>
        </p:spPr>
        <p:txBody>
          <a:bodyPr wrap="square" lIns="91362" tIns="45718" rIns="91362" bIns="45718" rtlCol="0">
            <a:spAutoFit/>
          </a:bodyPr>
          <a:lstStyle/>
          <a:p>
            <a:pPr algn="ctr"/>
            <a:r>
              <a:rPr lang="en-PH" sz="4000" b="1" dirty="0">
                <a:solidFill>
                  <a:srgbClr val="29748B"/>
                </a:solidFill>
                <a:latin typeface="Calibri" panose="020F0502020204030204" pitchFamily="34" charset="0"/>
                <a:ea typeface="Calibri" panose="020F0502020204030204" pitchFamily="34" charset="0"/>
                <a:cs typeface="Calibri" panose="020F0502020204030204" pitchFamily="34" charset="0"/>
              </a:rPr>
              <a:t>KẾ HOẠCH </a:t>
            </a:r>
            <a:r>
              <a:rPr lang="en-PH" sz="4000" b="1" dirty="0" smtClean="0">
                <a:solidFill>
                  <a:srgbClr val="29748B"/>
                </a:solidFill>
                <a:latin typeface="Calibri" panose="020F0502020204030204" pitchFamily="34" charset="0"/>
                <a:ea typeface="Calibri" panose="020F0502020204030204" pitchFamily="34" charset="0"/>
                <a:cs typeface="Calibri" panose="020F0502020204030204" pitchFamily="34" charset="0"/>
              </a:rPr>
              <a:t>HOẠT ĐỘNG </a:t>
            </a:r>
          </a:p>
          <a:p>
            <a:pPr algn="ctr"/>
            <a:r>
              <a:rPr lang="en-PH" sz="4000" b="1" dirty="0" smtClean="0">
                <a:solidFill>
                  <a:srgbClr val="29748B"/>
                </a:solidFill>
                <a:latin typeface="Calibri" panose="020F0502020204030204" pitchFamily="34" charset="0"/>
                <a:ea typeface="Calibri" panose="020F0502020204030204" pitchFamily="34" charset="0"/>
                <a:cs typeface="Calibri" panose="020F0502020204030204" pitchFamily="34" charset="0"/>
              </a:rPr>
              <a:t>CHƯƠNG </a:t>
            </a:r>
            <a:r>
              <a:rPr lang="en-PH" sz="4000" b="1" dirty="0">
                <a:solidFill>
                  <a:srgbClr val="29748B"/>
                </a:solidFill>
                <a:latin typeface="Calibri" panose="020F0502020204030204" pitchFamily="34" charset="0"/>
                <a:ea typeface="Calibri" panose="020F0502020204030204" pitchFamily="34" charset="0"/>
                <a:cs typeface="Calibri" panose="020F0502020204030204" pitchFamily="34" charset="0"/>
              </a:rPr>
              <a:t>TRÌNH </a:t>
            </a:r>
            <a:r>
              <a:rPr lang="en-PH" sz="4000" b="1" dirty="0" smtClean="0">
                <a:solidFill>
                  <a:srgbClr val="29748B"/>
                </a:solidFill>
                <a:latin typeface="Calibri" panose="020F0502020204030204" pitchFamily="34" charset="0"/>
                <a:ea typeface="Calibri" panose="020F0502020204030204" pitchFamily="34" charset="0"/>
                <a:cs typeface="Calibri" panose="020F0502020204030204" pitchFamily="34" charset="0"/>
              </a:rPr>
              <a:t>SỨC </a:t>
            </a:r>
            <a:r>
              <a:rPr lang="en-PH" sz="4000" b="1" dirty="0">
                <a:solidFill>
                  <a:srgbClr val="29748B"/>
                </a:solidFill>
                <a:latin typeface="Calibri" panose="020F0502020204030204" pitchFamily="34" charset="0"/>
                <a:ea typeface="Calibri" panose="020F0502020204030204" pitchFamily="34" charset="0"/>
                <a:cs typeface="Calibri" panose="020F0502020204030204" pitchFamily="34" charset="0"/>
              </a:rPr>
              <a:t>KHỎE PHỔI VIỆT NAM 2026-2027</a:t>
            </a:r>
            <a:endParaRPr lang="en-US" sz="4000" b="1" dirty="0">
              <a:solidFill>
                <a:srgbClr val="29748B"/>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xtBox 2"/>
          <p:cNvSpPr txBox="1"/>
          <p:nvPr/>
        </p:nvSpPr>
        <p:spPr>
          <a:xfrm>
            <a:off x="50935" y="182303"/>
            <a:ext cx="5172041" cy="615553"/>
          </a:xfrm>
          <a:prstGeom prst="rect">
            <a:avLst/>
          </a:prstGeom>
        </p:spPr>
        <p:txBody>
          <a:bodyPr wrap="square" lIns="0" tIns="0" rIns="0" bIns="0" rtlCol="0" anchor="t">
            <a:spAutoFit/>
          </a:bodyPr>
          <a:lstStyle/>
          <a:p>
            <a:pPr algn="ctr">
              <a:spcBef>
                <a:spcPts val="600"/>
              </a:spcBef>
              <a:spcAft>
                <a:spcPts val="600"/>
              </a:spcAft>
            </a:pPr>
            <a:r>
              <a:rPr lang="en-US" sz="2000" b="1" dirty="0">
                <a:solidFill>
                  <a:srgbClr val="29748B"/>
                </a:solidFill>
              </a:rPr>
              <a:t>BỘ Y TẾ</a:t>
            </a:r>
            <a:br>
              <a:rPr lang="en-US" sz="2000" b="1" dirty="0">
                <a:solidFill>
                  <a:srgbClr val="29748B"/>
                </a:solidFill>
              </a:rPr>
            </a:br>
            <a:r>
              <a:rPr lang="en-US" sz="2000" b="1" dirty="0">
                <a:solidFill>
                  <a:srgbClr val="29748B"/>
                </a:solidFill>
              </a:rPr>
              <a:t>CỤC QUẢN LÝ KHÁM, CHỮA BỆNH</a:t>
            </a:r>
          </a:p>
        </p:txBody>
      </p:sp>
    </p:spTree>
    <p:extLst>
      <p:ext uri="{BB962C8B-B14F-4D97-AF65-F5344CB8AC3E}">
        <p14:creationId xmlns:p14="http://schemas.microsoft.com/office/powerpoint/2010/main" val="1478195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31520" y="308997"/>
            <a:ext cx="10789920" cy="707886"/>
          </a:xfrm>
          <a:prstGeom prst="rect">
            <a:avLst/>
          </a:prstGeom>
          <a:noFill/>
        </p:spPr>
        <p:txBody>
          <a:bodyPr wrap="square" lIns="45720" rIns="45720">
            <a:spAutoFit/>
          </a:bodyPr>
          <a:lstStyle/>
          <a:p>
            <a:pPr algn="l"/>
            <a:r>
              <a:rPr sz="4000" b="1" dirty="0" err="1">
                <a:solidFill>
                  <a:srgbClr val="29748B"/>
                </a:solidFill>
                <a:latin typeface="Calibri" panose="020F0502020204030204" pitchFamily="34" charset="0"/>
                <a:ea typeface="Calibri" panose="020F0502020204030204" pitchFamily="34" charset="0"/>
                <a:cs typeface="Calibri" panose="020F0502020204030204" pitchFamily="34" charset="0"/>
              </a:rPr>
              <a:t>Nội</a:t>
            </a:r>
            <a:r>
              <a:rPr sz="4000" b="1" dirty="0">
                <a:solidFill>
                  <a:srgbClr val="29748B"/>
                </a:solidFill>
                <a:latin typeface="Calibri" panose="020F0502020204030204" pitchFamily="34" charset="0"/>
                <a:ea typeface="Calibri" panose="020F0502020204030204" pitchFamily="34" charset="0"/>
                <a:cs typeface="Calibri" panose="020F0502020204030204" pitchFamily="34" charset="0"/>
              </a:rPr>
              <a:t> dung </a:t>
            </a:r>
            <a:r>
              <a:rPr sz="40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trình</a:t>
            </a:r>
            <a:r>
              <a:rPr sz="40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4000" b="1" dirty="0" err="1">
                <a:solidFill>
                  <a:srgbClr val="29748B"/>
                </a:solidFill>
                <a:latin typeface="Calibri" panose="020F0502020204030204" pitchFamily="34" charset="0"/>
                <a:ea typeface="Calibri" panose="020F0502020204030204" pitchFamily="34" charset="0"/>
                <a:cs typeface="Calibri" panose="020F0502020204030204" pitchFamily="34" charset="0"/>
              </a:rPr>
              <a:t>bày</a:t>
            </a:r>
            <a:endParaRPr sz="4000" b="1" dirty="0">
              <a:solidFill>
                <a:srgbClr val="29748B"/>
              </a:solidFill>
              <a:latin typeface="Calibri" panose="020F0502020204030204" pitchFamily="34" charset="0"/>
              <a:ea typeface="Calibri" panose="020F0502020204030204" pitchFamily="34" charset="0"/>
              <a:cs typeface="Calibri" panose="020F0502020204030204" pitchFamily="34" charset="0"/>
            </a:endParaRPr>
          </a:p>
        </p:txBody>
      </p:sp>
      <p:sp>
        <p:nvSpPr>
          <p:cNvPr id="5" name="Rounded Rectangle 4"/>
          <p:cNvSpPr/>
          <p:nvPr/>
        </p:nvSpPr>
        <p:spPr>
          <a:xfrm>
            <a:off x="822960" y="1234440"/>
            <a:ext cx="658368" cy="658368"/>
          </a:xfrm>
          <a:prstGeom prst="roundRect">
            <a:avLst/>
          </a:prstGeom>
          <a:solidFill>
            <a:srgbClr val="2D899D"/>
          </a:solidFill>
          <a:ln>
            <a:solidFill>
              <a:srgbClr val="2D899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22960" y="1353312"/>
            <a:ext cx="658368" cy="492443"/>
          </a:xfrm>
          <a:prstGeom prst="rect">
            <a:avLst/>
          </a:prstGeom>
          <a:noFill/>
        </p:spPr>
        <p:txBody>
          <a:bodyPr wrap="square" lIns="45720" rIns="45720">
            <a:spAutoFit/>
          </a:bodyPr>
          <a:lstStyle/>
          <a:p>
            <a:pPr algn="ctr"/>
            <a:r>
              <a:rPr sz="2600" b="1">
                <a:solidFill>
                  <a:srgbClr val="FFFFFF"/>
                </a:solidFill>
              </a:rPr>
              <a:t>1</a:t>
            </a:r>
          </a:p>
        </p:txBody>
      </p:sp>
      <p:sp>
        <p:nvSpPr>
          <p:cNvPr id="7" name="TextBox 6"/>
          <p:cNvSpPr txBox="1"/>
          <p:nvPr/>
        </p:nvSpPr>
        <p:spPr>
          <a:xfrm>
            <a:off x="1783080" y="1307592"/>
            <a:ext cx="8869680" cy="523220"/>
          </a:xfrm>
          <a:prstGeom prst="rect">
            <a:avLst/>
          </a:prstGeom>
          <a:noFill/>
        </p:spPr>
        <p:txBody>
          <a:bodyPr wrap="square" lIns="45720" rIns="45720">
            <a:spAutoFit/>
          </a:bodyPr>
          <a:lstStyle/>
          <a:p>
            <a:pPr algn="l"/>
            <a:r>
              <a:rPr lang="en-US"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Tổng</a:t>
            </a:r>
            <a:r>
              <a:rPr lang="en-US"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lang="en-US"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quan</a:t>
            </a:r>
            <a:endParaRPr sz="2800" b="1" dirty="0">
              <a:solidFill>
                <a:srgbClr val="29748B"/>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p:cNvSpPr/>
          <p:nvPr/>
        </p:nvSpPr>
        <p:spPr>
          <a:xfrm>
            <a:off x="1783080" y="1856232"/>
            <a:ext cx="8686800" cy="22860"/>
          </a:xfrm>
          <a:prstGeom prst="rect">
            <a:avLst/>
          </a:prstGeom>
          <a:solidFill>
            <a:srgbClr val="B3CFD6"/>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822960" y="2377440"/>
            <a:ext cx="658368" cy="658368"/>
          </a:xfrm>
          <a:prstGeom prst="roundRect">
            <a:avLst/>
          </a:prstGeom>
          <a:solidFill>
            <a:srgbClr val="2D899D"/>
          </a:solidFill>
          <a:ln>
            <a:solidFill>
              <a:srgbClr val="2D899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22960" y="2496312"/>
            <a:ext cx="658368" cy="492443"/>
          </a:xfrm>
          <a:prstGeom prst="rect">
            <a:avLst/>
          </a:prstGeom>
          <a:noFill/>
        </p:spPr>
        <p:txBody>
          <a:bodyPr wrap="square" lIns="45720" rIns="45720">
            <a:spAutoFit/>
          </a:bodyPr>
          <a:lstStyle/>
          <a:p>
            <a:pPr algn="ctr"/>
            <a:r>
              <a:rPr sz="2600" b="1">
                <a:solidFill>
                  <a:srgbClr val="FFFFFF"/>
                </a:solidFill>
              </a:rPr>
              <a:t>2</a:t>
            </a:r>
          </a:p>
        </p:txBody>
      </p:sp>
      <p:sp>
        <p:nvSpPr>
          <p:cNvPr id="11" name="TextBox 10"/>
          <p:cNvSpPr txBox="1"/>
          <p:nvPr/>
        </p:nvSpPr>
        <p:spPr>
          <a:xfrm>
            <a:off x="1783079" y="2450592"/>
            <a:ext cx="10009229" cy="523220"/>
          </a:xfrm>
          <a:prstGeom prst="rect">
            <a:avLst/>
          </a:prstGeom>
          <a:noFill/>
        </p:spPr>
        <p:txBody>
          <a:bodyPr wrap="square" lIns="45720" rIns="45720">
            <a:spAutoFit/>
          </a:bodyPr>
          <a:lstStyle/>
          <a:p>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Mục</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tiêu</a:t>
            </a:r>
            <a:endParaRPr sz="2800" b="1" dirty="0">
              <a:solidFill>
                <a:srgbClr val="29748B"/>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Rectangle 11"/>
          <p:cNvSpPr/>
          <p:nvPr/>
        </p:nvSpPr>
        <p:spPr>
          <a:xfrm>
            <a:off x="1783080" y="2999232"/>
            <a:ext cx="8686800" cy="22860"/>
          </a:xfrm>
          <a:prstGeom prst="rect">
            <a:avLst/>
          </a:prstGeom>
          <a:solidFill>
            <a:srgbClr val="B3CFD6"/>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12"/>
          <p:cNvSpPr/>
          <p:nvPr/>
        </p:nvSpPr>
        <p:spPr>
          <a:xfrm>
            <a:off x="822960" y="3520440"/>
            <a:ext cx="658368" cy="658368"/>
          </a:xfrm>
          <a:prstGeom prst="roundRect">
            <a:avLst/>
          </a:prstGeom>
          <a:solidFill>
            <a:srgbClr val="2D899D"/>
          </a:solidFill>
          <a:ln>
            <a:solidFill>
              <a:srgbClr val="2D899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22960" y="3639312"/>
            <a:ext cx="658368" cy="492443"/>
          </a:xfrm>
          <a:prstGeom prst="rect">
            <a:avLst/>
          </a:prstGeom>
          <a:noFill/>
        </p:spPr>
        <p:txBody>
          <a:bodyPr wrap="square" lIns="45720" rIns="45720">
            <a:spAutoFit/>
          </a:bodyPr>
          <a:lstStyle/>
          <a:p>
            <a:pPr algn="ctr"/>
            <a:r>
              <a:rPr sz="2600" b="1">
                <a:solidFill>
                  <a:srgbClr val="FFFFFF"/>
                </a:solidFill>
              </a:rPr>
              <a:t>3</a:t>
            </a:r>
          </a:p>
        </p:txBody>
      </p:sp>
      <p:sp>
        <p:nvSpPr>
          <p:cNvPr id="15" name="TextBox 14"/>
          <p:cNvSpPr txBox="1"/>
          <p:nvPr/>
        </p:nvSpPr>
        <p:spPr>
          <a:xfrm>
            <a:off x="1783080" y="3593592"/>
            <a:ext cx="9829800" cy="523220"/>
          </a:xfrm>
          <a:prstGeom prst="rect">
            <a:avLst/>
          </a:prstGeom>
          <a:noFill/>
        </p:spPr>
        <p:txBody>
          <a:bodyPr wrap="square" lIns="45720" rIns="45720">
            <a:spAutoFit/>
          </a:bodyPr>
          <a:lstStyle/>
          <a:p>
            <a:pPr algn="l"/>
            <a:r>
              <a:rPr lang="en-US" sz="2800" b="1" dirty="0">
                <a:solidFill>
                  <a:srgbClr val="29748B"/>
                </a:solidFill>
                <a:latin typeface="Calibri" panose="020F0502020204030204" pitchFamily="34" charset="0"/>
                <a:ea typeface="Calibri" panose="020F0502020204030204" pitchFamily="34" charset="0"/>
                <a:cs typeface="Calibri" panose="020F0502020204030204" pitchFamily="34" charset="0"/>
              </a:rPr>
              <a:t>Hoạt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động</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trọng</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tâm</a:t>
            </a:r>
            <a:endParaRPr sz="2800" b="1" dirty="0">
              <a:solidFill>
                <a:srgbClr val="29748B"/>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Rectangle 15"/>
          <p:cNvSpPr/>
          <p:nvPr/>
        </p:nvSpPr>
        <p:spPr>
          <a:xfrm>
            <a:off x="1783080" y="4142232"/>
            <a:ext cx="8686800" cy="22860"/>
          </a:xfrm>
          <a:prstGeom prst="rect">
            <a:avLst/>
          </a:prstGeom>
          <a:solidFill>
            <a:srgbClr val="B3CFD6"/>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822960" y="4663440"/>
            <a:ext cx="658368" cy="658368"/>
          </a:xfrm>
          <a:prstGeom prst="roundRect">
            <a:avLst/>
          </a:prstGeom>
          <a:solidFill>
            <a:srgbClr val="2D899D"/>
          </a:solidFill>
          <a:ln>
            <a:solidFill>
              <a:srgbClr val="2D899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22960" y="4782312"/>
            <a:ext cx="658368" cy="492443"/>
          </a:xfrm>
          <a:prstGeom prst="rect">
            <a:avLst/>
          </a:prstGeom>
          <a:noFill/>
        </p:spPr>
        <p:txBody>
          <a:bodyPr wrap="square" lIns="45720" rIns="45720">
            <a:spAutoFit/>
          </a:bodyPr>
          <a:lstStyle/>
          <a:p>
            <a:pPr algn="ctr"/>
            <a:r>
              <a:rPr sz="2600" b="1">
                <a:solidFill>
                  <a:srgbClr val="FFFFFF"/>
                </a:solidFill>
              </a:rPr>
              <a:t>4</a:t>
            </a:r>
          </a:p>
        </p:txBody>
      </p:sp>
      <p:sp>
        <p:nvSpPr>
          <p:cNvPr id="19" name="TextBox 18"/>
          <p:cNvSpPr txBox="1"/>
          <p:nvPr/>
        </p:nvSpPr>
        <p:spPr>
          <a:xfrm>
            <a:off x="1783080" y="4736592"/>
            <a:ext cx="8869680" cy="523220"/>
          </a:xfrm>
          <a:prstGeom prst="rect">
            <a:avLst/>
          </a:prstGeom>
          <a:noFill/>
        </p:spPr>
        <p:txBody>
          <a:bodyPr wrap="square" lIns="45720" rIns="45720">
            <a:spAutoFit/>
          </a:bodyPr>
          <a:lstStyle/>
          <a:p>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Tổ</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chức</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thực</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smtClean="0">
                <a:solidFill>
                  <a:srgbClr val="29748B"/>
                </a:solidFill>
                <a:latin typeface="Calibri" panose="020F0502020204030204" pitchFamily="34" charset="0"/>
                <a:ea typeface="Calibri" panose="020F0502020204030204" pitchFamily="34" charset="0"/>
                <a:cs typeface="Calibri" panose="020F0502020204030204" pitchFamily="34" charset="0"/>
              </a:rPr>
              <a:t>hiện</a:t>
            </a:r>
            <a:endParaRPr sz="2800" b="1" dirty="0">
              <a:solidFill>
                <a:srgbClr val="29748B"/>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Rectangle 19"/>
          <p:cNvSpPr/>
          <p:nvPr/>
        </p:nvSpPr>
        <p:spPr>
          <a:xfrm>
            <a:off x="1783080" y="5285231"/>
            <a:ext cx="8686800" cy="22860"/>
          </a:xfrm>
          <a:prstGeom prst="rect">
            <a:avLst/>
          </a:prstGeom>
          <a:solidFill>
            <a:srgbClr val="B3CFD6"/>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780602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31520" y="308997"/>
            <a:ext cx="10789920" cy="707886"/>
          </a:xfrm>
          <a:prstGeom prst="rect">
            <a:avLst/>
          </a:prstGeom>
          <a:noFill/>
        </p:spPr>
        <p:txBody>
          <a:bodyPr wrap="square" lIns="45720" rIns="45720">
            <a:spAutoFit/>
          </a:bodyPr>
          <a:lstStyle/>
          <a:p>
            <a:pPr algn="l"/>
            <a:r>
              <a:rPr sz="4000" b="1" dirty="0" err="1">
                <a:solidFill>
                  <a:srgbClr val="29748B"/>
                </a:solidFill>
                <a:latin typeface="Calibri" panose="020F0502020204030204" pitchFamily="34" charset="0"/>
                <a:ea typeface="Calibri" panose="020F0502020204030204" pitchFamily="34" charset="0"/>
                <a:cs typeface="Calibri" panose="020F0502020204030204" pitchFamily="34" charset="0"/>
              </a:rPr>
              <a:t>Nội</a:t>
            </a:r>
            <a:r>
              <a:rPr sz="4000" b="1" dirty="0">
                <a:solidFill>
                  <a:srgbClr val="29748B"/>
                </a:solidFill>
                <a:latin typeface="Calibri" panose="020F0502020204030204" pitchFamily="34" charset="0"/>
                <a:ea typeface="Calibri" panose="020F0502020204030204" pitchFamily="34" charset="0"/>
                <a:cs typeface="Calibri" panose="020F0502020204030204" pitchFamily="34" charset="0"/>
              </a:rPr>
              <a:t> dung </a:t>
            </a:r>
            <a:r>
              <a:rPr sz="40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trình</a:t>
            </a:r>
            <a:r>
              <a:rPr sz="40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4000" b="1" dirty="0" err="1">
                <a:solidFill>
                  <a:srgbClr val="29748B"/>
                </a:solidFill>
                <a:latin typeface="Calibri" panose="020F0502020204030204" pitchFamily="34" charset="0"/>
                <a:ea typeface="Calibri" panose="020F0502020204030204" pitchFamily="34" charset="0"/>
                <a:cs typeface="Calibri" panose="020F0502020204030204" pitchFamily="34" charset="0"/>
              </a:rPr>
              <a:t>bày</a:t>
            </a:r>
            <a:endParaRPr sz="4000" b="1" dirty="0">
              <a:solidFill>
                <a:srgbClr val="29748B"/>
              </a:solidFill>
              <a:latin typeface="Calibri" panose="020F0502020204030204" pitchFamily="34" charset="0"/>
              <a:ea typeface="Calibri" panose="020F0502020204030204" pitchFamily="34" charset="0"/>
              <a:cs typeface="Calibri" panose="020F0502020204030204" pitchFamily="34" charset="0"/>
            </a:endParaRPr>
          </a:p>
        </p:txBody>
      </p:sp>
      <p:sp>
        <p:nvSpPr>
          <p:cNvPr id="5" name="Rounded Rectangle 4"/>
          <p:cNvSpPr/>
          <p:nvPr/>
        </p:nvSpPr>
        <p:spPr>
          <a:xfrm>
            <a:off x="822960" y="1234440"/>
            <a:ext cx="658368" cy="658368"/>
          </a:xfrm>
          <a:prstGeom prst="roundRect">
            <a:avLst/>
          </a:prstGeom>
          <a:solidFill>
            <a:srgbClr val="2D899D"/>
          </a:solidFill>
          <a:ln>
            <a:solidFill>
              <a:srgbClr val="2D899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22960" y="1353312"/>
            <a:ext cx="658368" cy="492443"/>
          </a:xfrm>
          <a:prstGeom prst="rect">
            <a:avLst/>
          </a:prstGeom>
          <a:noFill/>
        </p:spPr>
        <p:txBody>
          <a:bodyPr wrap="square" lIns="45720" rIns="45720">
            <a:spAutoFit/>
          </a:bodyPr>
          <a:lstStyle/>
          <a:p>
            <a:pPr algn="ctr"/>
            <a:r>
              <a:rPr sz="2600" b="1">
                <a:solidFill>
                  <a:srgbClr val="FFFFFF"/>
                </a:solidFill>
              </a:rPr>
              <a:t>1</a:t>
            </a:r>
          </a:p>
        </p:txBody>
      </p:sp>
      <p:sp>
        <p:nvSpPr>
          <p:cNvPr id="7" name="TextBox 6"/>
          <p:cNvSpPr txBox="1"/>
          <p:nvPr/>
        </p:nvSpPr>
        <p:spPr>
          <a:xfrm>
            <a:off x="1783080" y="1307592"/>
            <a:ext cx="8869680" cy="523220"/>
          </a:xfrm>
          <a:prstGeom prst="rect">
            <a:avLst/>
          </a:prstGeom>
          <a:noFill/>
        </p:spPr>
        <p:txBody>
          <a:bodyPr wrap="square" lIns="45720" rIns="45720">
            <a:spAutoFit/>
          </a:bodyPr>
          <a:lstStyle/>
          <a:p>
            <a:pPr algn="l"/>
            <a:r>
              <a:rPr lang="en-US" sz="2800" b="1" dirty="0" err="1">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Tổng</a:t>
            </a:r>
            <a:r>
              <a:rPr lang="en-US" sz="28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2800" b="1" dirty="0" err="1">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quan</a:t>
            </a:r>
            <a:endParaRPr sz="28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p:cNvSpPr/>
          <p:nvPr/>
        </p:nvSpPr>
        <p:spPr>
          <a:xfrm>
            <a:off x="1783080" y="1856232"/>
            <a:ext cx="8686800" cy="22860"/>
          </a:xfrm>
          <a:prstGeom prst="rect">
            <a:avLst/>
          </a:prstGeom>
          <a:solidFill>
            <a:srgbClr val="B3CFD6"/>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822960" y="2377440"/>
            <a:ext cx="658368" cy="658368"/>
          </a:xfrm>
          <a:prstGeom prst="roundRect">
            <a:avLst/>
          </a:prstGeom>
          <a:solidFill>
            <a:srgbClr val="2D899D"/>
          </a:solidFill>
          <a:ln>
            <a:solidFill>
              <a:srgbClr val="2D899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22960" y="2496312"/>
            <a:ext cx="658368" cy="492443"/>
          </a:xfrm>
          <a:prstGeom prst="rect">
            <a:avLst/>
          </a:prstGeom>
          <a:noFill/>
        </p:spPr>
        <p:txBody>
          <a:bodyPr wrap="square" lIns="45720" rIns="45720">
            <a:spAutoFit/>
          </a:bodyPr>
          <a:lstStyle/>
          <a:p>
            <a:pPr algn="ctr"/>
            <a:r>
              <a:rPr sz="2600" b="1">
                <a:solidFill>
                  <a:srgbClr val="FFFFFF"/>
                </a:solidFill>
              </a:rPr>
              <a:t>2</a:t>
            </a:r>
          </a:p>
        </p:txBody>
      </p:sp>
      <p:sp>
        <p:nvSpPr>
          <p:cNvPr id="11" name="TextBox 10"/>
          <p:cNvSpPr txBox="1"/>
          <p:nvPr/>
        </p:nvSpPr>
        <p:spPr>
          <a:xfrm>
            <a:off x="1783079" y="2450592"/>
            <a:ext cx="10009229" cy="523220"/>
          </a:xfrm>
          <a:prstGeom prst="rect">
            <a:avLst/>
          </a:prstGeom>
          <a:noFill/>
        </p:spPr>
        <p:txBody>
          <a:bodyPr wrap="square" lIns="45720" rIns="45720">
            <a:spAutoFit/>
          </a:bodyPr>
          <a:lstStyle/>
          <a:p>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Mục</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tiêu</a:t>
            </a:r>
            <a:endParaRPr sz="2800" b="1" dirty="0">
              <a:solidFill>
                <a:srgbClr val="29748B"/>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Rectangle 11"/>
          <p:cNvSpPr/>
          <p:nvPr/>
        </p:nvSpPr>
        <p:spPr>
          <a:xfrm>
            <a:off x="1783080" y="2999232"/>
            <a:ext cx="8686800" cy="22860"/>
          </a:xfrm>
          <a:prstGeom prst="rect">
            <a:avLst/>
          </a:prstGeom>
          <a:solidFill>
            <a:srgbClr val="B3CFD6"/>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12"/>
          <p:cNvSpPr/>
          <p:nvPr/>
        </p:nvSpPr>
        <p:spPr>
          <a:xfrm>
            <a:off x="822960" y="3520440"/>
            <a:ext cx="658368" cy="658368"/>
          </a:xfrm>
          <a:prstGeom prst="roundRect">
            <a:avLst/>
          </a:prstGeom>
          <a:solidFill>
            <a:srgbClr val="2D899D"/>
          </a:solidFill>
          <a:ln>
            <a:solidFill>
              <a:srgbClr val="2D899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22960" y="3639312"/>
            <a:ext cx="658368" cy="492443"/>
          </a:xfrm>
          <a:prstGeom prst="rect">
            <a:avLst/>
          </a:prstGeom>
          <a:noFill/>
        </p:spPr>
        <p:txBody>
          <a:bodyPr wrap="square" lIns="45720" rIns="45720">
            <a:spAutoFit/>
          </a:bodyPr>
          <a:lstStyle/>
          <a:p>
            <a:pPr algn="ctr"/>
            <a:r>
              <a:rPr sz="2600" b="1">
                <a:solidFill>
                  <a:srgbClr val="FFFFFF"/>
                </a:solidFill>
              </a:rPr>
              <a:t>3</a:t>
            </a:r>
          </a:p>
        </p:txBody>
      </p:sp>
      <p:sp>
        <p:nvSpPr>
          <p:cNvPr id="15" name="TextBox 14"/>
          <p:cNvSpPr txBox="1"/>
          <p:nvPr/>
        </p:nvSpPr>
        <p:spPr>
          <a:xfrm>
            <a:off x="1783080" y="3593592"/>
            <a:ext cx="9829800" cy="523220"/>
          </a:xfrm>
          <a:prstGeom prst="rect">
            <a:avLst/>
          </a:prstGeom>
          <a:noFill/>
        </p:spPr>
        <p:txBody>
          <a:bodyPr wrap="square" lIns="45720" rIns="45720">
            <a:spAutoFit/>
          </a:bodyPr>
          <a:lstStyle/>
          <a:p>
            <a:pPr algn="l"/>
            <a:r>
              <a:rPr lang="en-US" sz="2800" b="1" dirty="0">
                <a:solidFill>
                  <a:srgbClr val="29748B"/>
                </a:solidFill>
                <a:latin typeface="Calibri" panose="020F0502020204030204" pitchFamily="34" charset="0"/>
                <a:ea typeface="Calibri" panose="020F0502020204030204" pitchFamily="34" charset="0"/>
                <a:cs typeface="Calibri" panose="020F0502020204030204" pitchFamily="34" charset="0"/>
              </a:rPr>
              <a:t>Hoạt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động</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trọng</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tâm</a:t>
            </a:r>
            <a:endParaRPr sz="2800" b="1" dirty="0">
              <a:solidFill>
                <a:srgbClr val="29748B"/>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Rectangle 15"/>
          <p:cNvSpPr/>
          <p:nvPr/>
        </p:nvSpPr>
        <p:spPr>
          <a:xfrm>
            <a:off x="1783080" y="4142232"/>
            <a:ext cx="8686800" cy="22860"/>
          </a:xfrm>
          <a:prstGeom prst="rect">
            <a:avLst/>
          </a:prstGeom>
          <a:solidFill>
            <a:srgbClr val="B3CFD6"/>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822960" y="4663440"/>
            <a:ext cx="658368" cy="658368"/>
          </a:xfrm>
          <a:prstGeom prst="roundRect">
            <a:avLst/>
          </a:prstGeom>
          <a:solidFill>
            <a:srgbClr val="2D899D"/>
          </a:solidFill>
          <a:ln>
            <a:solidFill>
              <a:srgbClr val="2D899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22960" y="4782312"/>
            <a:ext cx="658368" cy="492443"/>
          </a:xfrm>
          <a:prstGeom prst="rect">
            <a:avLst/>
          </a:prstGeom>
          <a:noFill/>
        </p:spPr>
        <p:txBody>
          <a:bodyPr wrap="square" lIns="45720" rIns="45720">
            <a:spAutoFit/>
          </a:bodyPr>
          <a:lstStyle/>
          <a:p>
            <a:pPr algn="ctr"/>
            <a:r>
              <a:rPr sz="2600" b="1">
                <a:solidFill>
                  <a:srgbClr val="FFFFFF"/>
                </a:solidFill>
              </a:rPr>
              <a:t>4</a:t>
            </a:r>
          </a:p>
        </p:txBody>
      </p:sp>
      <p:sp>
        <p:nvSpPr>
          <p:cNvPr id="19" name="TextBox 18"/>
          <p:cNvSpPr txBox="1"/>
          <p:nvPr/>
        </p:nvSpPr>
        <p:spPr>
          <a:xfrm>
            <a:off x="1783080" y="4736592"/>
            <a:ext cx="8869680" cy="523220"/>
          </a:xfrm>
          <a:prstGeom prst="rect">
            <a:avLst/>
          </a:prstGeom>
          <a:noFill/>
        </p:spPr>
        <p:txBody>
          <a:bodyPr wrap="square" lIns="45720" rIns="45720">
            <a:spAutoFit/>
          </a:bodyPr>
          <a:lstStyle/>
          <a:p>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Tổ</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chức</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thực</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smtClean="0">
                <a:solidFill>
                  <a:srgbClr val="29748B"/>
                </a:solidFill>
                <a:latin typeface="Calibri" panose="020F0502020204030204" pitchFamily="34" charset="0"/>
                <a:ea typeface="Calibri" panose="020F0502020204030204" pitchFamily="34" charset="0"/>
                <a:cs typeface="Calibri" panose="020F0502020204030204" pitchFamily="34" charset="0"/>
              </a:rPr>
              <a:t>hiện</a:t>
            </a:r>
            <a:endParaRPr sz="2800" b="1" dirty="0">
              <a:solidFill>
                <a:srgbClr val="29748B"/>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Rectangle 19"/>
          <p:cNvSpPr/>
          <p:nvPr/>
        </p:nvSpPr>
        <p:spPr>
          <a:xfrm>
            <a:off x="1783080" y="5285231"/>
            <a:ext cx="8686800" cy="22860"/>
          </a:xfrm>
          <a:prstGeom prst="rect">
            <a:avLst/>
          </a:prstGeom>
          <a:solidFill>
            <a:srgbClr val="B3CFD6"/>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717241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29748B"/>
                </a:solidFill>
                <a:latin typeface="Calibri" panose="020F0502020204030204" pitchFamily="34" charset="0"/>
                <a:ea typeface="Calibri" panose="020F0502020204030204" pitchFamily="34" charset="0"/>
                <a:cs typeface="Calibri" panose="020F0502020204030204" pitchFamily="34" charset="0"/>
              </a:rPr>
              <a:t>I. TỔNG QUAN</a:t>
            </a:r>
          </a:p>
        </p:txBody>
      </p:sp>
      <p:sp>
        <p:nvSpPr>
          <p:cNvPr id="3" name="Content Placeholder 2"/>
          <p:cNvSpPr>
            <a:spLocks noGrp="1"/>
          </p:cNvSpPr>
          <p:nvPr>
            <p:ph idx="1"/>
          </p:nvPr>
        </p:nvSpPr>
        <p:spPr>
          <a:xfrm>
            <a:off x="838199" y="1564492"/>
            <a:ext cx="6187441" cy="4316080"/>
          </a:xfrm>
        </p:spPr>
        <p:txBody>
          <a:bodyPr>
            <a:noAutofit/>
          </a:bodyPr>
          <a:lstStyle/>
          <a:p>
            <a:pPr algn="just"/>
            <a:r>
              <a:rPr lang="vi-VN" dirty="0">
                <a:latin typeface="Calibri" panose="020F0502020204030204" pitchFamily="34" charset="0"/>
                <a:ea typeface="Calibri" panose="020F0502020204030204" pitchFamily="34" charset="0"/>
                <a:cs typeface="Calibri" panose="020F0502020204030204" pitchFamily="34" charset="0"/>
              </a:rPr>
              <a:t>Bệnh không lây </a:t>
            </a:r>
            <a:r>
              <a:rPr lang="vi-VN" dirty="0" smtClean="0">
                <a:latin typeface="Calibri" panose="020F0502020204030204" pitchFamily="34" charset="0"/>
                <a:ea typeface="Calibri" panose="020F0502020204030204" pitchFamily="34" charset="0"/>
                <a:cs typeface="Calibri" panose="020F0502020204030204" pitchFamily="34" charset="0"/>
              </a:rPr>
              <a:t>nhiễm là </a:t>
            </a:r>
            <a:r>
              <a:rPr lang="vi-VN" dirty="0">
                <a:latin typeface="Calibri" panose="020F0502020204030204" pitchFamily="34" charset="0"/>
                <a:ea typeface="Calibri" panose="020F0502020204030204" pitchFamily="34" charset="0"/>
                <a:cs typeface="Calibri" panose="020F0502020204030204" pitchFamily="34" charset="0"/>
              </a:rPr>
              <a:t>bệnh m</a:t>
            </a:r>
            <a:r>
              <a:rPr lang="en-US" dirty="0" err="1">
                <a:latin typeface="Calibri" panose="020F0502020204030204" pitchFamily="34" charset="0"/>
                <a:ea typeface="Calibri" panose="020F0502020204030204" pitchFamily="34" charset="0"/>
                <a:cs typeface="Calibri" panose="020F0502020204030204" pitchFamily="34" charset="0"/>
              </a:rPr>
              <a:t>ạn</a:t>
            </a:r>
            <a:r>
              <a:rPr lang="vi-VN" dirty="0">
                <a:latin typeface="Calibri" panose="020F0502020204030204" pitchFamily="34" charset="0"/>
                <a:ea typeface="Calibri" panose="020F0502020204030204" pitchFamily="34" charset="0"/>
                <a:cs typeface="Calibri" panose="020F0502020204030204" pitchFamily="34" charset="0"/>
              </a:rPr>
              <a:t> tính, có xu hướng kéo dài và là kết quả của sự kết hợp các yếu tố di truyền, sinh lý, môi trường và hành vi.</a:t>
            </a:r>
            <a:endParaRPr lang="en-US" dirty="0">
              <a:latin typeface="Calibri" panose="020F0502020204030204" pitchFamily="34" charset="0"/>
              <a:ea typeface="Calibri" panose="020F0502020204030204" pitchFamily="34" charset="0"/>
              <a:cs typeface="Calibri" panose="020F0502020204030204" pitchFamily="34" charset="0"/>
            </a:endParaRPr>
          </a:p>
          <a:p>
            <a:pPr algn="just"/>
            <a:r>
              <a:rPr lang="en-US" dirty="0" smtClean="0">
                <a:latin typeface="Calibri" panose="020F0502020204030204" pitchFamily="34" charset="0"/>
                <a:ea typeface="Calibri" panose="020F0502020204030204" pitchFamily="34" charset="0"/>
                <a:cs typeface="Calibri" panose="020F0502020204030204" pitchFamily="34" charset="0"/>
              </a:rPr>
              <a:t>BKLN </a:t>
            </a:r>
            <a:r>
              <a:rPr lang="vi-VN" dirty="0">
                <a:latin typeface="Calibri" panose="020F0502020204030204" pitchFamily="34" charset="0"/>
                <a:ea typeface="Calibri" panose="020F0502020204030204" pitchFamily="34" charset="0"/>
                <a:cs typeface="Calibri" panose="020F0502020204030204" pitchFamily="34" charset="0"/>
              </a:rPr>
              <a:t>chính</a:t>
            </a:r>
            <a:r>
              <a:rPr lang="en-US" dirty="0">
                <a:latin typeface="Calibri" panose="020F0502020204030204" pitchFamily="34" charset="0"/>
                <a:ea typeface="Calibri" panose="020F0502020204030204" pitchFamily="34" charset="0"/>
                <a:cs typeface="Calibri" panose="020F0502020204030204" pitchFamily="34" charset="0"/>
              </a:rPr>
              <a:t>: </a:t>
            </a:r>
            <a:r>
              <a:rPr lang="vi-VN" dirty="0">
                <a:latin typeface="Calibri" panose="020F0502020204030204" pitchFamily="34" charset="0"/>
                <a:ea typeface="Calibri" panose="020F0502020204030204" pitchFamily="34" charset="0"/>
                <a:cs typeface="Calibri" panose="020F0502020204030204" pitchFamily="34" charset="0"/>
              </a:rPr>
              <a:t>bệnh tim mạch (</a:t>
            </a:r>
            <a:r>
              <a:rPr lang="en-US" dirty="0" err="1">
                <a:latin typeface="Calibri" panose="020F0502020204030204" pitchFamily="34" charset="0"/>
                <a:ea typeface="Calibri" panose="020F0502020204030204" pitchFamily="34" charset="0"/>
                <a:cs typeface="Calibri" panose="020F0502020204030204" pitchFamily="34" charset="0"/>
              </a:rPr>
              <a:t>như</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nhồi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máu</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cơ</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tim</a:t>
            </a:r>
            <a:r>
              <a:rPr lang="en-US" dirty="0">
                <a:latin typeface="Calibri" panose="020F0502020204030204" pitchFamily="34" charset="0"/>
                <a:ea typeface="Calibri" panose="020F0502020204030204" pitchFamily="34" charset="0"/>
                <a:cs typeface="Calibri" panose="020F0502020204030204" pitchFamily="34" charset="0"/>
              </a:rPr>
              <a:t> </a:t>
            </a:r>
            <a:r>
              <a:rPr lang="vi-VN" dirty="0">
                <a:latin typeface="Calibri" panose="020F0502020204030204" pitchFamily="34" charset="0"/>
                <a:ea typeface="Calibri" panose="020F0502020204030204" pitchFamily="34" charset="0"/>
                <a:cs typeface="Calibri" panose="020F0502020204030204" pitchFamily="34" charset="0"/>
              </a:rPr>
              <a:t>và đột quỵ), ung thư, bệnh hô hấp m</a:t>
            </a:r>
            <a:r>
              <a:rPr lang="en-US" dirty="0" err="1">
                <a:latin typeface="Calibri" panose="020F0502020204030204" pitchFamily="34" charset="0"/>
                <a:ea typeface="Calibri" panose="020F0502020204030204" pitchFamily="34" charset="0"/>
                <a:cs typeface="Calibri" panose="020F0502020204030204" pitchFamily="34" charset="0"/>
              </a:rPr>
              <a:t>ạn</a:t>
            </a:r>
            <a:r>
              <a:rPr lang="vi-VN" dirty="0">
                <a:latin typeface="Calibri" panose="020F0502020204030204" pitchFamily="34" charset="0"/>
                <a:ea typeface="Calibri" panose="020F0502020204030204" pitchFamily="34" charset="0"/>
                <a:cs typeface="Calibri" panose="020F0502020204030204" pitchFamily="34" charset="0"/>
              </a:rPr>
              <a:t> tính (như </a:t>
            </a:r>
            <a:r>
              <a:rPr lang="en-US" dirty="0" smtClean="0">
                <a:latin typeface="Calibri" panose="020F0502020204030204" pitchFamily="34" charset="0"/>
                <a:ea typeface="Calibri" panose="020F0502020204030204" pitchFamily="34" charset="0"/>
                <a:cs typeface="Calibri" panose="020F0502020204030204" pitchFamily="34" charset="0"/>
              </a:rPr>
              <a:t>COPD</a:t>
            </a:r>
            <a:r>
              <a:rPr lang="vi-VN" dirty="0" smtClean="0">
                <a:latin typeface="Calibri" panose="020F0502020204030204" pitchFamily="34" charset="0"/>
                <a:ea typeface="Calibri" panose="020F0502020204030204" pitchFamily="34" charset="0"/>
                <a:cs typeface="Calibri" panose="020F0502020204030204" pitchFamily="34" charset="0"/>
              </a:rPr>
              <a:t> </a:t>
            </a:r>
            <a:r>
              <a:rPr lang="vi-VN" dirty="0">
                <a:latin typeface="Calibri" panose="020F0502020204030204" pitchFamily="34" charset="0"/>
                <a:ea typeface="Calibri" panose="020F0502020204030204" pitchFamily="34" charset="0"/>
                <a:cs typeface="Calibri" panose="020F0502020204030204" pitchFamily="34" charset="0"/>
              </a:rPr>
              <a:t>và hen </a:t>
            </a:r>
            <a:r>
              <a:rPr lang="en-US" dirty="0" err="1">
                <a:latin typeface="Calibri" panose="020F0502020204030204" pitchFamily="34" charset="0"/>
                <a:ea typeface="Calibri" panose="020F0502020204030204" pitchFamily="34" charset="0"/>
                <a:cs typeface="Calibri" panose="020F0502020204030204" pitchFamily="34" charset="0"/>
              </a:rPr>
              <a:t>phế</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quản</a:t>
            </a:r>
            <a:r>
              <a:rPr lang="vi-VN" dirty="0">
                <a:latin typeface="Calibri" panose="020F0502020204030204" pitchFamily="34" charset="0"/>
                <a:ea typeface="Calibri" panose="020F0502020204030204" pitchFamily="34" charset="0"/>
                <a:cs typeface="Calibri" panose="020F0502020204030204" pitchFamily="34" charset="0"/>
              </a:rPr>
              <a:t>) và bệnh </a:t>
            </a:r>
            <a:r>
              <a:rPr lang="en-US" dirty="0" err="1">
                <a:latin typeface="Calibri" panose="020F0502020204030204" pitchFamily="34" charset="0"/>
                <a:ea typeface="Calibri" panose="020F0502020204030204" pitchFamily="34" charset="0"/>
                <a:cs typeface="Calibri" panose="020F0502020204030204" pitchFamily="34" charset="0"/>
              </a:rPr>
              <a:t>đái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tháo</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đường</a:t>
            </a:r>
            <a:r>
              <a:rPr lang="vi-VN" dirty="0">
                <a:latin typeface="Calibri" panose="020F0502020204030204" pitchFamily="34" charset="0"/>
                <a:ea typeface="Calibri" panose="020F0502020204030204" pitchFamily="34" charset="0"/>
                <a:cs typeface="Calibri" panose="020F0502020204030204" pitchFamily="34" charset="0"/>
              </a:rPr>
              <a:t>.</a:t>
            </a:r>
            <a:endParaRPr lang="en-US" dirty="0">
              <a:latin typeface="Calibri" panose="020F0502020204030204" pitchFamily="34" charset="0"/>
              <a:ea typeface="Calibri" panose="020F0502020204030204" pitchFamily="34" charset="0"/>
              <a:cs typeface="Calibri" panose="020F0502020204030204" pitchFamily="34" charset="0"/>
            </a:endParaRPr>
          </a:p>
          <a:p>
            <a:pPr algn="just"/>
            <a:r>
              <a:rPr lang="en-US" dirty="0">
                <a:latin typeface="Calibri" panose="020F0502020204030204" pitchFamily="34" charset="0"/>
                <a:ea typeface="Calibri" panose="020F0502020204030204" pitchFamily="34" charset="0"/>
                <a:cs typeface="Calibri" panose="020F0502020204030204" pitchFamily="34" charset="0"/>
              </a:rPr>
              <a:t>BKLN </a:t>
            </a:r>
            <a:r>
              <a:rPr lang="en-US" dirty="0" err="1">
                <a:latin typeface="Calibri" panose="020F0502020204030204" pitchFamily="34" charset="0"/>
                <a:ea typeface="Calibri" panose="020F0502020204030204" pitchFamily="34" charset="0"/>
                <a:cs typeface="Calibri" panose="020F0502020204030204" pitchFamily="34" charset="0"/>
              </a:rPr>
              <a:t>gây</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ra</a:t>
            </a:r>
            <a:r>
              <a:rPr lang="en-US" dirty="0">
                <a:latin typeface="Calibri" panose="020F0502020204030204" pitchFamily="34" charset="0"/>
                <a:ea typeface="Calibri" panose="020F0502020204030204" pitchFamily="34" charset="0"/>
                <a:cs typeface="Calibri" panose="020F0502020204030204" pitchFamily="34" charset="0"/>
              </a:rPr>
              <a:t> </a:t>
            </a:r>
            <a:r>
              <a:rPr lang="vi-VN" dirty="0">
                <a:latin typeface="Calibri" panose="020F0502020204030204" pitchFamily="34" charset="0"/>
                <a:ea typeface="Calibri" panose="020F0502020204030204" pitchFamily="34" charset="0"/>
                <a:cs typeface="Calibri" panose="020F0502020204030204" pitchFamily="34" charset="0"/>
              </a:rPr>
              <a:t>75% số ca tử vong không liên quan đến đại dịch trên toàn cầu</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vào</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năm</a:t>
            </a:r>
            <a:r>
              <a:rPr lang="en-US" dirty="0">
                <a:latin typeface="Calibri" panose="020F0502020204030204" pitchFamily="34" charset="0"/>
                <a:ea typeface="Calibri" panose="020F0502020204030204" pitchFamily="34" charset="0"/>
                <a:cs typeface="Calibri" panose="020F0502020204030204" pitchFamily="34" charset="0"/>
              </a:rPr>
              <a:t> 2021.</a:t>
            </a:r>
          </a:p>
          <a:p>
            <a:pPr marL="456782" lvl="1" indent="0">
              <a:buNone/>
            </a:pPr>
            <a:endParaRPr lang="en-US" sz="2800" i="1" dirty="0">
              <a:latin typeface="Calibri" panose="020F0502020204030204" pitchFamily="34" charset="0"/>
              <a:ea typeface="Calibri" panose="020F0502020204030204" pitchFamily="34" charset="0"/>
              <a:cs typeface="Calibri" panose="020F0502020204030204" pitchFamily="34" charset="0"/>
            </a:endParaRPr>
          </a:p>
          <a:p>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1DE2A18E-AB17-8B3C-DA3C-6AC9E2ECF261}"/>
              </a:ext>
            </a:extLst>
          </p:cNvPr>
          <p:cNvSpPr txBox="1"/>
          <p:nvPr/>
        </p:nvSpPr>
        <p:spPr>
          <a:xfrm>
            <a:off x="931728" y="6501552"/>
            <a:ext cx="6093912" cy="384721"/>
          </a:xfrm>
          <a:prstGeom prst="rect">
            <a:avLst/>
          </a:prstGeom>
          <a:noFill/>
        </p:spPr>
        <p:txBody>
          <a:bodyPr wrap="square">
            <a:spAutoFit/>
          </a:bodyPr>
          <a:lstStyle/>
          <a:p>
            <a:r>
              <a:rPr lang="en-US" dirty="0"/>
              <a:t>https://data.who.int/countries/704</a:t>
            </a:r>
          </a:p>
        </p:txBody>
      </p:sp>
      <p:sp>
        <p:nvSpPr>
          <p:cNvPr id="5" name="Text 28"/>
          <p:cNvSpPr/>
          <p:nvPr/>
        </p:nvSpPr>
        <p:spPr>
          <a:xfrm>
            <a:off x="7242076" y="2230800"/>
            <a:ext cx="4861560" cy="2179320"/>
          </a:xfrm>
          <a:prstGeom prst="rect">
            <a:avLst/>
          </a:prstGeom>
          <a:noFill/>
          <a:ln>
            <a:noFill/>
          </a:ln>
        </p:spPr>
        <p:txBody>
          <a:bodyPr wrap="square" lIns="381" tIns="381" rIns="381" bIns="381" rtlCol="0" anchor="ctr">
            <a:noAutofit/>
          </a:bodyPr>
          <a:lstStyle/>
          <a:p>
            <a:pPr marL="0" indent="0" algn="ctr">
              <a:buNone/>
            </a:pPr>
            <a:r>
              <a:rPr lang="en-US" sz="3000" b="1" dirty="0">
                <a:solidFill>
                  <a:srgbClr val="29748B"/>
                </a:solidFill>
                <a:ea typeface="Arial" pitchFamily="34" charset="-122"/>
                <a:cs typeface="Arial" pitchFamily="34" charset="-120"/>
              </a:rPr>
              <a:t>Phòng ngừa yếu tố nguy cơ, phát </a:t>
            </a:r>
            <a:r>
              <a:rPr lang="en-US" sz="3000" b="1" dirty="0" err="1">
                <a:solidFill>
                  <a:srgbClr val="29748B"/>
                </a:solidFill>
                <a:ea typeface="Arial" pitchFamily="34" charset="-122"/>
                <a:cs typeface="Arial" pitchFamily="34" charset="-120"/>
              </a:rPr>
              <a:t>hiện</a:t>
            </a:r>
            <a:r>
              <a:rPr lang="en-US" sz="3000" b="1" dirty="0">
                <a:solidFill>
                  <a:srgbClr val="29748B"/>
                </a:solidFill>
                <a:ea typeface="Arial" pitchFamily="34" charset="-122"/>
                <a:cs typeface="Arial" pitchFamily="34" charset="-120"/>
              </a:rPr>
              <a:t> </a:t>
            </a:r>
            <a:r>
              <a:rPr lang="en-US" sz="3000" b="1" dirty="0" err="1">
                <a:solidFill>
                  <a:srgbClr val="29748B"/>
                </a:solidFill>
                <a:ea typeface="Arial" pitchFamily="34" charset="-122"/>
                <a:cs typeface="Arial" pitchFamily="34" charset="-120"/>
              </a:rPr>
              <a:t>sớm</a:t>
            </a:r>
            <a:r>
              <a:rPr lang="en-US" sz="3000" b="1" dirty="0">
                <a:solidFill>
                  <a:srgbClr val="29748B"/>
                </a:solidFill>
                <a:ea typeface="Arial" pitchFamily="34" charset="-122"/>
                <a:cs typeface="Arial" pitchFamily="34" charset="-120"/>
              </a:rPr>
              <a:t>, </a:t>
            </a:r>
            <a:r>
              <a:rPr lang="en-US" sz="3000" b="1" dirty="0" err="1">
                <a:solidFill>
                  <a:srgbClr val="29748B"/>
                </a:solidFill>
                <a:ea typeface="Arial" pitchFamily="34" charset="-122"/>
                <a:cs typeface="Arial" pitchFamily="34" charset="-120"/>
              </a:rPr>
              <a:t>điều</a:t>
            </a:r>
            <a:r>
              <a:rPr lang="en-US" sz="3000" b="1" dirty="0">
                <a:solidFill>
                  <a:srgbClr val="29748B"/>
                </a:solidFill>
                <a:ea typeface="Arial" pitchFamily="34" charset="-122"/>
                <a:cs typeface="Arial" pitchFamily="34" charset="-120"/>
              </a:rPr>
              <a:t> </a:t>
            </a:r>
            <a:r>
              <a:rPr lang="en-US" sz="3000" b="1" dirty="0" err="1">
                <a:solidFill>
                  <a:srgbClr val="29748B"/>
                </a:solidFill>
                <a:ea typeface="Arial" pitchFamily="34" charset="-122"/>
                <a:cs typeface="Arial" pitchFamily="34" charset="-120"/>
              </a:rPr>
              <a:t>trị</a:t>
            </a:r>
            <a:r>
              <a:rPr lang="en-US" sz="3000" b="1" dirty="0">
                <a:solidFill>
                  <a:srgbClr val="29748B"/>
                </a:solidFill>
                <a:ea typeface="Arial" pitchFamily="34" charset="-122"/>
                <a:cs typeface="Arial" pitchFamily="34" charset="-120"/>
              </a:rPr>
              <a:t> </a:t>
            </a:r>
            <a:r>
              <a:rPr lang="en-US" sz="3000" b="1" dirty="0" err="1">
                <a:solidFill>
                  <a:srgbClr val="29748B"/>
                </a:solidFill>
                <a:ea typeface="Arial" pitchFamily="34" charset="-122"/>
                <a:cs typeface="Arial" pitchFamily="34" charset="-120"/>
              </a:rPr>
              <a:t>hiệu</a:t>
            </a:r>
            <a:r>
              <a:rPr lang="en-US" sz="3000" b="1" dirty="0">
                <a:solidFill>
                  <a:srgbClr val="29748B"/>
                </a:solidFill>
                <a:ea typeface="Arial" pitchFamily="34" charset="-122"/>
                <a:cs typeface="Arial" pitchFamily="34" charset="-120"/>
              </a:rPr>
              <a:t> </a:t>
            </a:r>
            <a:r>
              <a:rPr lang="en-US" sz="3000" b="1" dirty="0" err="1">
                <a:solidFill>
                  <a:srgbClr val="29748B"/>
                </a:solidFill>
                <a:ea typeface="Arial" pitchFamily="34" charset="-122"/>
                <a:cs typeface="Arial" pitchFamily="34" charset="-120"/>
              </a:rPr>
              <a:t>quả</a:t>
            </a:r>
            <a:r>
              <a:rPr lang="en-US" sz="3000" b="1" dirty="0">
                <a:solidFill>
                  <a:srgbClr val="29748B"/>
                </a:solidFill>
                <a:ea typeface="Arial" pitchFamily="34" charset="-122"/>
                <a:cs typeface="Arial" pitchFamily="34" charset="-120"/>
              </a:rPr>
              <a:t> </a:t>
            </a:r>
            <a:r>
              <a:rPr lang="en-US" sz="3000" b="1" dirty="0" err="1">
                <a:solidFill>
                  <a:srgbClr val="29748B"/>
                </a:solidFill>
                <a:ea typeface="Arial" pitchFamily="34" charset="-122"/>
                <a:cs typeface="Arial" pitchFamily="34" charset="-120"/>
              </a:rPr>
              <a:t>và</a:t>
            </a:r>
            <a:r>
              <a:rPr lang="en-US" sz="3000" b="1" dirty="0">
                <a:solidFill>
                  <a:srgbClr val="29748B"/>
                </a:solidFill>
                <a:ea typeface="Arial" pitchFamily="34" charset="-122"/>
                <a:cs typeface="Arial" pitchFamily="34" charset="-120"/>
              </a:rPr>
              <a:t> và quản lý liên tục là nền tảng kiểm soát BKLN.</a:t>
            </a:r>
            <a:endParaRPr lang="en-US" sz="3000" dirty="0">
              <a:solidFill>
                <a:srgbClr val="29748B"/>
              </a:solidFill>
            </a:endParaRPr>
          </a:p>
        </p:txBody>
      </p:sp>
    </p:spTree>
    <p:extLst>
      <p:ext uri="{BB962C8B-B14F-4D97-AF65-F5344CB8AC3E}">
        <p14:creationId xmlns:p14="http://schemas.microsoft.com/office/powerpoint/2010/main" val="2894980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50392" y="310896"/>
            <a:ext cx="3657600" cy="630936"/>
          </a:xfrm>
          <a:prstGeom prst="rect">
            <a:avLst/>
          </a:prstGeom>
          <a:noFill/>
          <a:ln/>
        </p:spPr>
        <p:txBody>
          <a:bodyPr wrap="square" lIns="254" tIns="254" rIns="254" bIns="254" rtlCol="0" anchor="ctr">
            <a:noAutofit/>
          </a:bodyPr>
          <a:lstStyle/>
          <a:p>
            <a:pPr marL="0" indent="0" algn="l">
              <a:buNone/>
            </a:pPr>
            <a:r>
              <a:rPr lang="en-US" sz="4400" b="1" dirty="0">
                <a:solidFill>
                  <a:srgbClr val="29748B"/>
                </a:solidFill>
                <a:ea typeface="+mj-ea"/>
                <a:cs typeface="+mj-cs"/>
              </a:rPr>
              <a:t>I. TỔNG QUAN</a:t>
            </a:r>
          </a:p>
        </p:txBody>
      </p:sp>
      <p:sp>
        <p:nvSpPr>
          <p:cNvPr id="4" name="Text 2"/>
          <p:cNvSpPr/>
          <p:nvPr/>
        </p:nvSpPr>
        <p:spPr>
          <a:xfrm>
            <a:off x="844981" y="881138"/>
            <a:ext cx="11064240" cy="493776"/>
          </a:xfrm>
          <a:prstGeom prst="rect">
            <a:avLst/>
          </a:prstGeom>
          <a:noFill/>
          <a:ln/>
        </p:spPr>
        <p:txBody>
          <a:bodyPr wrap="square" lIns="254" tIns="254" rIns="254" bIns="254" rtlCol="0" anchor="ctr">
            <a:noAutofit/>
          </a:bodyPr>
          <a:lstStyle/>
          <a:p>
            <a:pPr marL="0" indent="0">
              <a:buNone/>
            </a:pPr>
            <a:r>
              <a:rPr lang="en-US" sz="2800" b="1" dirty="0" smtClean="0">
                <a:solidFill>
                  <a:srgbClr val="29748B"/>
                </a:solidFill>
                <a:ea typeface="Arial" pitchFamily="34" charset="-122"/>
                <a:cs typeface="Arial" pitchFamily="34" charset="-120"/>
              </a:rPr>
              <a:t>BKLN </a:t>
            </a:r>
            <a:r>
              <a:rPr lang="en-US" sz="2800" b="1" dirty="0" err="1" smtClean="0">
                <a:solidFill>
                  <a:srgbClr val="29748B"/>
                </a:solidFill>
                <a:ea typeface="Arial" pitchFamily="34" charset="-122"/>
                <a:cs typeface="Arial" pitchFamily="34" charset="-120"/>
              </a:rPr>
              <a:t>là</a:t>
            </a:r>
            <a:r>
              <a:rPr lang="en-US" sz="2800" b="1" dirty="0" smtClean="0">
                <a:solidFill>
                  <a:srgbClr val="29748B"/>
                </a:solidFill>
                <a:ea typeface="Arial" pitchFamily="34" charset="-122"/>
                <a:cs typeface="Arial" pitchFamily="34" charset="-120"/>
              </a:rPr>
              <a:t> </a:t>
            </a:r>
            <a:r>
              <a:rPr lang="en-US" sz="2800" b="1" dirty="0">
                <a:solidFill>
                  <a:srgbClr val="29748B"/>
                </a:solidFill>
                <a:ea typeface="Arial" pitchFamily="34" charset="-122"/>
                <a:cs typeface="Arial" pitchFamily="34" charset="-120"/>
              </a:rPr>
              <a:t>nguyên nhân hàng đầu gây tử vong tại </a:t>
            </a:r>
            <a:r>
              <a:rPr lang="en-US" sz="2800" b="1" dirty="0" err="1">
                <a:solidFill>
                  <a:srgbClr val="29748B"/>
                </a:solidFill>
                <a:ea typeface="Arial" pitchFamily="34" charset="-122"/>
                <a:cs typeface="Arial" pitchFamily="34" charset="-120"/>
              </a:rPr>
              <a:t>Việt</a:t>
            </a:r>
            <a:r>
              <a:rPr lang="en-US" sz="2800" b="1" dirty="0">
                <a:solidFill>
                  <a:srgbClr val="29748B"/>
                </a:solidFill>
                <a:ea typeface="Arial" pitchFamily="34" charset="-122"/>
                <a:cs typeface="Arial" pitchFamily="34" charset="-120"/>
              </a:rPr>
              <a:t> </a:t>
            </a:r>
            <a:r>
              <a:rPr lang="en-US" sz="2800" b="1" dirty="0" smtClean="0">
                <a:solidFill>
                  <a:srgbClr val="29748B"/>
                </a:solidFill>
                <a:ea typeface="Arial" pitchFamily="34" charset="-122"/>
                <a:cs typeface="Arial" pitchFamily="34" charset="-120"/>
              </a:rPr>
              <a:t>Nam</a:t>
            </a:r>
            <a:endParaRPr lang="en-US" sz="2800" dirty="0">
              <a:solidFill>
                <a:srgbClr val="29748B"/>
              </a:solidFill>
            </a:endParaRPr>
          </a:p>
        </p:txBody>
      </p:sp>
      <p:sp>
        <p:nvSpPr>
          <p:cNvPr id="5" name="Shape 3"/>
          <p:cNvSpPr/>
          <p:nvPr/>
        </p:nvSpPr>
        <p:spPr>
          <a:xfrm>
            <a:off x="502920" y="1763534"/>
            <a:ext cx="3520440" cy="713232"/>
          </a:xfrm>
          <a:prstGeom prst="roundRect">
            <a:avLst>
              <a:gd name="adj" fmla="val 6410"/>
            </a:avLst>
          </a:prstGeom>
          <a:solidFill>
            <a:srgbClr val="F4F7FB"/>
          </a:solidFill>
          <a:ln w="12700">
            <a:solidFill>
              <a:srgbClr val="CFD9E6"/>
            </a:solidFill>
            <a:prstDash val="solid"/>
          </a:ln>
        </p:spPr>
        <p:txBody>
          <a:bodyPr/>
          <a:lstStyle/>
          <a:p>
            <a:endParaRPr lang="en-US"/>
          </a:p>
        </p:txBody>
      </p:sp>
      <p:sp>
        <p:nvSpPr>
          <p:cNvPr id="6" name="Text 4"/>
          <p:cNvSpPr/>
          <p:nvPr/>
        </p:nvSpPr>
        <p:spPr>
          <a:xfrm>
            <a:off x="667512" y="1873262"/>
            <a:ext cx="777240" cy="320040"/>
          </a:xfrm>
          <a:prstGeom prst="rect">
            <a:avLst/>
          </a:prstGeom>
          <a:noFill/>
          <a:ln/>
        </p:spPr>
        <p:txBody>
          <a:bodyPr wrap="square" lIns="254" tIns="254" rIns="254" bIns="254" rtlCol="0" anchor="ctr">
            <a:normAutofit lnSpcReduction="10000"/>
          </a:bodyPr>
          <a:lstStyle/>
          <a:p>
            <a:pPr marL="0" indent="0" algn="ctr">
              <a:buNone/>
            </a:pPr>
            <a:r>
              <a:rPr lang="en-US" sz="2300" b="1" dirty="0">
                <a:solidFill>
                  <a:srgbClr val="E53935"/>
                </a:solidFill>
                <a:ea typeface="Arial" pitchFamily="34" charset="-122"/>
                <a:cs typeface="Arial" pitchFamily="34" charset="-120"/>
              </a:rPr>
              <a:t>79%</a:t>
            </a:r>
            <a:endParaRPr lang="en-US" sz="2300" dirty="0"/>
          </a:p>
        </p:txBody>
      </p:sp>
      <p:sp>
        <p:nvSpPr>
          <p:cNvPr id="7" name="Text 5"/>
          <p:cNvSpPr/>
          <p:nvPr/>
        </p:nvSpPr>
        <p:spPr>
          <a:xfrm>
            <a:off x="1490472" y="1845830"/>
            <a:ext cx="2377440" cy="384048"/>
          </a:xfrm>
          <a:prstGeom prst="rect">
            <a:avLst/>
          </a:prstGeom>
          <a:noFill/>
          <a:ln/>
        </p:spPr>
        <p:txBody>
          <a:bodyPr wrap="square" lIns="254" tIns="254" rIns="254" bIns="254" rtlCol="0" anchor="ctr">
            <a:normAutofit/>
          </a:bodyPr>
          <a:lstStyle/>
          <a:p>
            <a:pPr marL="0" indent="0" algn="l">
              <a:buNone/>
            </a:pPr>
            <a:r>
              <a:rPr lang="en-US" sz="1600" dirty="0">
                <a:ea typeface="Arial" pitchFamily="34" charset="-122"/>
                <a:cs typeface="Arial" pitchFamily="34" charset="-120"/>
              </a:rPr>
              <a:t>tổng số tử vong do BKLN</a:t>
            </a:r>
            <a:endParaRPr lang="en-US" sz="1600" dirty="0"/>
          </a:p>
        </p:txBody>
      </p:sp>
      <p:sp>
        <p:nvSpPr>
          <p:cNvPr id="8" name="Shape 6"/>
          <p:cNvSpPr/>
          <p:nvPr/>
        </p:nvSpPr>
        <p:spPr>
          <a:xfrm>
            <a:off x="4325112" y="1763534"/>
            <a:ext cx="3520440" cy="713232"/>
          </a:xfrm>
          <a:prstGeom prst="roundRect">
            <a:avLst>
              <a:gd name="adj" fmla="val 6410"/>
            </a:avLst>
          </a:prstGeom>
          <a:solidFill>
            <a:srgbClr val="F4F7FB"/>
          </a:solidFill>
          <a:ln w="12700">
            <a:solidFill>
              <a:srgbClr val="CFD9E6"/>
            </a:solidFill>
            <a:prstDash val="solid"/>
          </a:ln>
        </p:spPr>
        <p:txBody>
          <a:bodyPr/>
          <a:lstStyle/>
          <a:p>
            <a:endParaRPr lang="en-US"/>
          </a:p>
        </p:txBody>
      </p:sp>
      <p:sp>
        <p:nvSpPr>
          <p:cNvPr id="9" name="Text 7"/>
          <p:cNvSpPr/>
          <p:nvPr/>
        </p:nvSpPr>
        <p:spPr>
          <a:xfrm>
            <a:off x="4489704" y="1873262"/>
            <a:ext cx="777240" cy="320040"/>
          </a:xfrm>
          <a:prstGeom prst="rect">
            <a:avLst/>
          </a:prstGeom>
          <a:noFill/>
          <a:ln/>
        </p:spPr>
        <p:txBody>
          <a:bodyPr wrap="square" lIns="254" tIns="254" rIns="254" bIns="254" rtlCol="0" anchor="ctr">
            <a:normAutofit lnSpcReduction="10000"/>
          </a:bodyPr>
          <a:lstStyle/>
          <a:p>
            <a:pPr marL="0" indent="0" algn="ctr">
              <a:buNone/>
            </a:pPr>
            <a:r>
              <a:rPr lang="en-US" sz="2300" b="1" dirty="0">
                <a:solidFill>
                  <a:srgbClr val="E53935"/>
                </a:solidFill>
                <a:ea typeface="Arial" pitchFamily="34" charset="-122"/>
                <a:cs typeface="Arial" pitchFamily="34" charset="-120"/>
              </a:rPr>
              <a:t>45%</a:t>
            </a:r>
            <a:endParaRPr lang="en-US" sz="2300" dirty="0"/>
          </a:p>
        </p:txBody>
      </p:sp>
      <p:sp>
        <p:nvSpPr>
          <p:cNvPr id="10" name="Text 8"/>
          <p:cNvSpPr/>
          <p:nvPr/>
        </p:nvSpPr>
        <p:spPr>
          <a:xfrm>
            <a:off x="5312664" y="1845830"/>
            <a:ext cx="2377440" cy="384048"/>
          </a:xfrm>
          <a:prstGeom prst="rect">
            <a:avLst/>
          </a:prstGeom>
          <a:noFill/>
          <a:ln/>
        </p:spPr>
        <p:txBody>
          <a:bodyPr wrap="square" lIns="254" tIns="254" rIns="254" bIns="254" rtlCol="0" anchor="ctr">
            <a:normAutofit fontScale="92500"/>
          </a:bodyPr>
          <a:lstStyle/>
          <a:p>
            <a:pPr marL="0" indent="0" algn="l">
              <a:buNone/>
            </a:pPr>
            <a:r>
              <a:rPr lang="en-US" sz="1600" dirty="0">
                <a:ea typeface="Arial" pitchFamily="34" charset="-122"/>
                <a:cs typeface="Arial" pitchFamily="34" charset="-120"/>
              </a:rPr>
              <a:t>tử vong do BKLN trước 70 tuổi</a:t>
            </a:r>
            <a:endParaRPr lang="en-US" sz="1600" dirty="0"/>
          </a:p>
        </p:txBody>
      </p:sp>
      <p:sp>
        <p:nvSpPr>
          <p:cNvPr id="11" name="Shape 9"/>
          <p:cNvSpPr/>
          <p:nvPr/>
        </p:nvSpPr>
        <p:spPr>
          <a:xfrm>
            <a:off x="8147304" y="1763534"/>
            <a:ext cx="3520440" cy="713232"/>
          </a:xfrm>
          <a:prstGeom prst="roundRect">
            <a:avLst>
              <a:gd name="adj" fmla="val 6410"/>
            </a:avLst>
          </a:prstGeom>
          <a:solidFill>
            <a:srgbClr val="F4F7FB"/>
          </a:solidFill>
          <a:ln w="12700">
            <a:solidFill>
              <a:srgbClr val="CFD9E6"/>
            </a:solidFill>
            <a:prstDash val="solid"/>
          </a:ln>
        </p:spPr>
        <p:txBody>
          <a:bodyPr/>
          <a:lstStyle/>
          <a:p>
            <a:endParaRPr lang="en-US"/>
          </a:p>
        </p:txBody>
      </p:sp>
      <p:sp>
        <p:nvSpPr>
          <p:cNvPr id="12" name="Text 10"/>
          <p:cNvSpPr/>
          <p:nvPr/>
        </p:nvSpPr>
        <p:spPr>
          <a:xfrm>
            <a:off x="8311896" y="1873262"/>
            <a:ext cx="777240" cy="320040"/>
          </a:xfrm>
          <a:prstGeom prst="rect">
            <a:avLst/>
          </a:prstGeom>
          <a:noFill/>
          <a:ln/>
        </p:spPr>
        <p:txBody>
          <a:bodyPr wrap="square" lIns="254" tIns="254" rIns="254" bIns="254" rtlCol="0" anchor="ctr">
            <a:normAutofit lnSpcReduction="10000"/>
          </a:bodyPr>
          <a:lstStyle/>
          <a:p>
            <a:pPr marL="0" indent="0" algn="ctr">
              <a:buNone/>
            </a:pPr>
            <a:r>
              <a:rPr lang="en-US" sz="2300" b="1" dirty="0">
                <a:solidFill>
                  <a:srgbClr val="E53935"/>
                </a:solidFill>
                <a:ea typeface="Arial" pitchFamily="34" charset="-122"/>
                <a:cs typeface="Arial" pitchFamily="34" charset="-120"/>
              </a:rPr>
              <a:t>74%</a:t>
            </a:r>
            <a:endParaRPr lang="en-US" sz="2300" dirty="0"/>
          </a:p>
        </p:txBody>
      </p:sp>
      <p:sp>
        <p:nvSpPr>
          <p:cNvPr id="13" name="Text 11"/>
          <p:cNvSpPr/>
          <p:nvPr/>
        </p:nvSpPr>
        <p:spPr>
          <a:xfrm>
            <a:off x="9134856" y="1845830"/>
            <a:ext cx="2377440" cy="384048"/>
          </a:xfrm>
          <a:prstGeom prst="rect">
            <a:avLst/>
          </a:prstGeom>
          <a:noFill/>
          <a:ln/>
        </p:spPr>
        <p:txBody>
          <a:bodyPr wrap="square" lIns="254" tIns="254" rIns="254" bIns="254" rtlCol="0" anchor="ctr">
            <a:noAutofit/>
          </a:bodyPr>
          <a:lstStyle/>
          <a:p>
            <a:pPr marL="0" indent="0" algn="l">
              <a:buNone/>
            </a:pPr>
            <a:r>
              <a:rPr lang="en-US" sz="1600" dirty="0">
                <a:ea typeface="Arial" pitchFamily="34" charset="-122"/>
                <a:cs typeface="Arial" pitchFamily="34" charset="-120"/>
              </a:rPr>
              <a:t>gánh nặng bệnh tật (DALYs) do BKLN</a:t>
            </a:r>
            <a:endParaRPr lang="en-US" sz="1600" dirty="0"/>
          </a:p>
        </p:txBody>
      </p:sp>
      <p:sp>
        <p:nvSpPr>
          <p:cNvPr id="14" name="Text 12"/>
          <p:cNvSpPr/>
          <p:nvPr/>
        </p:nvSpPr>
        <p:spPr>
          <a:xfrm>
            <a:off x="863185" y="1374914"/>
            <a:ext cx="3108960" cy="320040"/>
          </a:xfrm>
          <a:prstGeom prst="rect">
            <a:avLst/>
          </a:prstGeom>
          <a:noFill/>
          <a:ln/>
        </p:spPr>
        <p:txBody>
          <a:bodyPr wrap="square" lIns="254" tIns="254" rIns="254" bIns="254" rtlCol="0" anchor="ctr">
            <a:normAutofit/>
          </a:bodyPr>
          <a:lstStyle/>
          <a:p>
            <a:pPr marL="0" indent="0" algn="l">
              <a:buNone/>
            </a:pPr>
            <a:r>
              <a:rPr lang="en-US" sz="1700" b="1" dirty="0">
                <a:solidFill>
                  <a:srgbClr val="1F596B"/>
                </a:solidFill>
                <a:ea typeface="Arial" pitchFamily="34" charset="-122"/>
                <a:cs typeface="Arial" pitchFamily="34" charset="-120"/>
              </a:rPr>
              <a:t>Ước tính năm 2021</a:t>
            </a:r>
            <a:endParaRPr lang="en-US" sz="1700" dirty="0">
              <a:solidFill>
                <a:srgbClr val="1F596B"/>
              </a:solidFill>
            </a:endParaRPr>
          </a:p>
        </p:txBody>
      </p:sp>
      <p:graphicFrame>
        <p:nvGraphicFramePr>
          <p:cNvPr id="15" name="Table 0"/>
          <p:cNvGraphicFramePr>
            <a:graphicFrameLocks noGrp="1"/>
          </p:cNvGraphicFramePr>
          <p:nvPr>
            <p:extLst>
              <p:ext uri="{D42A27DB-BD31-4B8C-83A1-F6EECF244321}">
                <p14:modId xmlns:p14="http://schemas.microsoft.com/office/powerpoint/2010/main" val="3742824742"/>
              </p:ext>
            </p:extLst>
          </p:nvPr>
        </p:nvGraphicFramePr>
        <p:xfrm>
          <a:off x="502920" y="2660904"/>
          <a:ext cx="6446520" cy="3675888"/>
        </p:xfrm>
        <a:graphic>
          <a:graphicData uri="http://schemas.openxmlformats.org/drawingml/2006/table">
            <a:tbl>
              <a:tblPr/>
              <a:tblGrid>
                <a:gridCol w="274320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896112">
                  <a:extLst>
                    <a:ext uri="{9D8B030D-6E8A-4147-A177-3AD203B41FA5}">
                      <a16:colId xmlns:a16="http://schemas.microsoft.com/office/drawing/2014/main" val="20002"/>
                    </a:ext>
                  </a:extLst>
                </a:gridCol>
                <a:gridCol w="932688">
                  <a:extLst>
                    <a:ext uri="{9D8B030D-6E8A-4147-A177-3AD203B41FA5}">
                      <a16:colId xmlns:a16="http://schemas.microsoft.com/office/drawing/2014/main" val="20003"/>
                    </a:ext>
                  </a:extLst>
                </a:gridCol>
                <a:gridCol w="868680">
                  <a:extLst>
                    <a:ext uri="{9D8B030D-6E8A-4147-A177-3AD203B41FA5}">
                      <a16:colId xmlns:a16="http://schemas.microsoft.com/office/drawing/2014/main" val="20004"/>
                    </a:ext>
                  </a:extLst>
                </a:gridCol>
              </a:tblGrid>
              <a:tr h="475488">
                <a:tc>
                  <a:txBody>
                    <a:bodyPr/>
                    <a:lstStyle/>
                    <a:p>
                      <a:pPr marL="0" indent="0" algn="l">
                        <a:buNone/>
                      </a:pPr>
                      <a:r>
                        <a:rPr lang="en-US" sz="1600" b="1" dirty="0">
                          <a:solidFill>
                            <a:schemeClr val="tx1"/>
                          </a:solidFill>
                          <a:latin typeface="+mn-lt"/>
                          <a:ea typeface="Arial" pitchFamily="34" charset="-122"/>
                          <a:cs typeface="Arial" pitchFamily="34" charset="-120"/>
                        </a:rPr>
                        <a:t>Nguyên nhân</a:t>
                      </a:r>
                      <a:endParaRPr lang="en-US" sz="160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DBEBCF"/>
                    </a:solidFill>
                  </a:tcPr>
                </a:tc>
                <a:tc>
                  <a:txBody>
                    <a:bodyPr/>
                    <a:lstStyle/>
                    <a:p>
                      <a:pPr marL="0" indent="0" algn="ctr">
                        <a:buNone/>
                      </a:pPr>
                      <a:r>
                        <a:rPr lang="en-US" sz="1600" b="1" dirty="0">
                          <a:solidFill>
                            <a:schemeClr val="tx1"/>
                          </a:solidFill>
                          <a:latin typeface="+mn-lt"/>
                          <a:ea typeface="Arial" pitchFamily="34" charset="-122"/>
                          <a:cs typeface="Arial" pitchFamily="34" charset="-120"/>
                        </a:rPr>
                        <a:t>Tỷ lệ thô</a:t>
                      </a:r>
                      <a:endParaRPr lang="en-US" sz="1600" dirty="0">
                        <a:solidFill>
                          <a:schemeClr val="tx1"/>
                        </a:solidFill>
                        <a:latin typeface="+mn-lt"/>
                        <a:ea typeface="Arial" charset="0"/>
                        <a:cs typeface="Arial" charset="0"/>
                      </a:endParaRPr>
                    </a:p>
                    <a:p>
                      <a:pPr marL="0" indent="0" algn="ctr">
                        <a:buNone/>
                      </a:pPr>
                      <a:r>
                        <a:rPr lang="en-US" sz="1600" b="1" dirty="0">
                          <a:solidFill>
                            <a:schemeClr val="tx1"/>
                          </a:solidFill>
                          <a:latin typeface="+mn-lt"/>
                          <a:ea typeface="Arial" pitchFamily="34" charset="-122"/>
                          <a:cs typeface="Arial" pitchFamily="34" charset="-120"/>
                        </a:rPr>
                        <a:t>/100.000</a:t>
                      </a:r>
                      <a:endParaRPr lang="en-US" sz="160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DBEBCF"/>
                    </a:solidFill>
                  </a:tcPr>
                </a:tc>
                <a:tc>
                  <a:txBody>
                    <a:bodyPr/>
                    <a:lstStyle/>
                    <a:p>
                      <a:pPr marL="0" indent="0" algn="ctr">
                        <a:buNone/>
                      </a:pPr>
                      <a:r>
                        <a:rPr lang="en-US" sz="1600" b="1" dirty="0">
                          <a:solidFill>
                            <a:schemeClr val="tx1"/>
                          </a:solidFill>
                          <a:latin typeface="+mn-lt"/>
                          <a:ea typeface="Arial" pitchFamily="34" charset="-122"/>
                          <a:cs typeface="Arial" pitchFamily="34" charset="-120"/>
                        </a:rPr>
                        <a:t>% tổng số</a:t>
                      </a:r>
                      <a:endParaRPr lang="en-US" sz="1600" dirty="0">
                        <a:solidFill>
                          <a:schemeClr val="tx1"/>
                        </a:solidFill>
                        <a:latin typeface="+mn-lt"/>
                        <a:ea typeface="Arial" charset="0"/>
                        <a:cs typeface="Arial" charset="0"/>
                      </a:endParaRPr>
                    </a:p>
                    <a:p>
                      <a:pPr marL="0" indent="0" algn="ctr">
                        <a:buNone/>
                      </a:pPr>
                      <a:r>
                        <a:rPr lang="en-US" sz="1600" b="1" dirty="0" err="1" smtClean="0">
                          <a:solidFill>
                            <a:schemeClr val="tx1"/>
                          </a:solidFill>
                          <a:latin typeface="+mn-lt"/>
                          <a:ea typeface="Arial" charset="0"/>
                          <a:cs typeface="Arial" pitchFamily="34" charset="-120"/>
                        </a:rPr>
                        <a:t>tử</a:t>
                      </a:r>
                      <a:r>
                        <a:rPr lang="en-US" sz="1600" b="1" baseline="0" dirty="0" smtClean="0">
                          <a:solidFill>
                            <a:schemeClr val="tx1"/>
                          </a:solidFill>
                          <a:latin typeface="+mn-lt"/>
                          <a:ea typeface="Arial" charset="0"/>
                          <a:cs typeface="Arial" pitchFamily="34" charset="-120"/>
                        </a:rPr>
                        <a:t> </a:t>
                      </a:r>
                      <a:r>
                        <a:rPr lang="en-US" sz="1600" b="1" baseline="0" dirty="0" err="1" smtClean="0">
                          <a:solidFill>
                            <a:schemeClr val="tx1"/>
                          </a:solidFill>
                          <a:latin typeface="+mn-lt"/>
                          <a:ea typeface="Arial" charset="0"/>
                          <a:cs typeface="Arial" pitchFamily="34" charset="-120"/>
                        </a:rPr>
                        <a:t>vong</a:t>
                      </a:r>
                      <a:endParaRPr lang="en-US" sz="160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DBEBCF"/>
                    </a:solidFill>
                  </a:tcPr>
                </a:tc>
                <a:tc>
                  <a:txBody>
                    <a:bodyPr/>
                    <a:lstStyle/>
                    <a:p>
                      <a:pPr marL="0" indent="0" algn="ctr">
                        <a:buNone/>
                      </a:pPr>
                      <a:r>
                        <a:rPr lang="en-US" sz="1600" b="1" dirty="0">
                          <a:solidFill>
                            <a:schemeClr val="tx1"/>
                          </a:solidFill>
                          <a:latin typeface="+mn-lt"/>
                          <a:ea typeface="Arial" pitchFamily="34" charset="-122"/>
                          <a:cs typeface="Arial" pitchFamily="34" charset="-120"/>
                        </a:rPr>
                        <a:t>% </a:t>
                      </a:r>
                      <a:r>
                        <a:rPr lang="en-US" sz="1600" b="1" dirty="0" err="1" smtClean="0">
                          <a:solidFill>
                            <a:schemeClr val="tx1"/>
                          </a:solidFill>
                          <a:latin typeface="+mn-lt"/>
                          <a:ea typeface="Arial" pitchFamily="34" charset="-122"/>
                          <a:cs typeface="Arial" pitchFamily="34" charset="-120"/>
                        </a:rPr>
                        <a:t>Tử</a:t>
                      </a:r>
                      <a:r>
                        <a:rPr lang="en-US" sz="1600" b="1" baseline="0" dirty="0" smtClean="0">
                          <a:solidFill>
                            <a:schemeClr val="tx1"/>
                          </a:solidFill>
                          <a:latin typeface="+mn-lt"/>
                          <a:ea typeface="Arial" pitchFamily="34" charset="-122"/>
                          <a:cs typeface="Arial" pitchFamily="34" charset="-120"/>
                        </a:rPr>
                        <a:t> </a:t>
                      </a:r>
                      <a:r>
                        <a:rPr lang="en-US" sz="1600" b="1" baseline="0" dirty="0" err="1" smtClean="0">
                          <a:solidFill>
                            <a:schemeClr val="tx1"/>
                          </a:solidFill>
                          <a:latin typeface="+mn-lt"/>
                          <a:ea typeface="Arial" pitchFamily="34" charset="-122"/>
                          <a:cs typeface="Arial" pitchFamily="34" charset="-120"/>
                        </a:rPr>
                        <a:t>vong</a:t>
                      </a:r>
                      <a:r>
                        <a:rPr lang="en-US" sz="1600" b="1" baseline="0" dirty="0" smtClean="0">
                          <a:solidFill>
                            <a:schemeClr val="tx1"/>
                          </a:solidFill>
                          <a:latin typeface="+mn-lt"/>
                          <a:ea typeface="Arial" pitchFamily="34" charset="-122"/>
                          <a:cs typeface="Arial" pitchFamily="34" charset="-120"/>
                        </a:rPr>
                        <a:t> </a:t>
                      </a:r>
                      <a:endParaRPr lang="en-US" sz="1600" dirty="0">
                        <a:solidFill>
                          <a:schemeClr val="tx1"/>
                        </a:solidFill>
                        <a:latin typeface="+mn-lt"/>
                        <a:ea typeface="Arial" charset="0"/>
                        <a:cs typeface="Arial" charset="0"/>
                      </a:endParaRPr>
                    </a:p>
                    <a:p>
                      <a:pPr marL="0" indent="0" algn="ctr">
                        <a:buNone/>
                      </a:pPr>
                      <a:r>
                        <a:rPr lang="en-US" sz="1600" b="1" dirty="0">
                          <a:solidFill>
                            <a:schemeClr val="tx1"/>
                          </a:solidFill>
                          <a:latin typeface="+mn-lt"/>
                          <a:ea typeface="Arial" pitchFamily="34" charset="-122"/>
                          <a:cs typeface="Arial" pitchFamily="34" charset="-120"/>
                        </a:rPr>
                        <a:t>&lt;70 tuổi</a:t>
                      </a:r>
                      <a:endParaRPr lang="en-US" sz="160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DBEBCF"/>
                    </a:solidFill>
                  </a:tcPr>
                </a:tc>
                <a:tc>
                  <a:txBody>
                    <a:bodyPr/>
                    <a:lstStyle/>
                    <a:p>
                      <a:pPr marL="0" indent="0" algn="ctr">
                        <a:buNone/>
                      </a:pPr>
                      <a:r>
                        <a:rPr lang="en-US" sz="1600" b="1" dirty="0">
                          <a:solidFill>
                            <a:schemeClr val="tx1"/>
                          </a:solidFill>
                          <a:latin typeface="+mn-lt"/>
                          <a:ea typeface="Arial" pitchFamily="34" charset="-122"/>
                          <a:cs typeface="Arial" pitchFamily="34" charset="-120"/>
                        </a:rPr>
                        <a:t>% DALY</a:t>
                      </a:r>
                      <a:endParaRPr lang="en-US" sz="160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DBEBCF"/>
                    </a:solidFill>
                  </a:tcPr>
                </a:tc>
                <a:extLst>
                  <a:ext uri="{0D108BD9-81ED-4DB2-BD59-A6C34878D82A}">
                    <a16:rowId xmlns:a16="http://schemas.microsoft.com/office/drawing/2014/main" val="10000"/>
                  </a:ext>
                </a:extLst>
              </a:tr>
              <a:tr h="292608">
                <a:tc>
                  <a:txBody>
                    <a:bodyPr/>
                    <a:lstStyle/>
                    <a:p>
                      <a:pPr marL="0" indent="0" algn="l">
                        <a:buNone/>
                      </a:pPr>
                      <a:r>
                        <a:rPr lang="en-US" sz="1600" b="0" dirty="0">
                          <a:solidFill>
                            <a:schemeClr val="tx1"/>
                          </a:solidFill>
                          <a:latin typeface="+mn-lt"/>
                          <a:ea typeface="Arial" pitchFamily="34" charset="-122"/>
                          <a:cs typeface="Arial" pitchFamily="34" charset="-120"/>
                        </a:rPr>
                        <a:t>1. Các bệnh không lây nhiễm</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558,4</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78,9</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45,0</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73,7</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extLst>
                  <a:ext uri="{0D108BD9-81ED-4DB2-BD59-A6C34878D82A}">
                    <a16:rowId xmlns:a16="http://schemas.microsoft.com/office/drawing/2014/main" val="10001"/>
                  </a:ext>
                </a:extLst>
              </a:tr>
              <a:tr h="265176">
                <a:tc>
                  <a:txBody>
                    <a:bodyPr/>
                    <a:lstStyle/>
                    <a:p>
                      <a:pPr marL="0" indent="0" algn="l">
                        <a:buNone/>
                      </a:pPr>
                      <a:r>
                        <a:rPr lang="en-US" sz="1600" b="0" dirty="0">
                          <a:solidFill>
                            <a:schemeClr val="tx1"/>
                          </a:solidFill>
                          <a:latin typeface="+mn-lt"/>
                          <a:ea typeface="Arial" pitchFamily="34" charset="-122"/>
                          <a:cs typeface="Arial" pitchFamily="34" charset="-120"/>
                        </a:rPr>
                        <a:t>Bệnh tim mạch</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264,5</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37,4</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35,5</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19,9</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extLst>
                  <a:ext uri="{0D108BD9-81ED-4DB2-BD59-A6C34878D82A}">
                    <a16:rowId xmlns:a16="http://schemas.microsoft.com/office/drawing/2014/main" val="10002"/>
                  </a:ext>
                </a:extLst>
              </a:tr>
              <a:tr h="265176">
                <a:tc>
                  <a:txBody>
                    <a:bodyPr/>
                    <a:lstStyle/>
                    <a:p>
                      <a:pPr marL="0" indent="0" algn="l">
                        <a:buNone/>
                      </a:pPr>
                      <a:r>
                        <a:rPr lang="en-US" sz="1600" b="0" dirty="0">
                          <a:solidFill>
                            <a:schemeClr val="bg1"/>
                          </a:solidFill>
                          <a:latin typeface="+mn-lt"/>
                          <a:ea typeface="Arial" pitchFamily="34" charset="-122"/>
                          <a:cs typeface="Arial" pitchFamily="34" charset="-120"/>
                        </a:rPr>
                        <a:t>Bệnh ung thư</a:t>
                      </a:r>
                      <a:endParaRPr lang="en-US" sz="1600" b="0" dirty="0">
                        <a:solidFill>
                          <a:schemeClr val="bg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6B14"/>
                    </a:solidFill>
                  </a:tcPr>
                </a:tc>
                <a:tc>
                  <a:txBody>
                    <a:bodyPr/>
                    <a:lstStyle/>
                    <a:p>
                      <a:pPr marL="0" indent="0" algn="ctr">
                        <a:buNone/>
                      </a:pPr>
                      <a:r>
                        <a:rPr lang="en-US" sz="1600" b="0" dirty="0">
                          <a:solidFill>
                            <a:schemeClr val="bg1"/>
                          </a:solidFill>
                          <a:latin typeface="+mn-lt"/>
                          <a:ea typeface="Arial" pitchFamily="34" charset="-122"/>
                          <a:cs typeface="Arial" pitchFamily="34" charset="-120"/>
                        </a:rPr>
                        <a:t>119,2</a:t>
                      </a:r>
                      <a:endParaRPr lang="en-US" sz="1600" b="0" dirty="0">
                        <a:solidFill>
                          <a:schemeClr val="bg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6B14"/>
                    </a:solidFill>
                  </a:tcPr>
                </a:tc>
                <a:tc>
                  <a:txBody>
                    <a:bodyPr/>
                    <a:lstStyle/>
                    <a:p>
                      <a:pPr marL="0" indent="0" algn="ctr">
                        <a:buNone/>
                      </a:pPr>
                      <a:r>
                        <a:rPr lang="en-US" sz="1600" b="0" dirty="0">
                          <a:solidFill>
                            <a:schemeClr val="bg1"/>
                          </a:solidFill>
                          <a:latin typeface="+mn-lt"/>
                          <a:ea typeface="Arial" pitchFamily="34" charset="-122"/>
                          <a:cs typeface="Arial" pitchFamily="34" charset="-120"/>
                        </a:rPr>
                        <a:t>16,8</a:t>
                      </a:r>
                      <a:endParaRPr lang="en-US" sz="1600" b="0" dirty="0">
                        <a:solidFill>
                          <a:schemeClr val="bg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6B14"/>
                    </a:solidFill>
                  </a:tcPr>
                </a:tc>
                <a:tc>
                  <a:txBody>
                    <a:bodyPr/>
                    <a:lstStyle/>
                    <a:p>
                      <a:pPr marL="0" indent="0" algn="ctr">
                        <a:buNone/>
                      </a:pPr>
                      <a:r>
                        <a:rPr lang="en-US" sz="1600" b="0" dirty="0">
                          <a:solidFill>
                            <a:schemeClr val="bg1"/>
                          </a:solidFill>
                          <a:latin typeface="+mn-lt"/>
                          <a:ea typeface="Arial" pitchFamily="34" charset="-122"/>
                          <a:cs typeface="Arial" pitchFamily="34" charset="-120"/>
                        </a:rPr>
                        <a:t>72,5</a:t>
                      </a:r>
                      <a:endParaRPr lang="en-US" sz="1600" b="0" dirty="0">
                        <a:solidFill>
                          <a:schemeClr val="bg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6B14"/>
                    </a:solidFill>
                  </a:tcPr>
                </a:tc>
                <a:tc>
                  <a:txBody>
                    <a:bodyPr/>
                    <a:lstStyle/>
                    <a:p>
                      <a:pPr marL="0" indent="0" algn="ctr">
                        <a:buNone/>
                      </a:pPr>
                      <a:r>
                        <a:rPr lang="en-US" sz="1600" b="0" dirty="0">
                          <a:solidFill>
                            <a:schemeClr val="bg1"/>
                          </a:solidFill>
                          <a:latin typeface="+mn-lt"/>
                          <a:ea typeface="Arial" pitchFamily="34" charset="-122"/>
                          <a:cs typeface="Arial" pitchFamily="34" charset="-120"/>
                        </a:rPr>
                        <a:t>13,3</a:t>
                      </a:r>
                      <a:endParaRPr lang="en-US" sz="1600" b="0" dirty="0">
                        <a:solidFill>
                          <a:schemeClr val="bg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6B14"/>
                    </a:solidFill>
                  </a:tcPr>
                </a:tc>
                <a:extLst>
                  <a:ext uri="{0D108BD9-81ED-4DB2-BD59-A6C34878D82A}">
                    <a16:rowId xmlns:a16="http://schemas.microsoft.com/office/drawing/2014/main" val="10003"/>
                  </a:ext>
                </a:extLst>
              </a:tr>
              <a:tr h="265176">
                <a:tc>
                  <a:txBody>
                    <a:bodyPr/>
                    <a:lstStyle/>
                    <a:p>
                      <a:pPr marL="0" indent="0" algn="l">
                        <a:buNone/>
                      </a:pPr>
                      <a:r>
                        <a:rPr lang="en-US" sz="1600" b="0" dirty="0">
                          <a:solidFill>
                            <a:schemeClr val="bg1"/>
                          </a:solidFill>
                          <a:latin typeface="+mn-lt"/>
                          <a:ea typeface="Arial" pitchFamily="34" charset="-122"/>
                          <a:cs typeface="Arial" pitchFamily="34" charset="-120"/>
                        </a:rPr>
                        <a:t>Bệnh hô hấp mạn tính</a:t>
                      </a:r>
                      <a:endParaRPr lang="en-US" sz="1600" b="0" dirty="0">
                        <a:solidFill>
                          <a:schemeClr val="bg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B05110"/>
                    </a:solidFill>
                  </a:tcPr>
                </a:tc>
                <a:tc>
                  <a:txBody>
                    <a:bodyPr/>
                    <a:lstStyle/>
                    <a:p>
                      <a:pPr marL="0" indent="0" algn="ctr">
                        <a:buNone/>
                      </a:pPr>
                      <a:r>
                        <a:rPr lang="en-US" sz="1600" b="0" dirty="0">
                          <a:solidFill>
                            <a:schemeClr val="bg1"/>
                          </a:solidFill>
                          <a:latin typeface="+mn-lt"/>
                          <a:ea typeface="Arial" pitchFamily="34" charset="-122"/>
                          <a:cs typeface="Arial" pitchFamily="34" charset="-120"/>
                        </a:rPr>
                        <a:t>43,2</a:t>
                      </a:r>
                      <a:endParaRPr lang="en-US" sz="1600" b="0" dirty="0">
                        <a:solidFill>
                          <a:schemeClr val="bg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B05110"/>
                    </a:solidFill>
                  </a:tcPr>
                </a:tc>
                <a:tc>
                  <a:txBody>
                    <a:bodyPr/>
                    <a:lstStyle/>
                    <a:p>
                      <a:pPr marL="0" indent="0" algn="ctr">
                        <a:buNone/>
                      </a:pPr>
                      <a:r>
                        <a:rPr lang="en-US" sz="1600" b="0" dirty="0">
                          <a:solidFill>
                            <a:schemeClr val="bg1"/>
                          </a:solidFill>
                          <a:latin typeface="+mn-lt"/>
                          <a:ea typeface="Arial" pitchFamily="34" charset="-122"/>
                          <a:cs typeface="Arial" pitchFamily="34" charset="-120"/>
                        </a:rPr>
                        <a:t>6,1</a:t>
                      </a:r>
                      <a:endParaRPr lang="en-US" sz="1600" b="0" dirty="0">
                        <a:solidFill>
                          <a:schemeClr val="bg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B05110"/>
                    </a:solidFill>
                  </a:tcPr>
                </a:tc>
                <a:tc>
                  <a:txBody>
                    <a:bodyPr/>
                    <a:lstStyle/>
                    <a:p>
                      <a:pPr marL="0" indent="0" algn="ctr">
                        <a:buNone/>
                      </a:pPr>
                      <a:r>
                        <a:rPr lang="en-US" sz="1600" b="0" dirty="0">
                          <a:solidFill>
                            <a:schemeClr val="bg1"/>
                          </a:solidFill>
                          <a:latin typeface="+mn-lt"/>
                          <a:ea typeface="Arial" pitchFamily="34" charset="-122"/>
                          <a:cs typeface="Arial" pitchFamily="34" charset="-120"/>
                        </a:rPr>
                        <a:t>28,1</a:t>
                      </a:r>
                      <a:endParaRPr lang="en-US" sz="1600" b="0" dirty="0">
                        <a:solidFill>
                          <a:schemeClr val="bg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B05110"/>
                    </a:solidFill>
                  </a:tcPr>
                </a:tc>
                <a:tc>
                  <a:txBody>
                    <a:bodyPr/>
                    <a:lstStyle/>
                    <a:p>
                      <a:pPr marL="0" indent="0" algn="ctr">
                        <a:buNone/>
                      </a:pPr>
                      <a:r>
                        <a:rPr lang="en-US" sz="1600" b="0" dirty="0">
                          <a:solidFill>
                            <a:schemeClr val="bg1"/>
                          </a:solidFill>
                          <a:latin typeface="+mn-lt"/>
                          <a:ea typeface="Arial" pitchFamily="34" charset="-122"/>
                          <a:cs typeface="Arial" pitchFamily="34" charset="-120"/>
                        </a:rPr>
                        <a:t>3,6</a:t>
                      </a:r>
                      <a:endParaRPr lang="en-US" sz="1600" b="0" dirty="0">
                        <a:solidFill>
                          <a:schemeClr val="bg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B05110"/>
                    </a:solidFill>
                  </a:tcPr>
                </a:tc>
                <a:extLst>
                  <a:ext uri="{0D108BD9-81ED-4DB2-BD59-A6C34878D82A}">
                    <a16:rowId xmlns:a16="http://schemas.microsoft.com/office/drawing/2014/main" val="10004"/>
                  </a:ext>
                </a:extLst>
              </a:tr>
              <a:tr h="265176">
                <a:tc>
                  <a:txBody>
                    <a:bodyPr/>
                    <a:lstStyle/>
                    <a:p>
                      <a:pPr marL="0" indent="0" algn="l">
                        <a:buNone/>
                      </a:pPr>
                      <a:r>
                        <a:rPr lang="en-US" sz="1600" b="0" dirty="0">
                          <a:solidFill>
                            <a:schemeClr val="tx1"/>
                          </a:solidFill>
                          <a:latin typeface="+mn-lt"/>
                          <a:ea typeface="Arial" pitchFamily="34" charset="-122"/>
                          <a:cs typeface="Arial" pitchFamily="34" charset="-120"/>
                        </a:rPr>
                        <a:t>Bệnh đái tháo đường</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31,2</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4,4</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40,1</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3,7</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extLst>
                  <a:ext uri="{0D108BD9-81ED-4DB2-BD59-A6C34878D82A}">
                    <a16:rowId xmlns:a16="http://schemas.microsoft.com/office/drawing/2014/main" val="10005"/>
                  </a:ext>
                </a:extLst>
              </a:tr>
              <a:tr h="265176">
                <a:tc>
                  <a:txBody>
                    <a:bodyPr/>
                    <a:lstStyle/>
                    <a:p>
                      <a:pPr marL="0" indent="0" algn="l">
                        <a:buNone/>
                      </a:pPr>
                      <a:r>
                        <a:rPr lang="en-US" sz="1600" b="0" dirty="0">
                          <a:solidFill>
                            <a:schemeClr val="tx1"/>
                          </a:solidFill>
                          <a:latin typeface="+mn-lt"/>
                          <a:ea typeface="Arial" pitchFamily="34" charset="-122"/>
                          <a:cs typeface="Arial" pitchFamily="34" charset="-120"/>
                        </a:rPr>
                        <a:t>Rối loạn tâm thần kinh</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29,0</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4,1</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16,7</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10,3</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extLst>
                  <a:ext uri="{0D108BD9-81ED-4DB2-BD59-A6C34878D82A}">
                    <a16:rowId xmlns:a16="http://schemas.microsoft.com/office/drawing/2014/main" val="10006"/>
                  </a:ext>
                </a:extLst>
              </a:tr>
              <a:tr h="265176">
                <a:tc>
                  <a:txBody>
                    <a:bodyPr/>
                    <a:lstStyle/>
                    <a:p>
                      <a:pPr marL="0" indent="0" algn="l">
                        <a:buNone/>
                      </a:pPr>
                      <a:r>
                        <a:rPr lang="en-US" sz="1600" b="0" dirty="0">
                          <a:solidFill>
                            <a:schemeClr val="tx1"/>
                          </a:solidFill>
                          <a:latin typeface="+mn-lt"/>
                          <a:ea typeface="Arial" pitchFamily="34" charset="-122"/>
                          <a:cs typeface="Arial" pitchFamily="34" charset="-120"/>
                        </a:rPr>
                        <a:t>BKLN khác</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71,4</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10,1</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57,8</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22,9</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extLst>
                  <a:ext uri="{0D108BD9-81ED-4DB2-BD59-A6C34878D82A}">
                    <a16:rowId xmlns:a16="http://schemas.microsoft.com/office/drawing/2014/main" val="10007"/>
                  </a:ext>
                </a:extLst>
              </a:tr>
              <a:tr h="393192">
                <a:tc>
                  <a:txBody>
                    <a:bodyPr/>
                    <a:lstStyle/>
                    <a:p>
                      <a:pPr marL="0" indent="0" algn="l">
                        <a:buNone/>
                      </a:pPr>
                      <a:r>
                        <a:rPr lang="en-US" sz="1600" b="0" dirty="0">
                          <a:solidFill>
                            <a:schemeClr val="tx1"/>
                          </a:solidFill>
                          <a:latin typeface="+mn-lt"/>
                          <a:ea typeface="Arial" pitchFamily="34" charset="-122"/>
                          <a:cs typeface="Arial" pitchFamily="34" charset="-120"/>
                        </a:rPr>
                        <a:t>2. </a:t>
                      </a:r>
                      <a:r>
                        <a:rPr lang="en-US" sz="1600" b="0" dirty="0" err="1">
                          <a:solidFill>
                            <a:schemeClr val="tx1"/>
                          </a:solidFill>
                          <a:latin typeface="+mn-lt"/>
                          <a:ea typeface="Arial" pitchFamily="34" charset="-122"/>
                          <a:cs typeface="Arial" pitchFamily="34" charset="-120"/>
                        </a:rPr>
                        <a:t>Bệnh</a:t>
                      </a:r>
                      <a:r>
                        <a:rPr lang="en-US" sz="1600" b="0" dirty="0">
                          <a:solidFill>
                            <a:schemeClr val="tx1"/>
                          </a:solidFill>
                          <a:latin typeface="+mn-lt"/>
                          <a:ea typeface="Arial" pitchFamily="34" charset="-122"/>
                          <a:cs typeface="Arial" pitchFamily="34" charset="-120"/>
                        </a:rPr>
                        <a:t> truyền nhiễm, </a:t>
                      </a:r>
                      <a:r>
                        <a:rPr lang="en-US" sz="1600" b="0" dirty="0" err="1" smtClean="0">
                          <a:solidFill>
                            <a:schemeClr val="tx1"/>
                          </a:solidFill>
                          <a:latin typeface="+mn-lt"/>
                          <a:ea typeface="Arial" pitchFamily="34" charset="-122"/>
                          <a:cs typeface="Arial" pitchFamily="34" charset="-120"/>
                        </a:rPr>
                        <a:t>tử</a:t>
                      </a:r>
                      <a:r>
                        <a:rPr lang="en-US" sz="1600" b="0" baseline="0" dirty="0" smtClean="0">
                          <a:solidFill>
                            <a:schemeClr val="tx1"/>
                          </a:solidFill>
                          <a:latin typeface="+mn-lt"/>
                          <a:ea typeface="Arial" pitchFamily="34" charset="-122"/>
                          <a:cs typeface="Arial" pitchFamily="34" charset="-120"/>
                        </a:rPr>
                        <a:t> </a:t>
                      </a:r>
                      <a:r>
                        <a:rPr lang="en-US" sz="1600" b="0" baseline="0" dirty="0" err="1" smtClean="0">
                          <a:solidFill>
                            <a:schemeClr val="tx1"/>
                          </a:solidFill>
                          <a:latin typeface="+mn-lt"/>
                          <a:ea typeface="Arial" pitchFamily="34" charset="-122"/>
                          <a:cs typeface="Arial" pitchFamily="34" charset="-120"/>
                        </a:rPr>
                        <a:t>vong</a:t>
                      </a:r>
                      <a:r>
                        <a:rPr lang="en-US" sz="1600" b="0" dirty="0" smtClean="0">
                          <a:solidFill>
                            <a:schemeClr val="tx1"/>
                          </a:solidFill>
                          <a:latin typeface="+mn-lt"/>
                          <a:ea typeface="Arial" pitchFamily="34" charset="-122"/>
                          <a:cs typeface="Arial" pitchFamily="34" charset="-120"/>
                        </a:rPr>
                        <a:t> </a:t>
                      </a:r>
                      <a:r>
                        <a:rPr lang="en-US" sz="1600" b="0" dirty="0" err="1" smtClean="0">
                          <a:solidFill>
                            <a:schemeClr val="tx1"/>
                          </a:solidFill>
                          <a:latin typeface="+mn-lt"/>
                          <a:ea typeface="Arial" pitchFamily="34" charset="-122"/>
                          <a:cs typeface="Arial" pitchFamily="34" charset="-120"/>
                        </a:rPr>
                        <a:t>mẹ</a:t>
                      </a:r>
                      <a:r>
                        <a:rPr lang="en-US" sz="1600" b="0" dirty="0" smtClean="0">
                          <a:solidFill>
                            <a:schemeClr val="tx1"/>
                          </a:solidFill>
                          <a:latin typeface="+mn-lt"/>
                          <a:ea typeface="Arial" pitchFamily="34" charset="-122"/>
                          <a:cs typeface="Arial" pitchFamily="34" charset="-120"/>
                        </a:rPr>
                        <a:t>, </a:t>
                      </a:r>
                      <a:r>
                        <a:rPr lang="en-US" sz="1600" b="0" dirty="0" err="1" smtClean="0">
                          <a:solidFill>
                            <a:schemeClr val="tx1"/>
                          </a:solidFill>
                          <a:latin typeface="+mn-lt"/>
                          <a:ea typeface="Arial" pitchFamily="34" charset="-122"/>
                          <a:cs typeface="Arial" pitchFamily="34" charset="-120"/>
                        </a:rPr>
                        <a:t>chu</a:t>
                      </a:r>
                      <a:r>
                        <a:rPr lang="en-US" sz="1600" b="0" dirty="0" smtClean="0">
                          <a:solidFill>
                            <a:schemeClr val="tx1"/>
                          </a:solidFill>
                          <a:latin typeface="+mn-lt"/>
                          <a:ea typeface="Arial" pitchFamily="34" charset="-122"/>
                          <a:cs typeface="Arial" pitchFamily="34" charset="-120"/>
                        </a:rPr>
                        <a:t> </a:t>
                      </a:r>
                      <a:r>
                        <a:rPr lang="en-US" sz="1600" b="0" dirty="0" err="1" smtClean="0">
                          <a:solidFill>
                            <a:schemeClr val="tx1"/>
                          </a:solidFill>
                          <a:latin typeface="+mn-lt"/>
                          <a:ea typeface="Arial" pitchFamily="34" charset="-122"/>
                          <a:cs typeface="Arial" pitchFamily="34" charset="-120"/>
                        </a:rPr>
                        <a:t>sinh</a:t>
                      </a:r>
                      <a:r>
                        <a:rPr lang="en-US" sz="1600" b="0" dirty="0" smtClean="0">
                          <a:solidFill>
                            <a:schemeClr val="tx1"/>
                          </a:solidFill>
                          <a:latin typeface="+mn-lt"/>
                          <a:ea typeface="Arial" pitchFamily="34" charset="-122"/>
                          <a:cs typeface="Arial" pitchFamily="34" charset="-120"/>
                        </a:rPr>
                        <a:t>, </a:t>
                      </a:r>
                      <a:r>
                        <a:rPr lang="en-US" sz="1600" b="0" dirty="0" err="1" smtClean="0">
                          <a:solidFill>
                            <a:schemeClr val="tx1"/>
                          </a:solidFill>
                          <a:latin typeface="+mn-lt"/>
                          <a:ea typeface="Arial" pitchFamily="34" charset="-122"/>
                          <a:cs typeface="Arial" pitchFamily="34" charset="-120"/>
                        </a:rPr>
                        <a:t>rối</a:t>
                      </a:r>
                      <a:r>
                        <a:rPr lang="en-US" sz="1600" b="0" dirty="0" smtClean="0">
                          <a:solidFill>
                            <a:schemeClr val="tx1"/>
                          </a:solidFill>
                          <a:latin typeface="+mn-lt"/>
                          <a:ea typeface="Arial" pitchFamily="34" charset="-122"/>
                          <a:cs typeface="Arial" pitchFamily="34" charset="-120"/>
                        </a:rPr>
                        <a:t> </a:t>
                      </a:r>
                      <a:r>
                        <a:rPr lang="en-US" sz="1600" b="0" dirty="0" err="1" smtClean="0">
                          <a:solidFill>
                            <a:schemeClr val="tx1"/>
                          </a:solidFill>
                          <a:latin typeface="+mn-lt"/>
                          <a:ea typeface="Arial" pitchFamily="34" charset="-122"/>
                          <a:cs typeface="Arial" pitchFamily="34" charset="-120"/>
                        </a:rPr>
                        <a:t>loạn</a:t>
                      </a:r>
                      <a:r>
                        <a:rPr lang="en-US" sz="1600" b="0" dirty="0" smtClean="0">
                          <a:solidFill>
                            <a:schemeClr val="tx1"/>
                          </a:solidFill>
                          <a:latin typeface="+mn-lt"/>
                          <a:ea typeface="Arial" pitchFamily="34" charset="-122"/>
                          <a:cs typeface="Arial" pitchFamily="34" charset="-120"/>
                        </a:rPr>
                        <a:t> DD</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88,4</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12,5</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59,8</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15,7</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extLst>
                  <a:ext uri="{0D108BD9-81ED-4DB2-BD59-A6C34878D82A}">
                    <a16:rowId xmlns:a16="http://schemas.microsoft.com/office/drawing/2014/main" val="10008"/>
                  </a:ext>
                </a:extLst>
              </a:tr>
              <a:tr h="274320">
                <a:tc>
                  <a:txBody>
                    <a:bodyPr/>
                    <a:lstStyle/>
                    <a:p>
                      <a:pPr marL="0" indent="0" algn="l">
                        <a:buNone/>
                      </a:pPr>
                      <a:r>
                        <a:rPr lang="en-US" sz="1600" b="0" dirty="0">
                          <a:solidFill>
                            <a:schemeClr val="tx1"/>
                          </a:solidFill>
                          <a:latin typeface="+mn-lt"/>
                          <a:ea typeface="Arial" pitchFamily="34" charset="-122"/>
                          <a:cs typeface="Arial" pitchFamily="34" charset="-120"/>
                        </a:rPr>
                        <a:t>3. Tai nạn thương tích</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60,5</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8,6</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72,8</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0" dirty="0">
                          <a:solidFill>
                            <a:schemeClr val="tx1"/>
                          </a:solidFill>
                          <a:latin typeface="+mn-lt"/>
                          <a:ea typeface="Arial" pitchFamily="34" charset="-122"/>
                          <a:cs typeface="Arial" pitchFamily="34" charset="-120"/>
                        </a:rPr>
                        <a:t>10,6</a:t>
                      </a:r>
                      <a:endParaRPr lang="en-US" sz="1600" b="0"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extLst>
                  <a:ext uri="{0D108BD9-81ED-4DB2-BD59-A6C34878D82A}">
                    <a16:rowId xmlns:a16="http://schemas.microsoft.com/office/drawing/2014/main" val="10009"/>
                  </a:ext>
                </a:extLst>
              </a:tr>
              <a:tr h="283464">
                <a:tc>
                  <a:txBody>
                    <a:bodyPr/>
                    <a:lstStyle/>
                    <a:p>
                      <a:pPr marL="0" indent="0" algn="l">
                        <a:buNone/>
                      </a:pPr>
                      <a:r>
                        <a:rPr lang="en-US" sz="1600" b="1" dirty="0">
                          <a:solidFill>
                            <a:schemeClr val="tx1"/>
                          </a:solidFill>
                          <a:latin typeface="+mn-lt"/>
                          <a:ea typeface="Arial" pitchFamily="34" charset="-122"/>
                          <a:cs typeface="Arial" pitchFamily="34" charset="-120"/>
                        </a:rPr>
                        <a:t>Tổng do mọi nguyên nhân</a:t>
                      </a:r>
                      <a:endParaRPr lang="en-US" sz="1600" b="1"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1" dirty="0">
                          <a:solidFill>
                            <a:schemeClr val="tx1"/>
                          </a:solidFill>
                          <a:latin typeface="+mn-lt"/>
                          <a:ea typeface="Arial" pitchFamily="34" charset="-122"/>
                          <a:cs typeface="Arial" pitchFamily="34" charset="-120"/>
                        </a:rPr>
                        <a:t>707,4</a:t>
                      </a:r>
                      <a:endParaRPr lang="en-US" sz="1600" b="1"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endParaRPr lang="en-US" sz="1600" b="1"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1" dirty="0">
                          <a:solidFill>
                            <a:schemeClr val="tx1"/>
                          </a:solidFill>
                          <a:latin typeface="+mn-lt"/>
                          <a:ea typeface="Arial" pitchFamily="34" charset="-122"/>
                          <a:cs typeface="Arial" pitchFamily="34" charset="-120"/>
                        </a:rPr>
                        <a:t>49,2</a:t>
                      </a:r>
                      <a:endParaRPr lang="en-US" sz="1600" b="1"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tc>
                  <a:txBody>
                    <a:bodyPr/>
                    <a:lstStyle/>
                    <a:p>
                      <a:pPr marL="0" indent="0" algn="ctr">
                        <a:buNone/>
                      </a:pPr>
                      <a:r>
                        <a:rPr lang="en-US" sz="1600" b="1" dirty="0">
                          <a:solidFill>
                            <a:schemeClr val="tx1"/>
                          </a:solidFill>
                          <a:latin typeface="+mn-lt"/>
                          <a:ea typeface="Arial" pitchFamily="34" charset="-122"/>
                          <a:cs typeface="Arial" pitchFamily="34" charset="-120"/>
                        </a:rPr>
                        <a:t>100,0</a:t>
                      </a:r>
                      <a:endParaRPr lang="en-US" sz="1600" b="1" dirty="0">
                        <a:solidFill>
                          <a:schemeClr val="tx1"/>
                        </a:solidFill>
                        <a:latin typeface="+mn-lt"/>
                        <a:ea typeface="Arial" charset="0"/>
                        <a:cs typeface="Arial" charset="0"/>
                      </a:endParaRPr>
                    </a:p>
                  </a:txBody>
                  <a:tcPr marL="22860" marR="22860" marT="22860" marB="22860">
                    <a:lnL w="7620" cap="flat" cmpd="sng" algn="ctr">
                      <a:solidFill>
                        <a:srgbClr val="6C7784"/>
                      </a:solidFill>
                      <a:prstDash val="solid"/>
                      <a:round/>
                      <a:headEnd type="none" w="med" len="med"/>
                      <a:tailEnd type="none" w="med" len="med"/>
                    </a:lnL>
                    <a:lnR w="7620" cap="flat" cmpd="sng" algn="ctr">
                      <a:solidFill>
                        <a:srgbClr val="6C7784"/>
                      </a:solidFill>
                      <a:prstDash val="solid"/>
                      <a:round/>
                      <a:headEnd type="none" w="med" len="med"/>
                      <a:tailEnd type="none" w="med" len="med"/>
                    </a:lnR>
                    <a:lnT w="7620" cap="flat" cmpd="sng" algn="ctr">
                      <a:solidFill>
                        <a:srgbClr val="6C7784"/>
                      </a:solidFill>
                      <a:prstDash val="solid"/>
                      <a:round/>
                      <a:headEnd type="none" w="med" len="med"/>
                      <a:tailEnd type="none" w="med" len="med"/>
                    </a:lnT>
                    <a:lnB w="7620" cap="flat" cmpd="sng" algn="ctr">
                      <a:solidFill>
                        <a:srgbClr val="6C7784"/>
                      </a:solidFill>
                      <a:prstDash val="solid"/>
                      <a:round/>
                      <a:headEnd type="none" w="med" len="med"/>
                      <a:tailEnd type="none" w="med" len="med"/>
                    </a:lnB>
                    <a:solidFill>
                      <a:srgbClr val="EAF1FA"/>
                    </a:solidFill>
                  </a:tcPr>
                </a:tc>
                <a:extLst>
                  <a:ext uri="{0D108BD9-81ED-4DB2-BD59-A6C34878D82A}">
                    <a16:rowId xmlns:a16="http://schemas.microsoft.com/office/drawing/2014/main" val="10010"/>
                  </a:ext>
                </a:extLst>
              </a:tr>
            </a:tbl>
          </a:graphicData>
        </a:graphic>
      </p:graphicFrame>
      <p:sp>
        <p:nvSpPr>
          <p:cNvPr id="16" name="Text 13"/>
          <p:cNvSpPr/>
          <p:nvPr/>
        </p:nvSpPr>
        <p:spPr>
          <a:xfrm>
            <a:off x="7223760" y="2350008"/>
            <a:ext cx="4480560" cy="502920"/>
          </a:xfrm>
          <a:prstGeom prst="rect">
            <a:avLst/>
          </a:prstGeom>
          <a:noFill/>
          <a:ln/>
        </p:spPr>
        <p:txBody>
          <a:bodyPr wrap="square" lIns="254" tIns="254" rIns="254" bIns="254" rtlCol="0" anchor="ctr">
            <a:normAutofit/>
          </a:bodyPr>
          <a:lstStyle/>
          <a:p>
            <a:pPr marL="0" indent="0" algn="ctr">
              <a:buNone/>
            </a:pPr>
            <a:r>
              <a:rPr lang="en-US" sz="1800" b="1" dirty="0">
                <a:solidFill>
                  <a:srgbClr val="1F596B"/>
                </a:solidFill>
                <a:ea typeface="Arial" pitchFamily="34" charset="-122"/>
                <a:cs typeface="Arial" pitchFamily="34" charset="-120"/>
              </a:rPr>
              <a:t>Tỷ lệ tử vong theo nhóm nguyên </a:t>
            </a:r>
            <a:r>
              <a:rPr lang="en-US" sz="1800" b="1" dirty="0" err="1">
                <a:solidFill>
                  <a:srgbClr val="1F596B"/>
                </a:solidFill>
                <a:ea typeface="Arial" pitchFamily="34" charset="-122"/>
                <a:cs typeface="Arial" pitchFamily="34" charset="-120"/>
              </a:rPr>
              <a:t>nhân</a:t>
            </a:r>
            <a:r>
              <a:rPr lang="en-US" sz="1800" b="1" dirty="0">
                <a:solidFill>
                  <a:srgbClr val="1F596B"/>
                </a:solidFill>
                <a:ea typeface="Arial" pitchFamily="34" charset="-122"/>
                <a:cs typeface="Arial" pitchFamily="34" charset="-120"/>
              </a:rPr>
              <a:t> </a:t>
            </a:r>
            <a:endParaRPr lang="en-US" sz="1800" dirty="0">
              <a:solidFill>
                <a:srgbClr val="1F596B"/>
              </a:solidFill>
            </a:endParaRPr>
          </a:p>
        </p:txBody>
      </p:sp>
      <p:sp>
        <p:nvSpPr>
          <p:cNvPr id="17" name="Text 14"/>
          <p:cNvSpPr/>
          <p:nvPr/>
        </p:nvSpPr>
        <p:spPr>
          <a:xfrm>
            <a:off x="7159752" y="2999232"/>
            <a:ext cx="1600200" cy="237744"/>
          </a:xfrm>
          <a:prstGeom prst="rect">
            <a:avLst/>
          </a:prstGeom>
          <a:noFill/>
          <a:ln/>
        </p:spPr>
        <p:txBody>
          <a:bodyPr wrap="square" lIns="254" tIns="254" rIns="254" bIns="254" rtlCol="0" anchor="ctr">
            <a:normAutofit/>
          </a:bodyPr>
          <a:lstStyle/>
          <a:p>
            <a:pPr marL="0" indent="0" algn="r">
              <a:buNone/>
            </a:pPr>
            <a:r>
              <a:rPr lang="en-US" sz="1400" dirty="0">
                <a:solidFill>
                  <a:srgbClr val="111111"/>
                </a:solidFill>
                <a:ea typeface="Arial" pitchFamily="34" charset="-122"/>
                <a:cs typeface="Arial" pitchFamily="34" charset="-120"/>
              </a:rPr>
              <a:t>Bệnh tim mạch</a:t>
            </a:r>
            <a:endParaRPr lang="en-US" sz="1400" dirty="0"/>
          </a:p>
        </p:txBody>
      </p:sp>
      <p:sp>
        <p:nvSpPr>
          <p:cNvPr id="18" name="Shape 15"/>
          <p:cNvSpPr/>
          <p:nvPr/>
        </p:nvSpPr>
        <p:spPr>
          <a:xfrm>
            <a:off x="8887968" y="3031236"/>
            <a:ext cx="2423160" cy="201168"/>
          </a:xfrm>
          <a:prstGeom prst="rect">
            <a:avLst/>
          </a:prstGeom>
          <a:solidFill>
            <a:srgbClr val="E8EDF2"/>
          </a:solidFill>
          <a:ln w="12700">
            <a:solidFill>
              <a:srgbClr val="E8EDF2"/>
            </a:solidFill>
            <a:prstDash val="solid"/>
          </a:ln>
        </p:spPr>
        <p:txBody>
          <a:bodyPr/>
          <a:lstStyle/>
          <a:p>
            <a:endParaRPr lang="en-US"/>
          </a:p>
        </p:txBody>
      </p:sp>
      <p:sp>
        <p:nvSpPr>
          <p:cNvPr id="19" name="Shape 16"/>
          <p:cNvSpPr/>
          <p:nvPr/>
        </p:nvSpPr>
        <p:spPr>
          <a:xfrm>
            <a:off x="8887968" y="3031236"/>
            <a:ext cx="2265655" cy="201168"/>
          </a:xfrm>
          <a:prstGeom prst="rect">
            <a:avLst/>
          </a:prstGeom>
          <a:solidFill>
            <a:srgbClr val="F04438"/>
          </a:solidFill>
          <a:ln w="12700">
            <a:solidFill>
              <a:srgbClr val="F04438"/>
            </a:solidFill>
            <a:prstDash val="solid"/>
          </a:ln>
        </p:spPr>
        <p:txBody>
          <a:bodyPr/>
          <a:lstStyle/>
          <a:p>
            <a:endParaRPr lang="en-US"/>
          </a:p>
        </p:txBody>
      </p:sp>
      <p:sp>
        <p:nvSpPr>
          <p:cNvPr id="20" name="Text 17"/>
          <p:cNvSpPr/>
          <p:nvPr/>
        </p:nvSpPr>
        <p:spPr>
          <a:xfrm>
            <a:off x="11356848" y="2999232"/>
            <a:ext cx="502920" cy="228600"/>
          </a:xfrm>
          <a:prstGeom prst="rect">
            <a:avLst/>
          </a:prstGeom>
          <a:noFill/>
          <a:ln/>
        </p:spPr>
        <p:txBody>
          <a:bodyPr wrap="square" lIns="254" tIns="254" rIns="254" bIns="254" rtlCol="0" anchor="ctr">
            <a:normAutofit/>
          </a:bodyPr>
          <a:lstStyle/>
          <a:p>
            <a:pPr marL="0" indent="0" algn="r">
              <a:buNone/>
            </a:pPr>
            <a:r>
              <a:rPr lang="en-US" sz="1230" b="1" dirty="0">
                <a:ea typeface="Arial" pitchFamily="34" charset="-122"/>
                <a:cs typeface="Arial" pitchFamily="34" charset="-120"/>
              </a:rPr>
              <a:t>37,4%</a:t>
            </a:r>
            <a:endParaRPr lang="en-US" sz="1230" dirty="0"/>
          </a:p>
        </p:txBody>
      </p:sp>
      <p:sp>
        <p:nvSpPr>
          <p:cNvPr id="21" name="Text 18"/>
          <p:cNvSpPr/>
          <p:nvPr/>
        </p:nvSpPr>
        <p:spPr>
          <a:xfrm>
            <a:off x="7159752" y="3355848"/>
            <a:ext cx="1600200" cy="237744"/>
          </a:xfrm>
          <a:prstGeom prst="rect">
            <a:avLst/>
          </a:prstGeom>
          <a:noFill/>
          <a:ln/>
        </p:spPr>
        <p:txBody>
          <a:bodyPr wrap="square" lIns="254" tIns="254" rIns="254" bIns="254" rtlCol="0" anchor="ctr">
            <a:normAutofit/>
          </a:bodyPr>
          <a:lstStyle/>
          <a:p>
            <a:pPr marL="0" indent="0" algn="r">
              <a:buNone/>
            </a:pPr>
            <a:r>
              <a:rPr lang="en-US" sz="1400" dirty="0">
                <a:solidFill>
                  <a:srgbClr val="111111"/>
                </a:solidFill>
                <a:ea typeface="Arial" pitchFamily="34" charset="-122"/>
                <a:cs typeface="Arial" pitchFamily="34" charset="-120"/>
              </a:rPr>
              <a:t>Bệnh ung thư</a:t>
            </a:r>
            <a:endParaRPr lang="en-US" sz="1400" dirty="0"/>
          </a:p>
        </p:txBody>
      </p:sp>
      <p:sp>
        <p:nvSpPr>
          <p:cNvPr id="22" name="Shape 19"/>
          <p:cNvSpPr/>
          <p:nvPr/>
        </p:nvSpPr>
        <p:spPr>
          <a:xfrm>
            <a:off x="8887968" y="3387852"/>
            <a:ext cx="2423160" cy="201168"/>
          </a:xfrm>
          <a:prstGeom prst="rect">
            <a:avLst/>
          </a:prstGeom>
          <a:solidFill>
            <a:srgbClr val="E8EDF2"/>
          </a:solidFill>
          <a:ln w="12700">
            <a:solidFill>
              <a:srgbClr val="E8EDF2"/>
            </a:solidFill>
            <a:prstDash val="solid"/>
          </a:ln>
        </p:spPr>
        <p:txBody>
          <a:bodyPr/>
          <a:lstStyle/>
          <a:p>
            <a:endParaRPr lang="en-US"/>
          </a:p>
        </p:txBody>
      </p:sp>
      <p:sp>
        <p:nvSpPr>
          <p:cNvPr id="23" name="Shape 20"/>
          <p:cNvSpPr/>
          <p:nvPr/>
        </p:nvSpPr>
        <p:spPr>
          <a:xfrm>
            <a:off x="8887968" y="3387852"/>
            <a:ext cx="1017727" cy="201168"/>
          </a:xfrm>
          <a:prstGeom prst="rect">
            <a:avLst/>
          </a:prstGeom>
          <a:solidFill>
            <a:srgbClr val="F57C2C"/>
          </a:solidFill>
          <a:ln w="12700">
            <a:solidFill>
              <a:srgbClr val="F57C2C"/>
            </a:solidFill>
            <a:prstDash val="solid"/>
          </a:ln>
        </p:spPr>
        <p:txBody>
          <a:bodyPr/>
          <a:lstStyle/>
          <a:p>
            <a:endParaRPr lang="en-US"/>
          </a:p>
        </p:txBody>
      </p:sp>
      <p:sp>
        <p:nvSpPr>
          <p:cNvPr id="24" name="Text 21"/>
          <p:cNvSpPr/>
          <p:nvPr/>
        </p:nvSpPr>
        <p:spPr>
          <a:xfrm>
            <a:off x="11356848" y="3355848"/>
            <a:ext cx="502920" cy="228600"/>
          </a:xfrm>
          <a:prstGeom prst="rect">
            <a:avLst/>
          </a:prstGeom>
          <a:noFill/>
          <a:ln/>
        </p:spPr>
        <p:txBody>
          <a:bodyPr wrap="square" lIns="254" tIns="254" rIns="254" bIns="254" rtlCol="0" anchor="ctr">
            <a:normAutofit/>
          </a:bodyPr>
          <a:lstStyle/>
          <a:p>
            <a:pPr marL="0" indent="0" algn="r">
              <a:buNone/>
            </a:pPr>
            <a:r>
              <a:rPr lang="en-US" sz="1230" b="1" dirty="0">
                <a:ea typeface="Arial" pitchFamily="34" charset="-122"/>
                <a:cs typeface="Arial" pitchFamily="34" charset="-120"/>
              </a:rPr>
              <a:t>16,8%</a:t>
            </a:r>
            <a:endParaRPr lang="en-US" sz="1230" dirty="0"/>
          </a:p>
        </p:txBody>
      </p:sp>
      <p:sp>
        <p:nvSpPr>
          <p:cNvPr id="25" name="Text 22"/>
          <p:cNvSpPr/>
          <p:nvPr/>
        </p:nvSpPr>
        <p:spPr>
          <a:xfrm>
            <a:off x="7159752" y="3712464"/>
            <a:ext cx="1600200" cy="237744"/>
          </a:xfrm>
          <a:prstGeom prst="rect">
            <a:avLst/>
          </a:prstGeom>
          <a:noFill/>
          <a:ln/>
        </p:spPr>
        <p:txBody>
          <a:bodyPr wrap="square" lIns="254" tIns="254" rIns="254" bIns="254" rtlCol="0" anchor="ctr">
            <a:normAutofit/>
          </a:bodyPr>
          <a:lstStyle/>
          <a:p>
            <a:pPr marL="0" indent="0" algn="r">
              <a:buNone/>
            </a:pPr>
            <a:r>
              <a:rPr lang="en-US" sz="1400" dirty="0">
                <a:solidFill>
                  <a:srgbClr val="111111"/>
                </a:solidFill>
                <a:ea typeface="Arial" pitchFamily="34" charset="-122"/>
                <a:cs typeface="Arial" pitchFamily="34" charset="-120"/>
              </a:rPr>
              <a:t>Bệnh TN, BMTE, DD</a:t>
            </a:r>
            <a:endParaRPr lang="en-US" sz="1400" dirty="0"/>
          </a:p>
        </p:txBody>
      </p:sp>
      <p:sp>
        <p:nvSpPr>
          <p:cNvPr id="26" name="Shape 23"/>
          <p:cNvSpPr/>
          <p:nvPr/>
        </p:nvSpPr>
        <p:spPr>
          <a:xfrm>
            <a:off x="8887968" y="3744468"/>
            <a:ext cx="2423160" cy="201168"/>
          </a:xfrm>
          <a:prstGeom prst="rect">
            <a:avLst/>
          </a:prstGeom>
          <a:solidFill>
            <a:srgbClr val="E8EDF2"/>
          </a:solidFill>
          <a:ln w="12700">
            <a:solidFill>
              <a:srgbClr val="E8EDF2"/>
            </a:solidFill>
            <a:prstDash val="solid"/>
          </a:ln>
        </p:spPr>
        <p:txBody>
          <a:bodyPr/>
          <a:lstStyle/>
          <a:p>
            <a:endParaRPr lang="en-US"/>
          </a:p>
        </p:txBody>
      </p:sp>
      <p:sp>
        <p:nvSpPr>
          <p:cNvPr id="27" name="Shape 24"/>
          <p:cNvSpPr/>
          <p:nvPr/>
        </p:nvSpPr>
        <p:spPr>
          <a:xfrm>
            <a:off x="8887968" y="3744468"/>
            <a:ext cx="757238" cy="201168"/>
          </a:xfrm>
          <a:prstGeom prst="rect">
            <a:avLst/>
          </a:prstGeom>
          <a:solidFill>
            <a:srgbClr val="8C5CF5"/>
          </a:solidFill>
          <a:ln w="12700">
            <a:solidFill>
              <a:srgbClr val="8C5CF5"/>
            </a:solidFill>
            <a:prstDash val="solid"/>
          </a:ln>
        </p:spPr>
        <p:txBody>
          <a:bodyPr/>
          <a:lstStyle/>
          <a:p>
            <a:endParaRPr lang="en-US"/>
          </a:p>
        </p:txBody>
      </p:sp>
      <p:sp>
        <p:nvSpPr>
          <p:cNvPr id="28" name="Text 25"/>
          <p:cNvSpPr/>
          <p:nvPr/>
        </p:nvSpPr>
        <p:spPr>
          <a:xfrm>
            <a:off x="11356848" y="3712464"/>
            <a:ext cx="502920" cy="228600"/>
          </a:xfrm>
          <a:prstGeom prst="rect">
            <a:avLst/>
          </a:prstGeom>
          <a:noFill/>
          <a:ln/>
        </p:spPr>
        <p:txBody>
          <a:bodyPr wrap="square" lIns="254" tIns="254" rIns="254" bIns="254" rtlCol="0" anchor="ctr">
            <a:normAutofit/>
          </a:bodyPr>
          <a:lstStyle/>
          <a:p>
            <a:pPr marL="0" indent="0" algn="r">
              <a:buNone/>
            </a:pPr>
            <a:r>
              <a:rPr lang="en-US" sz="1230" b="1" dirty="0">
                <a:ea typeface="Arial" pitchFamily="34" charset="-122"/>
                <a:cs typeface="Arial" pitchFamily="34" charset="-120"/>
              </a:rPr>
              <a:t>12,5%</a:t>
            </a:r>
            <a:endParaRPr lang="en-US" sz="1230" dirty="0"/>
          </a:p>
        </p:txBody>
      </p:sp>
      <p:sp>
        <p:nvSpPr>
          <p:cNvPr id="29" name="Text 26"/>
          <p:cNvSpPr/>
          <p:nvPr/>
        </p:nvSpPr>
        <p:spPr>
          <a:xfrm>
            <a:off x="7159752" y="4069080"/>
            <a:ext cx="1600200" cy="237744"/>
          </a:xfrm>
          <a:prstGeom prst="rect">
            <a:avLst/>
          </a:prstGeom>
          <a:noFill/>
          <a:ln/>
        </p:spPr>
        <p:txBody>
          <a:bodyPr wrap="square" lIns="254" tIns="254" rIns="254" bIns="254" rtlCol="0" anchor="ctr">
            <a:normAutofit/>
          </a:bodyPr>
          <a:lstStyle/>
          <a:p>
            <a:pPr marL="0" indent="0" algn="r">
              <a:buNone/>
            </a:pPr>
            <a:r>
              <a:rPr lang="en-US" sz="1400" dirty="0">
                <a:solidFill>
                  <a:srgbClr val="111111"/>
                </a:solidFill>
                <a:ea typeface="Arial" pitchFamily="34" charset="-122"/>
                <a:cs typeface="Arial" pitchFamily="34" charset="-120"/>
              </a:rPr>
              <a:t>BKLN khác</a:t>
            </a:r>
            <a:endParaRPr lang="en-US" sz="1400" dirty="0"/>
          </a:p>
        </p:txBody>
      </p:sp>
      <p:sp>
        <p:nvSpPr>
          <p:cNvPr id="30" name="Shape 27"/>
          <p:cNvSpPr/>
          <p:nvPr/>
        </p:nvSpPr>
        <p:spPr>
          <a:xfrm>
            <a:off x="8887968" y="4101084"/>
            <a:ext cx="2423160" cy="201168"/>
          </a:xfrm>
          <a:prstGeom prst="rect">
            <a:avLst/>
          </a:prstGeom>
          <a:solidFill>
            <a:srgbClr val="E8EDF2"/>
          </a:solidFill>
          <a:ln w="12700">
            <a:solidFill>
              <a:srgbClr val="E8EDF2"/>
            </a:solidFill>
            <a:prstDash val="solid"/>
          </a:ln>
        </p:spPr>
        <p:txBody>
          <a:bodyPr/>
          <a:lstStyle/>
          <a:p>
            <a:endParaRPr lang="en-US"/>
          </a:p>
        </p:txBody>
      </p:sp>
      <p:sp>
        <p:nvSpPr>
          <p:cNvPr id="31" name="Shape 28"/>
          <p:cNvSpPr/>
          <p:nvPr/>
        </p:nvSpPr>
        <p:spPr>
          <a:xfrm>
            <a:off x="8887968" y="4101084"/>
            <a:ext cx="611848" cy="201168"/>
          </a:xfrm>
          <a:prstGeom prst="rect">
            <a:avLst/>
          </a:prstGeom>
          <a:solidFill>
            <a:srgbClr val="14A800"/>
          </a:solidFill>
          <a:ln w="12700">
            <a:solidFill>
              <a:srgbClr val="14A800"/>
            </a:solidFill>
            <a:prstDash val="solid"/>
          </a:ln>
        </p:spPr>
        <p:txBody>
          <a:bodyPr/>
          <a:lstStyle/>
          <a:p>
            <a:endParaRPr lang="en-US"/>
          </a:p>
        </p:txBody>
      </p:sp>
      <p:sp>
        <p:nvSpPr>
          <p:cNvPr id="32" name="Text 29"/>
          <p:cNvSpPr/>
          <p:nvPr/>
        </p:nvSpPr>
        <p:spPr>
          <a:xfrm>
            <a:off x="11356848" y="4069080"/>
            <a:ext cx="502920" cy="228600"/>
          </a:xfrm>
          <a:prstGeom prst="rect">
            <a:avLst/>
          </a:prstGeom>
          <a:noFill/>
          <a:ln/>
        </p:spPr>
        <p:txBody>
          <a:bodyPr wrap="square" lIns="254" tIns="254" rIns="254" bIns="254" rtlCol="0" anchor="ctr">
            <a:normAutofit/>
          </a:bodyPr>
          <a:lstStyle/>
          <a:p>
            <a:pPr marL="0" indent="0" algn="r">
              <a:buNone/>
            </a:pPr>
            <a:r>
              <a:rPr lang="en-US" sz="1230" b="1" dirty="0">
                <a:ea typeface="Arial" pitchFamily="34" charset="-122"/>
                <a:cs typeface="Arial" pitchFamily="34" charset="-120"/>
              </a:rPr>
              <a:t>10,1%</a:t>
            </a:r>
            <a:endParaRPr lang="en-US" sz="1230" dirty="0"/>
          </a:p>
        </p:txBody>
      </p:sp>
      <p:sp>
        <p:nvSpPr>
          <p:cNvPr id="33" name="Text 30"/>
          <p:cNvSpPr/>
          <p:nvPr/>
        </p:nvSpPr>
        <p:spPr>
          <a:xfrm>
            <a:off x="7159752" y="4425696"/>
            <a:ext cx="1600200" cy="237744"/>
          </a:xfrm>
          <a:prstGeom prst="rect">
            <a:avLst/>
          </a:prstGeom>
          <a:noFill/>
          <a:ln/>
        </p:spPr>
        <p:txBody>
          <a:bodyPr wrap="square" lIns="254" tIns="254" rIns="254" bIns="254" rtlCol="0" anchor="ctr">
            <a:normAutofit/>
          </a:bodyPr>
          <a:lstStyle/>
          <a:p>
            <a:pPr marL="0" indent="0" algn="r">
              <a:buNone/>
            </a:pPr>
            <a:r>
              <a:rPr lang="en-US" sz="1400" dirty="0">
                <a:solidFill>
                  <a:srgbClr val="111111"/>
                </a:solidFill>
                <a:ea typeface="Arial" pitchFamily="34" charset="-122"/>
                <a:cs typeface="Arial" pitchFamily="34" charset="-120"/>
              </a:rPr>
              <a:t>Tai nạn thương tích</a:t>
            </a:r>
            <a:endParaRPr lang="en-US" sz="1400" dirty="0"/>
          </a:p>
        </p:txBody>
      </p:sp>
      <p:sp>
        <p:nvSpPr>
          <p:cNvPr id="34" name="Shape 31"/>
          <p:cNvSpPr/>
          <p:nvPr/>
        </p:nvSpPr>
        <p:spPr>
          <a:xfrm>
            <a:off x="8887968" y="4457700"/>
            <a:ext cx="2423160" cy="201168"/>
          </a:xfrm>
          <a:prstGeom prst="rect">
            <a:avLst/>
          </a:prstGeom>
          <a:solidFill>
            <a:srgbClr val="E8EDF2"/>
          </a:solidFill>
          <a:ln w="12700">
            <a:solidFill>
              <a:srgbClr val="E8EDF2"/>
            </a:solidFill>
            <a:prstDash val="solid"/>
          </a:ln>
        </p:spPr>
        <p:txBody>
          <a:bodyPr/>
          <a:lstStyle/>
          <a:p>
            <a:endParaRPr lang="en-US"/>
          </a:p>
        </p:txBody>
      </p:sp>
      <p:sp>
        <p:nvSpPr>
          <p:cNvPr id="35" name="Shape 32"/>
          <p:cNvSpPr/>
          <p:nvPr/>
        </p:nvSpPr>
        <p:spPr>
          <a:xfrm>
            <a:off x="8887968" y="4457700"/>
            <a:ext cx="520979" cy="201168"/>
          </a:xfrm>
          <a:prstGeom prst="rect">
            <a:avLst/>
          </a:prstGeom>
          <a:solidFill>
            <a:srgbClr val="7E7E7E"/>
          </a:solidFill>
          <a:ln w="12700">
            <a:solidFill>
              <a:srgbClr val="7E7E7E"/>
            </a:solidFill>
            <a:prstDash val="solid"/>
          </a:ln>
        </p:spPr>
        <p:txBody>
          <a:bodyPr/>
          <a:lstStyle/>
          <a:p>
            <a:endParaRPr lang="en-US"/>
          </a:p>
        </p:txBody>
      </p:sp>
      <p:sp>
        <p:nvSpPr>
          <p:cNvPr id="36" name="Text 33"/>
          <p:cNvSpPr/>
          <p:nvPr/>
        </p:nvSpPr>
        <p:spPr>
          <a:xfrm>
            <a:off x="11356848" y="4425696"/>
            <a:ext cx="502920" cy="228600"/>
          </a:xfrm>
          <a:prstGeom prst="rect">
            <a:avLst/>
          </a:prstGeom>
          <a:noFill/>
          <a:ln/>
        </p:spPr>
        <p:txBody>
          <a:bodyPr wrap="square" lIns="254" tIns="254" rIns="254" bIns="254" rtlCol="0" anchor="ctr">
            <a:normAutofit/>
          </a:bodyPr>
          <a:lstStyle/>
          <a:p>
            <a:pPr marL="0" indent="0" algn="r">
              <a:buNone/>
            </a:pPr>
            <a:r>
              <a:rPr lang="en-US" sz="1230" b="1" dirty="0">
                <a:ea typeface="Arial" pitchFamily="34" charset="-122"/>
                <a:cs typeface="Arial" pitchFamily="34" charset="-120"/>
              </a:rPr>
              <a:t>8,6%</a:t>
            </a:r>
            <a:endParaRPr lang="en-US" sz="1230" dirty="0"/>
          </a:p>
        </p:txBody>
      </p:sp>
      <p:sp>
        <p:nvSpPr>
          <p:cNvPr id="37" name="Text 34"/>
          <p:cNvSpPr/>
          <p:nvPr/>
        </p:nvSpPr>
        <p:spPr>
          <a:xfrm>
            <a:off x="7159752" y="4782312"/>
            <a:ext cx="1600200" cy="237744"/>
          </a:xfrm>
          <a:prstGeom prst="rect">
            <a:avLst/>
          </a:prstGeom>
          <a:noFill/>
          <a:ln/>
        </p:spPr>
        <p:txBody>
          <a:bodyPr wrap="square" lIns="254" tIns="254" rIns="254" bIns="254" rtlCol="0" anchor="ctr">
            <a:normAutofit fontScale="92500"/>
          </a:bodyPr>
          <a:lstStyle/>
          <a:p>
            <a:pPr marL="0" indent="0" algn="r">
              <a:buNone/>
            </a:pPr>
            <a:r>
              <a:rPr lang="en-US" sz="1400" dirty="0">
                <a:solidFill>
                  <a:srgbClr val="111111"/>
                </a:solidFill>
                <a:ea typeface="Arial" pitchFamily="34" charset="-122"/>
                <a:cs typeface="Arial" pitchFamily="34" charset="-120"/>
              </a:rPr>
              <a:t>Bệnh hô hấp mạn tính</a:t>
            </a:r>
            <a:endParaRPr lang="en-US" sz="1400" dirty="0"/>
          </a:p>
        </p:txBody>
      </p:sp>
      <p:sp>
        <p:nvSpPr>
          <p:cNvPr id="38" name="Shape 35"/>
          <p:cNvSpPr/>
          <p:nvPr/>
        </p:nvSpPr>
        <p:spPr>
          <a:xfrm>
            <a:off x="8887968" y="4814316"/>
            <a:ext cx="2423160" cy="201168"/>
          </a:xfrm>
          <a:prstGeom prst="rect">
            <a:avLst/>
          </a:prstGeom>
          <a:solidFill>
            <a:srgbClr val="E8EDF2"/>
          </a:solidFill>
          <a:ln w="12700">
            <a:solidFill>
              <a:srgbClr val="E8EDF2"/>
            </a:solidFill>
            <a:prstDash val="solid"/>
          </a:ln>
        </p:spPr>
        <p:txBody>
          <a:bodyPr/>
          <a:lstStyle/>
          <a:p>
            <a:endParaRPr lang="en-US"/>
          </a:p>
        </p:txBody>
      </p:sp>
      <p:sp>
        <p:nvSpPr>
          <p:cNvPr id="39" name="Shape 36"/>
          <p:cNvSpPr/>
          <p:nvPr/>
        </p:nvSpPr>
        <p:spPr>
          <a:xfrm>
            <a:off x="8887968" y="4814316"/>
            <a:ext cx="369532" cy="201168"/>
          </a:xfrm>
          <a:prstGeom prst="rect">
            <a:avLst/>
          </a:prstGeom>
          <a:solidFill>
            <a:srgbClr val="9A4C0A"/>
          </a:solidFill>
          <a:ln w="12700">
            <a:solidFill>
              <a:srgbClr val="9A4C0A"/>
            </a:solidFill>
            <a:prstDash val="solid"/>
          </a:ln>
        </p:spPr>
        <p:txBody>
          <a:bodyPr/>
          <a:lstStyle/>
          <a:p>
            <a:endParaRPr lang="en-US"/>
          </a:p>
        </p:txBody>
      </p:sp>
      <p:sp>
        <p:nvSpPr>
          <p:cNvPr id="40" name="Text 37"/>
          <p:cNvSpPr/>
          <p:nvPr/>
        </p:nvSpPr>
        <p:spPr>
          <a:xfrm>
            <a:off x="11356848" y="4782312"/>
            <a:ext cx="502920" cy="228600"/>
          </a:xfrm>
          <a:prstGeom prst="rect">
            <a:avLst/>
          </a:prstGeom>
          <a:noFill/>
          <a:ln/>
        </p:spPr>
        <p:txBody>
          <a:bodyPr wrap="square" lIns="254" tIns="254" rIns="254" bIns="254" rtlCol="0" anchor="ctr">
            <a:normAutofit/>
          </a:bodyPr>
          <a:lstStyle/>
          <a:p>
            <a:pPr marL="0" indent="0" algn="r">
              <a:buNone/>
            </a:pPr>
            <a:r>
              <a:rPr lang="en-US" sz="1230" b="1" dirty="0">
                <a:ea typeface="Arial" pitchFamily="34" charset="-122"/>
                <a:cs typeface="Arial" pitchFamily="34" charset="-120"/>
              </a:rPr>
              <a:t>6,1%</a:t>
            </a:r>
            <a:endParaRPr lang="en-US" sz="1230" dirty="0"/>
          </a:p>
        </p:txBody>
      </p:sp>
      <p:sp>
        <p:nvSpPr>
          <p:cNvPr id="41" name="Text 38"/>
          <p:cNvSpPr/>
          <p:nvPr/>
        </p:nvSpPr>
        <p:spPr>
          <a:xfrm>
            <a:off x="7159752" y="5138928"/>
            <a:ext cx="1600200" cy="237744"/>
          </a:xfrm>
          <a:prstGeom prst="rect">
            <a:avLst/>
          </a:prstGeom>
          <a:noFill/>
          <a:ln/>
        </p:spPr>
        <p:txBody>
          <a:bodyPr wrap="square" lIns="254" tIns="254" rIns="254" bIns="254" rtlCol="0" anchor="ctr">
            <a:normAutofit/>
          </a:bodyPr>
          <a:lstStyle/>
          <a:p>
            <a:pPr marL="0" indent="0" algn="r">
              <a:buNone/>
            </a:pPr>
            <a:r>
              <a:rPr lang="en-US" sz="1400" dirty="0">
                <a:solidFill>
                  <a:srgbClr val="111111"/>
                </a:solidFill>
                <a:ea typeface="Arial" pitchFamily="34" charset="-122"/>
                <a:cs typeface="Arial" pitchFamily="34" charset="-120"/>
              </a:rPr>
              <a:t>Đái tháo đường</a:t>
            </a:r>
            <a:endParaRPr lang="en-US" sz="1400" dirty="0"/>
          </a:p>
        </p:txBody>
      </p:sp>
      <p:sp>
        <p:nvSpPr>
          <p:cNvPr id="42" name="Shape 39"/>
          <p:cNvSpPr/>
          <p:nvPr/>
        </p:nvSpPr>
        <p:spPr>
          <a:xfrm>
            <a:off x="8887968" y="5170932"/>
            <a:ext cx="2423160" cy="201168"/>
          </a:xfrm>
          <a:prstGeom prst="rect">
            <a:avLst/>
          </a:prstGeom>
          <a:solidFill>
            <a:srgbClr val="E8EDF2"/>
          </a:solidFill>
          <a:ln w="12700">
            <a:solidFill>
              <a:srgbClr val="E8EDF2"/>
            </a:solidFill>
            <a:prstDash val="solid"/>
          </a:ln>
        </p:spPr>
        <p:txBody>
          <a:bodyPr/>
          <a:lstStyle/>
          <a:p>
            <a:endParaRPr lang="en-US"/>
          </a:p>
        </p:txBody>
      </p:sp>
      <p:sp>
        <p:nvSpPr>
          <p:cNvPr id="43" name="Shape 40"/>
          <p:cNvSpPr/>
          <p:nvPr/>
        </p:nvSpPr>
        <p:spPr>
          <a:xfrm>
            <a:off x="8887968" y="5170932"/>
            <a:ext cx="266548" cy="201168"/>
          </a:xfrm>
          <a:prstGeom prst="rect">
            <a:avLst/>
          </a:prstGeom>
          <a:solidFill>
            <a:srgbClr val="F3DC00"/>
          </a:solidFill>
          <a:ln w="12700">
            <a:solidFill>
              <a:srgbClr val="F3DC00"/>
            </a:solidFill>
            <a:prstDash val="solid"/>
          </a:ln>
        </p:spPr>
        <p:txBody>
          <a:bodyPr/>
          <a:lstStyle/>
          <a:p>
            <a:endParaRPr lang="en-US"/>
          </a:p>
        </p:txBody>
      </p:sp>
      <p:sp>
        <p:nvSpPr>
          <p:cNvPr id="44" name="Text 41"/>
          <p:cNvSpPr/>
          <p:nvPr/>
        </p:nvSpPr>
        <p:spPr>
          <a:xfrm>
            <a:off x="11356848" y="5138928"/>
            <a:ext cx="502920" cy="228600"/>
          </a:xfrm>
          <a:prstGeom prst="rect">
            <a:avLst/>
          </a:prstGeom>
          <a:noFill/>
          <a:ln/>
        </p:spPr>
        <p:txBody>
          <a:bodyPr wrap="square" lIns="254" tIns="254" rIns="254" bIns="254" rtlCol="0" anchor="ctr">
            <a:normAutofit/>
          </a:bodyPr>
          <a:lstStyle/>
          <a:p>
            <a:pPr marL="0" indent="0" algn="r">
              <a:buNone/>
            </a:pPr>
            <a:r>
              <a:rPr lang="en-US" sz="1230" b="1" dirty="0">
                <a:ea typeface="Arial" pitchFamily="34" charset="-122"/>
                <a:cs typeface="Arial" pitchFamily="34" charset="-120"/>
              </a:rPr>
              <a:t>4,4%</a:t>
            </a:r>
            <a:endParaRPr lang="en-US" sz="1230" dirty="0"/>
          </a:p>
        </p:txBody>
      </p:sp>
      <p:sp>
        <p:nvSpPr>
          <p:cNvPr id="45" name="Text 42"/>
          <p:cNvSpPr/>
          <p:nvPr/>
        </p:nvSpPr>
        <p:spPr>
          <a:xfrm>
            <a:off x="7159752" y="5495544"/>
            <a:ext cx="1600200" cy="237744"/>
          </a:xfrm>
          <a:prstGeom prst="rect">
            <a:avLst/>
          </a:prstGeom>
          <a:noFill/>
          <a:ln/>
        </p:spPr>
        <p:txBody>
          <a:bodyPr wrap="square" lIns="254" tIns="254" rIns="254" bIns="254" rtlCol="0" anchor="ctr">
            <a:normAutofit/>
          </a:bodyPr>
          <a:lstStyle/>
          <a:p>
            <a:pPr marL="0" indent="0" algn="r">
              <a:buNone/>
            </a:pPr>
            <a:r>
              <a:rPr lang="en-US" sz="1400" dirty="0">
                <a:solidFill>
                  <a:srgbClr val="111111"/>
                </a:solidFill>
                <a:ea typeface="Arial" pitchFamily="34" charset="-122"/>
                <a:cs typeface="Arial" pitchFamily="34" charset="-120"/>
              </a:rPr>
              <a:t>RL tâm thần kinh</a:t>
            </a:r>
            <a:endParaRPr lang="en-US" sz="1400" dirty="0"/>
          </a:p>
        </p:txBody>
      </p:sp>
      <p:sp>
        <p:nvSpPr>
          <p:cNvPr id="46" name="Shape 43"/>
          <p:cNvSpPr/>
          <p:nvPr/>
        </p:nvSpPr>
        <p:spPr>
          <a:xfrm>
            <a:off x="8887968" y="5527548"/>
            <a:ext cx="2423160" cy="201168"/>
          </a:xfrm>
          <a:prstGeom prst="rect">
            <a:avLst/>
          </a:prstGeom>
          <a:solidFill>
            <a:srgbClr val="E8EDF2"/>
          </a:solidFill>
          <a:ln w="12700">
            <a:solidFill>
              <a:srgbClr val="E8EDF2"/>
            </a:solidFill>
            <a:prstDash val="solid"/>
          </a:ln>
        </p:spPr>
        <p:txBody>
          <a:bodyPr/>
          <a:lstStyle/>
          <a:p>
            <a:endParaRPr lang="en-US"/>
          </a:p>
        </p:txBody>
      </p:sp>
      <p:sp>
        <p:nvSpPr>
          <p:cNvPr id="47" name="Shape 44"/>
          <p:cNvSpPr/>
          <p:nvPr/>
        </p:nvSpPr>
        <p:spPr>
          <a:xfrm>
            <a:off x="8887968" y="5527548"/>
            <a:ext cx="248374" cy="201168"/>
          </a:xfrm>
          <a:prstGeom prst="rect">
            <a:avLst/>
          </a:prstGeom>
          <a:solidFill>
            <a:srgbClr val="4A90D9"/>
          </a:solidFill>
          <a:ln w="12700">
            <a:solidFill>
              <a:srgbClr val="4A90D9"/>
            </a:solidFill>
            <a:prstDash val="solid"/>
          </a:ln>
        </p:spPr>
        <p:txBody>
          <a:bodyPr/>
          <a:lstStyle/>
          <a:p>
            <a:endParaRPr lang="en-US"/>
          </a:p>
        </p:txBody>
      </p:sp>
      <p:sp>
        <p:nvSpPr>
          <p:cNvPr id="48" name="Text 45"/>
          <p:cNvSpPr/>
          <p:nvPr/>
        </p:nvSpPr>
        <p:spPr>
          <a:xfrm>
            <a:off x="11356848" y="5495544"/>
            <a:ext cx="502920" cy="228600"/>
          </a:xfrm>
          <a:prstGeom prst="rect">
            <a:avLst/>
          </a:prstGeom>
          <a:noFill/>
          <a:ln/>
        </p:spPr>
        <p:txBody>
          <a:bodyPr wrap="square" lIns="254" tIns="254" rIns="254" bIns="254" rtlCol="0" anchor="ctr">
            <a:normAutofit/>
          </a:bodyPr>
          <a:lstStyle/>
          <a:p>
            <a:pPr marL="0" indent="0" algn="r">
              <a:buNone/>
            </a:pPr>
            <a:r>
              <a:rPr lang="en-US" sz="1230" b="1" dirty="0">
                <a:ea typeface="Arial" pitchFamily="34" charset="-122"/>
                <a:cs typeface="Arial" pitchFamily="34" charset="-120"/>
              </a:rPr>
              <a:t>4,1%</a:t>
            </a:r>
            <a:endParaRPr lang="en-US" sz="1230" dirty="0"/>
          </a:p>
        </p:txBody>
      </p:sp>
      <p:sp>
        <p:nvSpPr>
          <p:cNvPr id="49" name="Text 46"/>
          <p:cNvSpPr/>
          <p:nvPr/>
        </p:nvSpPr>
        <p:spPr>
          <a:xfrm>
            <a:off x="7452359" y="5925312"/>
            <a:ext cx="4476785" cy="329184"/>
          </a:xfrm>
          <a:prstGeom prst="rect">
            <a:avLst/>
          </a:prstGeom>
          <a:noFill/>
          <a:ln/>
        </p:spPr>
        <p:txBody>
          <a:bodyPr wrap="square" lIns="254" tIns="254" rIns="254" bIns="254" rtlCol="0" anchor="ctr">
            <a:normAutofit/>
          </a:bodyPr>
          <a:lstStyle/>
          <a:p>
            <a:pPr marL="0" indent="0" algn="ctr">
              <a:buNone/>
            </a:pPr>
            <a:r>
              <a:rPr lang="en-US" sz="1500" b="1" dirty="0">
                <a:solidFill>
                  <a:srgbClr val="1E5364"/>
                </a:solidFill>
                <a:ea typeface="Arial" pitchFamily="34" charset="-122"/>
                <a:cs typeface="Arial" pitchFamily="34" charset="-120"/>
              </a:rPr>
              <a:t>BKLN chiếm 78,9% tổng số tử vong và 73,7% tổng DALYs.</a:t>
            </a:r>
            <a:endParaRPr lang="en-US" sz="1500" dirty="0">
              <a:solidFill>
                <a:srgbClr val="1E5364"/>
              </a:solidFill>
            </a:endParaRPr>
          </a:p>
        </p:txBody>
      </p:sp>
      <p:sp>
        <p:nvSpPr>
          <p:cNvPr id="50" name="Text 47"/>
          <p:cNvSpPr/>
          <p:nvPr/>
        </p:nvSpPr>
        <p:spPr>
          <a:xfrm>
            <a:off x="502920" y="6551676"/>
            <a:ext cx="11155680" cy="228600"/>
          </a:xfrm>
          <a:prstGeom prst="rect">
            <a:avLst/>
          </a:prstGeom>
          <a:noFill/>
          <a:ln/>
        </p:spPr>
        <p:txBody>
          <a:bodyPr wrap="square" lIns="254" tIns="254" rIns="254" bIns="254" rtlCol="0" anchor="ctr">
            <a:normAutofit/>
          </a:bodyPr>
          <a:lstStyle/>
          <a:p>
            <a:pPr marL="0" indent="0" algn="l">
              <a:buNone/>
            </a:pPr>
            <a:r>
              <a:rPr lang="en-US" sz="950" dirty="0">
                <a:solidFill>
                  <a:srgbClr val="6E2142"/>
                </a:solidFill>
                <a:ea typeface="Arial" pitchFamily="34" charset="-122"/>
                <a:cs typeface="Arial" pitchFamily="34" charset="-120"/>
              </a:rPr>
              <a:t>Nguồn: Global Health Estimates 2021: Deaths by Cause, Age, Sex, by Country and by Region, 2000–2021. World Health Organization, 2024.</a:t>
            </a:r>
            <a:endParaRPr lang="en-US" sz="950" dirty="0"/>
          </a:p>
        </p:txBody>
      </p:sp>
    </p:spTree>
    <p:extLst>
      <p:ext uri="{BB962C8B-B14F-4D97-AF65-F5344CB8AC3E}">
        <p14:creationId xmlns:p14="http://schemas.microsoft.com/office/powerpoint/2010/main" val="2645921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427839" y="1508760"/>
            <a:ext cx="11351956" cy="5017875"/>
          </a:xfrm>
          <a:prstGeom prst="rect">
            <a:avLst/>
          </a:prstGeom>
          <a:solidFill>
            <a:srgbClr val="AEDA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normAutofit/>
          </a:bodyPr>
          <a:lstStyle/>
          <a:p>
            <a:r>
              <a:rPr lang="en-US" b="1" dirty="0">
                <a:solidFill>
                  <a:srgbClr val="29748B"/>
                </a:solidFill>
                <a:latin typeface="+mn-lt"/>
              </a:rPr>
              <a:t>I. TỔNG QUAN</a:t>
            </a:r>
          </a:p>
        </p:txBody>
      </p:sp>
      <p:sp>
        <p:nvSpPr>
          <p:cNvPr id="4" name="Rounded Rectangle 3"/>
          <p:cNvSpPr/>
          <p:nvPr/>
        </p:nvSpPr>
        <p:spPr>
          <a:xfrm>
            <a:off x="502920" y="1508760"/>
            <a:ext cx="5532120" cy="4927407"/>
          </a:xfrm>
          <a:prstGeom prst="roundRect">
            <a:avLst/>
          </a:prstGeom>
          <a:solidFill>
            <a:srgbClr val="5CB4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bg1"/>
              </a:solidFill>
            </a:endParaRPr>
          </a:p>
        </p:txBody>
      </p:sp>
      <p:sp>
        <p:nvSpPr>
          <p:cNvPr id="5" name="Rounded Rectangle 4"/>
          <p:cNvSpPr/>
          <p:nvPr/>
        </p:nvSpPr>
        <p:spPr>
          <a:xfrm>
            <a:off x="6156960" y="1508760"/>
            <a:ext cx="5532120" cy="4913058"/>
          </a:xfrm>
          <a:prstGeom prst="roundRect">
            <a:avLst/>
          </a:prstGeom>
          <a:solidFill>
            <a:srgbClr val="3597B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6" name="TextBox 5"/>
          <p:cNvSpPr txBox="1"/>
          <p:nvPr/>
        </p:nvSpPr>
        <p:spPr>
          <a:xfrm>
            <a:off x="777240" y="1737360"/>
            <a:ext cx="5029200" cy="381643"/>
          </a:xfrm>
          <a:prstGeom prst="rect">
            <a:avLst/>
          </a:prstGeom>
          <a:noFill/>
        </p:spPr>
        <p:txBody>
          <a:bodyPr wrap="square" lIns="36576" tIns="27432">
            <a:spAutoFit/>
          </a:bodyPr>
          <a:lstStyle/>
          <a:p>
            <a:pPr>
              <a:defRPr sz="2000" b="1">
                <a:solidFill>
                  <a:srgbClr val="133044"/>
                </a:solidFill>
                <a:latin typeface="Arial"/>
              </a:defRPr>
            </a:pPr>
            <a:r>
              <a:rPr dirty="0">
                <a:solidFill>
                  <a:schemeClr val="bg1"/>
                </a:solidFill>
              </a:rPr>
              <a:t>COPD &amp; HEN PHẾ QUẢN</a:t>
            </a:r>
          </a:p>
        </p:txBody>
      </p:sp>
      <p:sp>
        <p:nvSpPr>
          <p:cNvPr id="7" name="TextBox 6"/>
          <p:cNvSpPr txBox="1"/>
          <p:nvPr/>
        </p:nvSpPr>
        <p:spPr>
          <a:xfrm>
            <a:off x="777240" y="2212848"/>
            <a:ext cx="2286000" cy="535531"/>
          </a:xfrm>
          <a:prstGeom prst="rect">
            <a:avLst/>
          </a:prstGeom>
          <a:noFill/>
        </p:spPr>
        <p:txBody>
          <a:bodyPr wrap="square" lIns="36576" tIns="27432">
            <a:spAutoFit/>
          </a:bodyPr>
          <a:lstStyle/>
          <a:p>
            <a:pPr>
              <a:defRPr sz="3700" b="1">
                <a:solidFill>
                  <a:srgbClr val="C43A43"/>
                </a:solidFill>
                <a:latin typeface="Arial"/>
              </a:defRPr>
            </a:pPr>
            <a:r>
              <a:rPr sz="3000" dirty="0">
                <a:solidFill>
                  <a:schemeClr val="accent4">
                    <a:lumMod val="60000"/>
                    <a:lumOff val="40000"/>
                  </a:schemeClr>
                </a:solidFill>
              </a:rPr>
              <a:t>4,2%</a:t>
            </a:r>
          </a:p>
        </p:txBody>
      </p:sp>
      <p:sp>
        <p:nvSpPr>
          <p:cNvPr id="8" name="TextBox 7"/>
          <p:cNvSpPr txBox="1"/>
          <p:nvPr/>
        </p:nvSpPr>
        <p:spPr>
          <a:xfrm>
            <a:off x="1940824" y="2323092"/>
            <a:ext cx="3506372" cy="381643"/>
          </a:xfrm>
          <a:prstGeom prst="rect">
            <a:avLst/>
          </a:prstGeom>
          <a:noFill/>
        </p:spPr>
        <p:txBody>
          <a:bodyPr wrap="square" lIns="36576" tIns="27432">
            <a:spAutoFit/>
          </a:bodyPr>
          <a:lstStyle/>
          <a:p>
            <a:pPr>
              <a:defRPr sz="1500" b="0">
                <a:solidFill>
                  <a:srgbClr val="536672"/>
                </a:solidFill>
                <a:latin typeface="Arial"/>
              </a:defRPr>
            </a:pPr>
            <a:r>
              <a:rPr sz="2000" dirty="0">
                <a:solidFill>
                  <a:schemeClr val="bg1"/>
                </a:solidFill>
              </a:rPr>
              <a:t>COPD ở </a:t>
            </a:r>
            <a:r>
              <a:rPr sz="2000" dirty="0" err="1">
                <a:solidFill>
                  <a:schemeClr val="bg1"/>
                </a:solidFill>
              </a:rPr>
              <a:t>người</a:t>
            </a:r>
            <a:r>
              <a:rPr sz="2000" dirty="0">
                <a:solidFill>
                  <a:schemeClr val="bg1"/>
                </a:solidFill>
              </a:rPr>
              <a:t> </a:t>
            </a:r>
            <a:r>
              <a:rPr sz="2000" dirty="0" err="1">
                <a:solidFill>
                  <a:schemeClr val="bg1"/>
                </a:solidFill>
              </a:rPr>
              <a:t>trên</a:t>
            </a:r>
            <a:r>
              <a:rPr sz="2000" dirty="0">
                <a:solidFill>
                  <a:schemeClr val="bg1"/>
                </a:solidFill>
              </a:rPr>
              <a:t> 40 </a:t>
            </a:r>
            <a:r>
              <a:rPr sz="2000" dirty="0" err="1">
                <a:solidFill>
                  <a:schemeClr val="bg1"/>
                </a:solidFill>
              </a:rPr>
              <a:t>tuổi</a:t>
            </a:r>
            <a:endParaRPr sz="2000" dirty="0">
              <a:solidFill>
                <a:schemeClr val="bg1"/>
              </a:solidFill>
            </a:endParaRPr>
          </a:p>
        </p:txBody>
      </p:sp>
      <p:sp>
        <p:nvSpPr>
          <p:cNvPr id="9" name="TextBox 8"/>
          <p:cNvSpPr txBox="1"/>
          <p:nvPr/>
        </p:nvSpPr>
        <p:spPr>
          <a:xfrm>
            <a:off x="777240" y="2898648"/>
            <a:ext cx="2286000" cy="535531"/>
          </a:xfrm>
          <a:prstGeom prst="rect">
            <a:avLst/>
          </a:prstGeom>
          <a:noFill/>
        </p:spPr>
        <p:txBody>
          <a:bodyPr wrap="square" lIns="36576" tIns="27432">
            <a:spAutoFit/>
          </a:bodyPr>
          <a:lstStyle/>
          <a:p>
            <a:pPr>
              <a:defRPr sz="3700" b="1">
                <a:solidFill>
                  <a:srgbClr val="C43A43"/>
                </a:solidFill>
                <a:latin typeface="Arial"/>
              </a:defRPr>
            </a:pPr>
            <a:r>
              <a:rPr sz="3000" dirty="0">
                <a:solidFill>
                  <a:schemeClr val="accent4">
                    <a:lumMod val="60000"/>
                    <a:lumOff val="40000"/>
                  </a:schemeClr>
                </a:solidFill>
              </a:rPr>
              <a:t>4,1%</a:t>
            </a:r>
          </a:p>
        </p:txBody>
      </p:sp>
      <p:sp>
        <p:nvSpPr>
          <p:cNvPr id="10" name="TextBox 9"/>
          <p:cNvSpPr txBox="1"/>
          <p:nvPr/>
        </p:nvSpPr>
        <p:spPr>
          <a:xfrm>
            <a:off x="1962845" y="2988755"/>
            <a:ext cx="3383280" cy="381643"/>
          </a:xfrm>
          <a:prstGeom prst="rect">
            <a:avLst/>
          </a:prstGeom>
          <a:noFill/>
        </p:spPr>
        <p:txBody>
          <a:bodyPr wrap="square" lIns="36576" tIns="27432">
            <a:spAutoFit/>
          </a:bodyPr>
          <a:lstStyle/>
          <a:p>
            <a:pPr>
              <a:defRPr sz="1500" b="0">
                <a:solidFill>
                  <a:srgbClr val="536672"/>
                </a:solidFill>
                <a:latin typeface="Arial"/>
              </a:defRPr>
            </a:pPr>
            <a:r>
              <a:rPr sz="2000" dirty="0" err="1">
                <a:solidFill>
                  <a:schemeClr val="bg1"/>
                </a:solidFill>
              </a:rPr>
              <a:t>Tỷ</a:t>
            </a:r>
            <a:r>
              <a:rPr sz="2000" dirty="0">
                <a:solidFill>
                  <a:schemeClr val="bg1"/>
                </a:solidFill>
              </a:rPr>
              <a:t> </a:t>
            </a:r>
            <a:r>
              <a:rPr sz="2000" dirty="0" err="1">
                <a:solidFill>
                  <a:schemeClr val="bg1"/>
                </a:solidFill>
              </a:rPr>
              <a:t>lệ</a:t>
            </a:r>
            <a:r>
              <a:rPr sz="2000" dirty="0">
                <a:solidFill>
                  <a:schemeClr val="bg1"/>
                </a:solidFill>
              </a:rPr>
              <a:t> </a:t>
            </a:r>
            <a:r>
              <a:rPr sz="2000" dirty="0" err="1">
                <a:solidFill>
                  <a:schemeClr val="bg1"/>
                </a:solidFill>
              </a:rPr>
              <a:t>hiện</a:t>
            </a:r>
            <a:r>
              <a:rPr sz="2000" dirty="0">
                <a:solidFill>
                  <a:schemeClr val="bg1"/>
                </a:solidFill>
              </a:rPr>
              <a:t> </a:t>
            </a:r>
            <a:r>
              <a:rPr sz="2000" dirty="0" err="1">
                <a:solidFill>
                  <a:schemeClr val="bg1"/>
                </a:solidFill>
              </a:rPr>
              <a:t>mắc</a:t>
            </a:r>
            <a:r>
              <a:rPr sz="2000" dirty="0">
                <a:solidFill>
                  <a:schemeClr val="bg1"/>
                </a:solidFill>
              </a:rPr>
              <a:t> hen</a:t>
            </a:r>
          </a:p>
        </p:txBody>
      </p:sp>
      <p:sp>
        <p:nvSpPr>
          <p:cNvPr id="11" name="TextBox 10"/>
          <p:cNvSpPr txBox="1"/>
          <p:nvPr/>
        </p:nvSpPr>
        <p:spPr>
          <a:xfrm>
            <a:off x="804672" y="3662164"/>
            <a:ext cx="2103120" cy="535531"/>
          </a:xfrm>
          <a:prstGeom prst="rect">
            <a:avLst/>
          </a:prstGeom>
          <a:noFill/>
        </p:spPr>
        <p:txBody>
          <a:bodyPr wrap="square" lIns="36576" tIns="27432">
            <a:spAutoFit/>
          </a:bodyPr>
          <a:lstStyle/>
          <a:p>
            <a:pPr>
              <a:defRPr sz="3200" b="1">
                <a:solidFill>
                  <a:srgbClr val="00858F"/>
                </a:solidFill>
                <a:latin typeface="Arial"/>
              </a:defRPr>
            </a:pPr>
            <a:r>
              <a:rPr sz="3000" dirty="0">
                <a:solidFill>
                  <a:srgbClr val="C00000"/>
                </a:solidFill>
              </a:rPr>
              <a:t>29,1%</a:t>
            </a:r>
          </a:p>
        </p:txBody>
      </p:sp>
      <p:sp>
        <p:nvSpPr>
          <p:cNvPr id="12" name="TextBox 11"/>
          <p:cNvSpPr txBox="1"/>
          <p:nvPr/>
        </p:nvSpPr>
        <p:spPr>
          <a:xfrm>
            <a:off x="2023989" y="3729554"/>
            <a:ext cx="3668151" cy="381643"/>
          </a:xfrm>
          <a:prstGeom prst="rect">
            <a:avLst/>
          </a:prstGeom>
          <a:noFill/>
        </p:spPr>
        <p:txBody>
          <a:bodyPr wrap="square" lIns="36576" tIns="27432">
            <a:spAutoFit/>
          </a:bodyPr>
          <a:lstStyle/>
          <a:p>
            <a:pPr>
              <a:defRPr sz="1500" b="0">
                <a:solidFill>
                  <a:srgbClr val="536672"/>
                </a:solidFill>
                <a:latin typeface="Arial"/>
              </a:defRPr>
            </a:pPr>
            <a:r>
              <a:rPr lang="en-US" sz="2000" dirty="0" smtClean="0">
                <a:solidFill>
                  <a:schemeClr val="bg1"/>
                </a:solidFill>
              </a:rPr>
              <a:t>NB hen </a:t>
            </a:r>
            <a:r>
              <a:rPr lang="en-US" sz="2000" dirty="0" err="1" smtClean="0">
                <a:solidFill>
                  <a:schemeClr val="bg1"/>
                </a:solidFill>
              </a:rPr>
              <a:t>đ</a:t>
            </a:r>
            <a:r>
              <a:rPr sz="2000" dirty="0" err="1" smtClean="0">
                <a:solidFill>
                  <a:schemeClr val="bg1"/>
                </a:solidFill>
              </a:rPr>
              <a:t>ược</a:t>
            </a:r>
            <a:r>
              <a:rPr sz="2000" dirty="0" smtClean="0">
                <a:solidFill>
                  <a:schemeClr val="bg1"/>
                </a:solidFill>
              </a:rPr>
              <a:t> </a:t>
            </a:r>
            <a:r>
              <a:rPr sz="2000" dirty="0" err="1">
                <a:solidFill>
                  <a:schemeClr val="bg1"/>
                </a:solidFill>
              </a:rPr>
              <a:t>điều</a:t>
            </a:r>
            <a:r>
              <a:rPr sz="2000" dirty="0">
                <a:solidFill>
                  <a:schemeClr val="bg1"/>
                </a:solidFill>
              </a:rPr>
              <a:t> </a:t>
            </a:r>
            <a:r>
              <a:rPr sz="2000" dirty="0" err="1">
                <a:solidFill>
                  <a:schemeClr val="bg1"/>
                </a:solidFill>
              </a:rPr>
              <a:t>trị</a:t>
            </a:r>
            <a:r>
              <a:rPr sz="2000" dirty="0">
                <a:solidFill>
                  <a:schemeClr val="bg1"/>
                </a:solidFill>
              </a:rPr>
              <a:t> </a:t>
            </a:r>
            <a:r>
              <a:rPr sz="2000" dirty="0" err="1">
                <a:solidFill>
                  <a:schemeClr val="bg1"/>
                </a:solidFill>
              </a:rPr>
              <a:t>dự</a:t>
            </a:r>
            <a:r>
              <a:rPr sz="2000" dirty="0">
                <a:solidFill>
                  <a:schemeClr val="bg1"/>
                </a:solidFill>
              </a:rPr>
              <a:t> </a:t>
            </a:r>
            <a:r>
              <a:rPr sz="2000" dirty="0" err="1">
                <a:solidFill>
                  <a:schemeClr val="bg1"/>
                </a:solidFill>
              </a:rPr>
              <a:t>phòng</a:t>
            </a:r>
            <a:endParaRPr sz="2000" dirty="0">
              <a:solidFill>
                <a:schemeClr val="bg1"/>
              </a:solidFill>
            </a:endParaRPr>
          </a:p>
        </p:txBody>
      </p:sp>
      <p:sp>
        <p:nvSpPr>
          <p:cNvPr id="13" name="TextBox 12"/>
          <p:cNvSpPr txBox="1"/>
          <p:nvPr/>
        </p:nvSpPr>
        <p:spPr>
          <a:xfrm>
            <a:off x="804672" y="4332481"/>
            <a:ext cx="2103120" cy="535531"/>
          </a:xfrm>
          <a:prstGeom prst="rect">
            <a:avLst/>
          </a:prstGeom>
          <a:noFill/>
        </p:spPr>
        <p:txBody>
          <a:bodyPr wrap="square" lIns="36576" tIns="27432">
            <a:spAutoFit/>
          </a:bodyPr>
          <a:lstStyle/>
          <a:p>
            <a:pPr>
              <a:defRPr sz="3200" b="1">
                <a:solidFill>
                  <a:srgbClr val="00858F"/>
                </a:solidFill>
                <a:latin typeface="Arial"/>
              </a:defRPr>
            </a:pPr>
            <a:r>
              <a:rPr sz="3000" dirty="0">
                <a:solidFill>
                  <a:srgbClr val="C00000"/>
                </a:solidFill>
              </a:rPr>
              <a:t>39,7%</a:t>
            </a:r>
          </a:p>
        </p:txBody>
      </p:sp>
      <p:sp>
        <p:nvSpPr>
          <p:cNvPr id="14" name="TextBox 13"/>
          <p:cNvSpPr txBox="1"/>
          <p:nvPr/>
        </p:nvSpPr>
        <p:spPr>
          <a:xfrm>
            <a:off x="2046849" y="4408694"/>
            <a:ext cx="3622430" cy="381643"/>
          </a:xfrm>
          <a:prstGeom prst="rect">
            <a:avLst/>
          </a:prstGeom>
          <a:noFill/>
        </p:spPr>
        <p:txBody>
          <a:bodyPr wrap="square" lIns="36576" tIns="27432">
            <a:spAutoFit/>
          </a:bodyPr>
          <a:lstStyle/>
          <a:p>
            <a:pPr>
              <a:defRPr sz="1500" b="0">
                <a:solidFill>
                  <a:srgbClr val="536672"/>
                </a:solidFill>
                <a:latin typeface="Arial"/>
              </a:defRPr>
            </a:pPr>
            <a:r>
              <a:rPr sz="2000" dirty="0" err="1" smtClean="0">
                <a:solidFill>
                  <a:schemeClr val="bg1"/>
                </a:solidFill>
              </a:rPr>
              <a:t>Người</a:t>
            </a:r>
            <a:r>
              <a:rPr sz="2000" dirty="0" smtClean="0">
                <a:solidFill>
                  <a:schemeClr val="bg1"/>
                </a:solidFill>
              </a:rPr>
              <a:t> </a:t>
            </a:r>
            <a:r>
              <a:rPr sz="2000" dirty="0" err="1" smtClean="0">
                <a:solidFill>
                  <a:schemeClr val="bg1"/>
                </a:solidFill>
              </a:rPr>
              <a:t>bệnh</a:t>
            </a:r>
            <a:r>
              <a:rPr sz="2000" dirty="0" smtClean="0">
                <a:solidFill>
                  <a:schemeClr val="bg1"/>
                </a:solidFill>
              </a:rPr>
              <a:t> hen </a:t>
            </a:r>
            <a:r>
              <a:rPr sz="2000" dirty="0" err="1">
                <a:solidFill>
                  <a:schemeClr val="bg1"/>
                </a:solidFill>
              </a:rPr>
              <a:t>kiểm</a:t>
            </a:r>
            <a:r>
              <a:rPr sz="2000" dirty="0">
                <a:solidFill>
                  <a:schemeClr val="bg1"/>
                </a:solidFill>
              </a:rPr>
              <a:t> </a:t>
            </a:r>
            <a:r>
              <a:rPr sz="2000" dirty="0" err="1">
                <a:solidFill>
                  <a:schemeClr val="bg1"/>
                </a:solidFill>
              </a:rPr>
              <a:t>soát</a:t>
            </a:r>
            <a:r>
              <a:rPr sz="2000" dirty="0">
                <a:solidFill>
                  <a:schemeClr val="bg1"/>
                </a:solidFill>
              </a:rPr>
              <a:t> </a:t>
            </a:r>
            <a:r>
              <a:rPr sz="2000" dirty="0" err="1">
                <a:solidFill>
                  <a:schemeClr val="bg1"/>
                </a:solidFill>
              </a:rPr>
              <a:t>tốt</a:t>
            </a:r>
            <a:endParaRPr sz="2000" dirty="0">
              <a:solidFill>
                <a:schemeClr val="bg1"/>
              </a:solidFill>
            </a:endParaRPr>
          </a:p>
        </p:txBody>
      </p:sp>
      <p:sp>
        <p:nvSpPr>
          <p:cNvPr id="15" name="TextBox 14"/>
          <p:cNvSpPr txBox="1"/>
          <p:nvPr/>
        </p:nvSpPr>
        <p:spPr>
          <a:xfrm>
            <a:off x="838200" y="4990586"/>
            <a:ext cx="1508760" cy="548640"/>
          </a:xfrm>
          <a:prstGeom prst="rect">
            <a:avLst/>
          </a:prstGeom>
          <a:noFill/>
        </p:spPr>
        <p:txBody>
          <a:bodyPr wrap="square" lIns="36576" tIns="27432">
            <a:spAutoFit/>
          </a:bodyPr>
          <a:lstStyle/>
          <a:p>
            <a:pPr>
              <a:defRPr sz="3100" b="1">
                <a:solidFill>
                  <a:srgbClr val="C43A43"/>
                </a:solidFill>
                <a:latin typeface="Arial"/>
              </a:defRPr>
            </a:pPr>
            <a:r>
              <a:rPr sz="3000" dirty="0">
                <a:solidFill>
                  <a:schemeClr val="accent4">
                    <a:lumMod val="60000"/>
                    <a:lumOff val="40000"/>
                  </a:schemeClr>
                </a:solidFill>
              </a:rPr>
              <a:t>35%</a:t>
            </a:r>
          </a:p>
        </p:txBody>
      </p:sp>
      <p:sp>
        <p:nvSpPr>
          <p:cNvPr id="16" name="TextBox 15"/>
          <p:cNvSpPr txBox="1"/>
          <p:nvPr/>
        </p:nvSpPr>
        <p:spPr>
          <a:xfrm>
            <a:off x="2046849" y="4972081"/>
            <a:ext cx="3474720" cy="689420"/>
          </a:xfrm>
          <a:prstGeom prst="rect">
            <a:avLst/>
          </a:prstGeom>
          <a:noFill/>
        </p:spPr>
        <p:txBody>
          <a:bodyPr wrap="square" lIns="36576" tIns="27432">
            <a:spAutoFit/>
          </a:bodyPr>
          <a:lstStyle/>
          <a:p>
            <a:pPr>
              <a:defRPr sz="1500" b="0">
                <a:solidFill>
                  <a:srgbClr val="536672"/>
                </a:solidFill>
                <a:latin typeface="Arial"/>
              </a:defRPr>
            </a:pPr>
            <a:r>
              <a:rPr sz="2000" dirty="0" err="1">
                <a:solidFill>
                  <a:schemeClr val="bg1"/>
                </a:solidFill>
              </a:rPr>
              <a:t>Được</a:t>
            </a:r>
            <a:r>
              <a:rPr sz="2000" dirty="0">
                <a:solidFill>
                  <a:schemeClr val="bg1"/>
                </a:solidFill>
              </a:rPr>
              <a:t> </a:t>
            </a:r>
            <a:r>
              <a:rPr sz="2000" dirty="0" err="1">
                <a:solidFill>
                  <a:schemeClr val="bg1"/>
                </a:solidFill>
              </a:rPr>
              <a:t>phát</a:t>
            </a:r>
            <a:r>
              <a:rPr sz="2000" dirty="0">
                <a:solidFill>
                  <a:schemeClr val="bg1"/>
                </a:solidFill>
              </a:rPr>
              <a:t> </a:t>
            </a:r>
            <a:r>
              <a:rPr sz="2000" dirty="0" err="1">
                <a:solidFill>
                  <a:schemeClr val="bg1"/>
                </a:solidFill>
              </a:rPr>
              <a:t>hiện</a:t>
            </a:r>
            <a:r>
              <a:rPr sz="2000" dirty="0">
                <a:solidFill>
                  <a:schemeClr val="bg1"/>
                </a:solidFill>
              </a:rPr>
              <a:t> </a:t>
            </a:r>
            <a:r>
              <a:rPr sz="2000" dirty="0" err="1">
                <a:solidFill>
                  <a:schemeClr val="bg1"/>
                </a:solidFill>
              </a:rPr>
              <a:t>sớm</a:t>
            </a:r>
            <a:r>
              <a:rPr sz="2000" dirty="0">
                <a:solidFill>
                  <a:schemeClr val="bg1"/>
                </a:solidFill>
              </a:rPr>
              <a:t> </a:t>
            </a:r>
            <a:r>
              <a:rPr sz="2000" dirty="0" err="1" smtClean="0">
                <a:solidFill>
                  <a:schemeClr val="bg1"/>
                </a:solidFill>
              </a:rPr>
              <a:t>trước</a:t>
            </a:r>
            <a:r>
              <a:rPr lang="en-US" sz="2000" dirty="0" smtClean="0">
                <a:solidFill>
                  <a:schemeClr val="bg1"/>
                </a:solidFill>
              </a:rPr>
              <a:t> </a:t>
            </a:r>
            <a:r>
              <a:rPr lang="en-US" sz="2000" dirty="0" err="1" smtClean="0">
                <a:solidFill>
                  <a:schemeClr val="bg1"/>
                </a:solidFill>
              </a:rPr>
              <a:t>khi</a:t>
            </a:r>
            <a:r>
              <a:rPr lang="en-US" sz="2000" dirty="0" smtClean="0">
                <a:solidFill>
                  <a:schemeClr val="bg1"/>
                </a:solidFill>
              </a:rPr>
              <a:t> </a:t>
            </a:r>
            <a:r>
              <a:rPr lang="en-US" sz="2000" dirty="0" err="1" smtClean="0">
                <a:solidFill>
                  <a:schemeClr val="bg1"/>
                </a:solidFill>
              </a:rPr>
              <a:t>có</a:t>
            </a:r>
            <a:r>
              <a:rPr sz="2000" dirty="0" smtClean="0">
                <a:solidFill>
                  <a:schemeClr val="bg1"/>
                </a:solidFill>
              </a:rPr>
              <a:t> </a:t>
            </a:r>
            <a:r>
              <a:rPr sz="2000" dirty="0" err="1">
                <a:solidFill>
                  <a:schemeClr val="bg1"/>
                </a:solidFill>
              </a:rPr>
              <a:t>biến</a:t>
            </a:r>
            <a:r>
              <a:rPr sz="2000" dirty="0">
                <a:solidFill>
                  <a:schemeClr val="bg1"/>
                </a:solidFill>
              </a:rPr>
              <a:t> </a:t>
            </a:r>
            <a:r>
              <a:rPr sz="2000" dirty="0" err="1">
                <a:solidFill>
                  <a:schemeClr val="bg1"/>
                </a:solidFill>
              </a:rPr>
              <a:t>chứng</a:t>
            </a:r>
            <a:endParaRPr sz="2000" dirty="0">
              <a:solidFill>
                <a:schemeClr val="bg1"/>
              </a:solidFill>
            </a:endParaRPr>
          </a:p>
        </p:txBody>
      </p:sp>
      <p:sp>
        <p:nvSpPr>
          <p:cNvPr id="17" name="TextBox 16"/>
          <p:cNvSpPr txBox="1"/>
          <p:nvPr/>
        </p:nvSpPr>
        <p:spPr>
          <a:xfrm>
            <a:off x="6428232" y="1737360"/>
            <a:ext cx="4937760" cy="381643"/>
          </a:xfrm>
          <a:prstGeom prst="rect">
            <a:avLst/>
          </a:prstGeom>
          <a:noFill/>
        </p:spPr>
        <p:txBody>
          <a:bodyPr wrap="square" lIns="36576" tIns="27432">
            <a:spAutoFit/>
          </a:bodyPr>
          <a:lstStyle/>
          <a:p>
            <a:pPr>
              <a:defRPr sz="2000" b="1">
                <a:solidFill>
                  <a:srgbClr val="133044"/>
                </a:solidFill>
                <a:latin typeface="Arial"/>
              </a:defRPr>
            </a:pPr>
            <a:r>
              <a:rPr dirty="0">
                <a:solidFill>
                  <a:schemeClr val="bg1"/>
                </a:solidFill>
              </a:rPr>
              <a:t>UNG THƯ PHỔI</a:t>
            </a:r>
          </a:p>
        </p:txBody>
      </p:sp>
      <p:sp>
        <p:nvSpPr>
          <p:cNvPr id="18" name="TextBox 17"/>
          <p:cNvSpPr txBox="1"/>
          <p:nvPr/>
        </p:nvSpPr>
        <p:spPr>
          <a:xfrm>
            <a:off x="6404855" y="2216689"/>
            <a:ext cx="2286000" cy="535531"/>
          </a:xfrm>
          <a:prstGeom prst="rect">
            <a:avLst/>
          </a:prstGeom>
          <a:noFill/>
        </p:spPr>
        <p:txBody>
          <a:bodyPr wrap="square" lIns="36576" tIns="27432">
            <a:spAutoFit/>
          </a:bodyPr>
          <a:lstStyle/>
          <a:p>
            <a:pPr>
              <a:defRPr sz="3400" b="1">
                <a:solidFill>
                  <a:srgbClr val="C43A43"/>
                </a:solidFill>
                <a:latin typeface="Arial"/>
              </a:defRPr>
            </a:pPr>
            <a:r>
              <a:rPr sz="3000" dirty="0">
                <a:solidFill>
                  <a:schemeClr val="accent4">
                    <a:lumMod val="60000"/>
                    <a:lumOff val="40000"/>
                  </a:schemeClr>
                </a:solidFill>
              </a:rPr>
              <a:t>23.000+</a:t>
            </a:r>
          </a:p>
        </p:txBody>
      </p:sp>
      <p:sp>
        <p:nvSpPr>
          <p:cNvPr id="19" name="TextBox 18"/>
          <p:cNvSpPr txBox="1"/>
          <p:nvPr/>
        </p:nvSpPr>
        <p:spPr>
          <a:xfrm>
            <a:off x="7964410" y="2291483"/>
            <a:ext cx="2971800" cy="381643"/>
          </a:xfrm>
          <a:prstGeom prst="rect">
            <a:avLst/>
          </a:prstGeom>
          <a:noFill/>
        </p:spPr>
        <p:txBody>
          <a:bodyPr wrap="square" lIns="36576" tIns="27432">
            <a:spAutoFit/>
          </a:bodyPr>
          <a:lstStyle/>
          <a:p>
            <a:pPr>
              <a:defRPr sz="1500" b="0">
                <a:solidFill>
                  <a:srgbClr val="536672"/>
                </a:solidFill>
                <a:latin typeface="Arial"/>
              </a:defRPr>
            </a:pPr>
            <a:r>
              <a:rPr sz="2000" dirty="0">
                <a:solidFill>
                  <a:schemeClr val="bg1"/>
                </a:solidFill>
              </a:rPr>
              <a:t>Ca </a:t>
            </a:r>
            <a:r>
              <a:rPr sz="2000" dirty="0" err="1">
                <a:solidFill>
                  <a:schemeClr val="bg1"/>
                </a:solidFill>
              </a:rPr>
              <a:t>mắc</a:t>
            </a:r>
            <a:r>
              <a:rPr sz="2000" dirty="0">
                <a:solidFill>
                  <a:schemeClr val="bg1"/>
                </a:solidFill>
              </a:rPr>
              <a:t> </a:t>
            </a:r>
            <a:r>
              <a:rPr sz="2000" dirty="0" err="1">
                <a:solidFill>
                  <a:schemeClr val="bg1"/>
                </a:solidFill>
              </a:rPr>
              <a:t>mới</a:t>
            </a:r>
            <a:r>
              <a:rPr sz="2000" dirty="0">
                <a:solidFill>
                  <a:schemeClr val="bg1"/>
                </a:solidFill>
              </a:rPr>
              <a:t> </a:t>
            </a:r>
            <a:r>
              <a:rPr sz="2000" dirty="0" err="1">
                <a:solidFill>
                  <a:schemeClr val="bg1"/>
                </a:solidFill>
              </a:rPr>
              <a:t>mỗi</a:t>
            </a:r>
            <a:r>
              <a:rPr sz="2000" dirty="0">
                <a:solidFill>
                  <a:schemeClr val="bg1"/>
                </a:solidFill>
              </a:rPr>
              <a:t> </a:t>
            </a:r>
            <a:r>
              <a:rPr sz="2000" dirty="0" err="1">
                <a:solidFill>
                  <a:schemeClr val="bg1"/>
                </a:solidFill>
              </a:rPr>
              <a:t>năm</a:t>
            </a:r>
            <a:endParaRPr sz="2000" dirty="0">
              <a:solidFill>
                <a:schemeClr val="bg1"/>
              </a:solidFill>
            </a:endParaRPr>
          </a:p>
        </p:txBody>
      </p:sp>
      <p:sp>
        <p:nvSpPr>
          <p:cNvPr id="20" name="TextBox 19"/>
          <p:cNvSpPr txBox="1"/>
          <p:nvPr/>
        </p:nvSpPr>
        <p:spPr>
          <a:xfrm>
            <a:off x="6428232" y="2935398"/>
            <a:ext cx="2286000" cy="535531"/>
          </a:xfrm>
          <a:prstGeom prst="rect">
            <a:avLst/>
          </a:prstGeom>
          <a:noFill/>
        </p:spPr>
        <p:txBody>
          <a:bodyPr wrap="square" lIns="36576" tIns="27432">
            <a:spAutoFit/>
          </a:bodyPr>
          <a:lstStyle/>
          <a:p>
            <a:pPr>
              <a:defRPr sz="3400" b="1">
                <a:solidFill>
                  <a:srgbClr val="C43A43"/>
                </a:solidFill>
                <a:latin typeface="Arial"/>
              </a:defRPr>
            </a:pPr>
            <a:r>
              <a:rPr sz="3000" dirty="0">
                <a:solidFill>
                  <a:schemeClr val="accent4">
                    <a:lumMod val="60000"/>
                    <a:lumOff val="40000"/>
                  </a:schemeClr>
                </a:solidFill>
              </a:rPr>
              <a:t>21.000+</a:t>
            </a:r>
          </a:p>
        </p:txBody>
      </p:sp>
      <p:sp>
        <p:nvSpPr>
          <p:cNvPr id="21" name="TextBox 20"/>
          <p:cNvSpPr txBox="1"/>
          <p:nvPr/>
        </p:nvSpPr>
        <p:spPr>
          <a:xfrm>
            <a:off x="8019108" y="3012341"/>
            <a:ext cx="2514600" cy="381643"/>
          </a:xfrm>
          <a:prstGeom prst="rect">
            <a:avLst/>
          </a:prstGeom>
          <a:noFill/>
        </p:spPr>
        <p:txBody>
          <a:bodyPr wrap="square" lIns="36576" tIns="27432">
            <a:spAutoFit/>
          </a:bodyPr>
          <a:lstStyle/>
          <a:p>
            <a:pPr>
              <a:defRPr sz="1500" b="0">
                <a:solidFill>
                  <a:srgbClr val="536672"/>
                </a:solidFill>
                <a:latin typeface="Arial"/>
              </a:defRPr>
            </a:pPr>
            <a:r>
              <a:rPr sz="2000" dirty="0">
                <a:solidFill>
                  <a:schemeClr val="bg1"/>
                </a:solidFill>
              </a:rPr>
              <a:t>Ca </a:t>
            </a:r>
            <a:r>
              <a:rPr sz="2000" dirty="0" err="1">
                <a:solidFill>
                  <a:schemeClr val="bg1"/>
                </a:solidFill>
              </a:rPr>
              <a:t>tử</a:t>
            </a:r>
            <a:r>
              <a:rPr sz="2000" dirty="0">
                <a:solidFill>
                  <a:schemeClr val="bg1"/>
                </a:solidFill>
              </a:rPr>
              <a:t> </a:t>
            </a:r>
            <a:r>
              <a:rPr sz="2000" dirty="0" err="1">
                <a:solidFill>
                  <a:schemeClr val="bg1"/>
                </a:solidFill>
              </a:rPr>
              <a:t>vong</a:t>
            </a:r>
            <a:r>
              <a:rPr sz="2000" dirty="0">
                <a:solidFill>
                  <a:schemeClr val="bg1"/>
                </a:solidFill>
              </a:rPr>
              <a:t> </a:t>
            </a:r>
            <a:r>
              <a:rPr sz="2000" dirty="0" err="1">
                <a:solidFill>
                  <a:schemeClr val="bg1"/>
                </a:solidFill>
              </a:rPr>
              <a:t>mỗi</a:t>
            </a:r>
            <a:r>
              <a:rPr sz="2000" dirty="0">
                <a:solidFill>
                  <a:schemeClr val="bg1"/>
                </a:solidFill>
              </a:rPr>
              <a:t> </a:t>
            </a:r>
            <a:r>
              <a:rPr sz="2000" dirty="0" err="1">
                <a:solidFill>
                  <a:schemeClr val="bg1"/>
                </a:solidFill>
              </a:rPr>
              <a:t>năm</a:t>
            </a:r>
            <a:endParaRPr sz="2000" dirty="0">
              <a:solidFill>
                <a:schemeClr val="bg1"/>
              </a:solidFill>
            </a:endParaRPr>
          </a:p>
        </p:txBody>
      </p:sp>
      <p:sp>
        <p:nvSpPr>
          <p:cNvPr id="22" name="TextBox 21"/>
          <p:cNvSpPr txBox="1"/>
          <p:nvPr/>
        </p:nvSpPr>
        <p:spPr>
          <a:xfrm>
            <a:off x="6428232" y="3713807"/>
            <a:ext cx="2011680" cy="535531"/>
          </a:xfrm>
          <a:prstGeom prst="rect">
            <a:avLst/>
          </a:prstGeom>
          <a:noFill/>
        </p:spPr>
        <p:txBody>
          <a:bodyPr wrap="square" lIns="36576" tIns="27432">
            <a:spAutoFit/>
          </a:bodyPr>
          <a:lstStyle/>
          <a:p>
            <a:pPr>
              <a:defRPr sz="3800" b="1">
                <a:solidFill>
                  <a:srgbClr val="C43A43"/>
                </a:solidFill>
                <a:latin typeface="Arial"/>
              </a:defRPr>
            </a:pPr>
            <a:r>
              <a:rPr sz="3000" dirty="0">
                <a:solidFill>
                  <a:schemeClr val="accent4">
                    <a:lumMod val="60000"/>
                    <a:lumOff val="40000"/>
                  </a:schemeClr>
                </a:solidFill>
              </a:rPr>
              <a:t>75%</a:t>
            </a:r>
          </a:p>
        </p:txBody>
      </p:sp>
      <p:sp>
        <p:nvSpPr>
          <p:cNvPr id="23" name="TextBox 22"/>
          <p:cNvSpPr txBox="1"/>
          <p:nvPr/>
        </p:nvSpPr>
        <p:spPr>
          <a:xfrm>
            <a:off x="8023026" y="3781770"/>
            <a:ext cx="3305849" cy="381643"/>
          </a:xfrm>
          <a:prstGeom prst="rect">
            <a:avLst/>
          </a:prstGeom>
          <a:noFill/>
        </p:spPr>
        <p:txBody>
          <a:bodyPr wrap="square" lIns="36576" tIns="27432">
            <a:spAutoFit/>
          </a:bodyPr>
          <a:lstStyle/>
          <a:p>
            <a:pPr>
              <a:defRPr sz="1700" b="0">
                <a:solidFill>
                  <a:srgbClr val="536672"/>
                </a:solidFill>
                <a:latin typeface="Arial"/>
              </a:defRPr>
            </a:pPr>
            <a:r>
              <a:rPr sz="2000" dirty="0" err="1">
                <a:solidFill>
                  <a:schemeClr val="bg1"/>
                </a:solidFill>
              </a:rPr>
              <a:t>Phát</a:t>
            </a:r>
            <a:r>
              <a:rPr sz="2000" dirty="0">
                <a:solidFill>
                  <a:schemeClr val="bg1"/>
                </a:solidFill>
              </a:rPr>
              <a:t> </a:t>
            </a:r>
            <a:r>
              <a:rPr sz="2000" dirty="0" err="1">
                <a:solidFill>
                  <a:schemeClr val="bg1"/>
                </a:solidFill>
              </a:rPr>
              <a:t>hiện</a:t>
            </a:r>
            <a:r>
              <a:rPr sz="2000" dirty="0">
                <a:solidFill>
                  <a:schemeClr val="bg1"/>
                </a:solidFill>
              </a:rPr>
              <a:t> ở </a:t>
            </a:r>
            <a:r>
              <a:rPr sz="2000" dirty="0" err="1">
                <a:solidFill>
                  <a:schemeClr val="bg1"/>
                </a:solidFill>
              </a:rPr>
              <a:t>giai</a:t>
            </a:r>
            <a:r>
              <a:rPr sz="2000" dirty="0">
                <a:solidFill>
                  <a:schemeClr val="bg1"/>
                </a:solidFill>
              </a:rPr>
              <a:t> </a:t>
            </a:r>
            <a:r>
              <a:rPr sz="2000" dirty="0" err="1">
                <a:solidFill>
                  <a:schemeClr val="bg1"/>
                </a:solidFill>
              </a:rPr>
              <a:t>đoạn</a:t>
            </a:r>
            <a:r>
              <a:rPr sz="2000" dirty="0">
                <a:solidFill>
                  <a:schemeClr val="bg1"/>
                </a:solidFill>
              </a:rPr>
              <a:t> </a:t>
            </a:r>
            <a:r>
              <a:rPr sz="2000" dirty="0" err="1">
                <a:solidFill>
                  <a:schemeClr val="bg1"/>
                </a:solidFill>
              </a:rPr>
              <a:t>muộn</a:t>
            </a:r>
            <a:endParaRPr sz="2000" dirty="0">
              <a:solidFill>
                <a:schemeClr val="bg1"/>
              </a:solidFill>
            </a:endParaRPr>
          </a:p>
        </p:txBody>
      </p:sp>
      <p:sp>
        <p:nvSpPr>
          <p:cNvPr id="24" name="TextBox 23"/>
          <p:cNvSpPr txBox="1"/>
          <p:nvPr/>
        </p:nvSpPr>
        <p:spPr>
          <a:xfrm>
            <a:off x="6404855" y="4386967"/>
            <a:ext cx="1957333" cy="535531"/>
          </a:xfrm>
          <a:prstGeom prst="rect">
            <a:avLst/>
          </a:prstGeom>
          <a:noFill/>
        </p:spPr>
        <p:txBody>
          <a:bodyPr wrap="square" lIns="36576" tIns="27432">
            <a:spAutoFit/>
          </a:bodyPr>
          <a:lstStyle/>
          <a:p>
            <a:pPr>
              <a:defRPr sz="3700" b="1">
                <a:solidFill>
                  <a:srgbClr val="C43A43"/>
                </a:solidFill>
                <a:latin typeface="Arial"/>
              </a:defRPr>
            </a:pPr>
            <a:r>
              <a:rPr sz="3000" dirty="0">
                <a:solidFill>
                  <a:schemeClr val="accent4">
                    <a:lumMod val="60000"/>
                    <a:lumOff val="40000"/>
                  </a:schemeClr>
                </a:solidFill>
              </a:rPr>
              <a:t>14,8%</a:t>
            </a:r>
          </a:p>
        </p:txBody>
      </p:sp>
      <p:sp>
        <p:nvSpPr>
          <p:cNvPr id="25" name="TextBox 24"/>
          <p:cNvSpPr txBox="1"/>
          <p:nvPr/>
        </p:nvSpPr>
        <p:spPr>
          <a:xfrm>
            <a:off x="8019108" y="4450995"/>
            <a:ext cx="2560320" cy="381643"/>
          </a:xfrm>
          <a:prstGeom prst="rect">
            <a:avLst/>
          </a:prstGeom>
          <a:noFill/>
        </p:spPr>
        <p:txBody>
          <a:bodyPr wrap="square" lIns="36576" tIns="27432">
            <a:spAutoFit/>
          </a:bodyPr>
          <a:lstStyle/>
          <a:p>
            <a:pPr>
              <a:defRPr sz="1600" b="0">
                <a:solidFill>
                  <a:srgbClr val="536672"/>
                </a:solidFill>
                <a:latin typeface="Arial"/>
              </a:defRPr>
            </a:pPr>
            <a:r>
              <a:rPr sz="2000" dirty="0" err="1">
                <a:solidFill>
                  <a:schemeClr val="bg1"/>
                </a:solidFill>
              </a:rPr>
              <a:t>Tỷ</a:t>
            </a:r>
            <a:r>
              <a:rPr sz="2000" dirty="0">
                <a:solidFill>
                  <a:schemeClr val="bg1"/>
                </a:solidFill>
              </a:rPr>
              <a:t> </a:t>
            </a:r>
            <a:r>
              <a:rPr sz="2000" dirty="0" err="1">
                <a:solidFill>
                  <a:schemeClr val="bg1"/>
                </a:solidFill>
              </a:rPr>
              <a:t>lệ</a:t>
            </a:r>
            <a:r>
              <a:rPr sz="2000" dirty="0">
                <a:solidFill>
                  <a:schemeClr val="bg1"/>
                </a:solidFill>
              </a:rPr>
              <a:t> </a:t>
            </a:r>
            <a:r>
              <a:rPr sz="2000" dirty="0" err="1">
                <a:solidFill>
                  <a:schemeClr val="bg1"/>
                </a:solidFill>
              </a:rPr>
              <a:t>sống</a:t>
            </a:r>
            <a:r>
              <a:rPr sz="2000" dirty="0">
                <a:solidFill>
                  <a:schemeClr val="bg1"/>
                </a:solidFill>
              </a:rPr>
              <a:t> </a:t>
            </a:r>
            <a:r>
              <a:rPr sz="2000" dirty="0" err="1">
                <a:solidFill>
                  <a:schemeClr val="bg1"/>
                </a:solidFill>
              </a:rPr>
              <a:t>sau</a:t>
            </a:r>
            <a:r>
              <a:rPr sz="2000" dirty="0">
                <a:solidFill>
                  <a:schemeClr val="bg1"/>
                </a:solidFill>
              </a:rPr>
              <a:t> 5 </a:t>
            </a:r>
            <a:r>
              <a:rPr sz="2000" dirty="0" err="1">
                <a:solidFill>
                  <a:schemeClr val="bg1"/>
                </a:solidFill>
              </a:rPr>
              <a:t>năm</a:t>
            </a:r>
            <a:endParaRPr sz="2000" dirty="0">
              <a:solidFill>
                <a:schemeClr val="bg1"/>
              </a:solidFill>
            </a:endParaRPr>
          </a:p>
        </p:txBody>
      </p:sp>
      <p:sp>
        <p:nvSpPr>
          <p:cNvPr id="26" name="TextBox 25"/>
          <p:cNvSpPr txBox="1"/>
          <p:nvPr/>
        </p:nvSpPr>
        <p:spPr>
          <a:xfrm>
            <a:off x="6484257" y="5206700"/>
            <a:ext cx="4846320" cy="689420"/>
          </a:xfrm>
          <a:prstGeom prst="rect">
            <a:avLst/>
          </a:prstGeom>
          <a:noFill/>
        </p:spPr>
        <p:txBody>
          <a:bodyPr wrap="square" lIns="36576" tIns="27432">
            <a:spAutoFit/>
          </a:bodyPr>
          <a:lstStyle/>
          <a:p>
            <a:pPr>
              <a:defRPr sz="1200" b="1">
                <a:solidFill>
                  <a:srgbClr val="133044"/>
                </a:solidFill>
                <a:latin typeface="Arial"/>
              </a:defRPr>
            </a:pPr>
            <a:r>
              <a:rPr sz="2000" dirty="0" err="1">
                <a:solidFill>
                  <a:schemeClr val="accent4">
                    <a:lumMod val="60000"/>
                    <a:lumOff val="40000"/>
                  </a:schemeClr>
                </a:solidFill>
              </a:rPr>
              <a:t>Đứng</a:t>
            </a:r>
            <a:r>
              <a:rPr sz="2000" dirty="0">
                <a:solidFill>
                  <a:schemeClr val="accent4">
                    <a:lumMod val="60000"/>
                    <a:lumOff val="40000"/>
                  </a:schemeClr>
                </a:solidFill>
              </a:rPr>
              <a:t> </a:t>
            </a:r>
            <a:r>
              <a:rPr sz="2000" dirty="0" err="1">
                <a:solidFill>
                  <a:schemeClr val="accent4">
                    <a:lumMod val="60000"/>
                    <a:lumOff val="40000"/>
                  </a:schemeClr>
                </a:solidFill>
              </a:rPr>
              <a:t>thứ</a:t>
            </a:r>
            <a:r>
              <a:rPr sz="2000" dirty="0">
                <a:solidFill>
                  <a:schemeClr val="accent4">
                    <a:lumMod val="60000"/>
                    <a:lumOff val="40000"/>
                  </a:schemeClr>
                </a:solidFill>
              </a:rPr>
              <a:t> </a:t>
            </a:r>
            <a:r>
              <a:rPr lang="en-US" sz="2000" dirty="0" err="1" smtClean="0">
                <a:solidFill>
                  <a:schemeClr val="accent4">
                    <a:lumMod val="60000"/>
                    <a:lumOff val="40000"/>
                  </a:schemeClr>
                </a:solidFill>
              </a:rPr>
              <a:t>hai</a:t>
            </a:r>
            <a:r>
              <a:rPr sz="2000" dirty="0" smtClean="0">
                <a:solidFill>
                  <a:schemeClr val="accent4">
                    <a:lumMod val="60000"/>
                    <a:lumOff val="40000"/>
                  </a:schemeClr>
                </a:solidFill>
              </a:rPr>
              <a:t> </a:t>
            </a:r>
            <a:r>
              <a:rPr sz="2000" dirty="0" err="1">
                <a:solidFill>
                  <a:schemeClr val="accent4">
                    <a:lumMod val="60000"/>
                    <a:lumOff val="40000"/>
                  </a:schemeClr>
                </a:solidFill>
              </a:rPr>
              <a:t>về</a:t>
            </a:r>
            <a:r>
              <a:rPr sz="2000" dirty="0">
                <a:solidFill>
                  <a:schemeClr val="accent4">
                    <a:lumMod val="60000"/>
                    <a:lumOff val="40000"/>
                  </a:schemeClr>
                </a:solidFill>
              </a:rPr>
              <a:t> ca </a:t>
            </a:r>
            <a:r>
              <a:rPr sz="2000" dirty="0" err="1">
                <a:solidFill>
                  <a:schemeClr val="accent4">
                    <a:lumMod val="60000"/>
                    <a:lumOff val="40000"/>
                  </a:schemeClr>
                </a:solidFill>
              </a:rPr>
              <a:t>mắc</a:t>
            </a:r>
            <a:r>
              <a:rPr sz="2000" dirty="0">
                <a:solidFill>
                  <a:schemeClr val="accent4">
                    <a:lumMod val="60000"/>
                    <a:lumOff val="40000"/>
                  </a:schemeClr>
                </a:solidFill>
              </a:rPr>
              <a:t> </a:t>
            </a:r>
            <a:r>
              <a:rPr sz="2000" dirty="0" err="1" smtClean="0">
                <a:solidFill>
                  <a:schemeClr val="accent4">
                    <a:lumMod val="60000"/>
                    <a:lumOff val="40000"/>
                  </a:schemeClr>
                </a:solidFill>
              </a:rPr>
              <a:t>mới</a:t>
            </a:r>
            <a:r>
              <a:rPr sz="2000" dirty="0" smtClean="0">
                <a:solidFill>
                  <a:schemeClr val="accent4">
                    <a:lumMod val="60000"/>
                    <a:lumOff val="40000"/>
                  </a:schemeClr>
                </a:solidFill>
              </a:rPr>
              <a:t>,</a:t>
            </a:r>
            <a:r>
              <a:rPr lang="en-US" sz="2000" dirty="0">
                <a:solidFill>
                  <a:schemeClr val="accent4">
                    <a:lumMod val="60000"/>
                    <a:lumOff val="40000"/>
                  </a:schemeClr>
                </a:solidFill>
              </a:rPr>
              <a:t> </a:t>
            </a:r>
            <a:r>
              <a:rPr lang="en-US" sz="2000" dirty="0" err="1" smtClean="0">
                <a:solidFill>
                  <a:schemeClr val="accent4">
                    <a:lumMod val="60000"/>
                    <a:lumOff val="40000"/>
                  </a:schemeClr>
                </a:solidFill>
              </a:rPr>
              <a:t>đứng</a:t>
            </a:r>
            <a:r>
              <a:rPr lang="en-US" sz="2000" dirty="0" smtClean="0">
                <a:solidFill>
                  <a:schemeClr val="accent4">
                    <a:lumMod val="60000"/>
                    <a:lumOff val="40000"/>
                  </a:schemeClr>
                </a:solidFill>
              </a:rPr>
              <a:t> </a:t>
            </a:r>
            <a:r>
              <a:rPr lang="en-US" sz="2000" dirty="0" err="1" smtClean="0">
                <a:solidFill>
                  <a:schemeClr val="accent4">
                    <a:lumMod val="60000"/>
                    <a:lumOff val="40000"/>
                  </a:schemeClr>
                </a:solidFill>
              </a:rPr>
              <a:t>hàng</a:t>
            </a:r>
            <a:r>
              <a:rPr lang="en-US" sz="2000" dirty="0" smtClean="0">
                <a:solidFill>
                  <a:schemeClr val="accent4">
                    <a:lumMod val="60000"/>
                    <a:lumOff val="40000"/>
                  </a:schemeClr>
                </a:solidFill>
              </a:rPr>
              <a:t> </a:t>
            </a:r>
            <a:r>
              <a:rPr sz="2000" dirty="0" err="1" smtClean="0">
                <a:solidFill>
                  <a:schemeClr val="accent4">
                    <a:lumMod val="60000"/>
                    <a:lumOff val="40000"/>
                  </a:schemeClr>
                </a:solidFill>
              </a:rPr>
              <a:t>thứ</a:t>
            </a:r>
            <a:r>
              <a:rPr sz="2000" dirty="0" smtClean="0">
                <a:solidFill>
                  <a:schemeClr val="accent4">
                    <a:lumMod val="60000"/>
                    <a:lumOff val="40000"/>
                  </a:schemeClr>
                </a:solidFill>
              </a:rPr>
              <a:t> </a:t>
            </a:r>
            <a:r>
              <a:rPr lang="en-US" sz="2000" dirty="0" err="1" smtClean="0">
                <a:solidFill>
                  <a:schemeClr val="accent4">
                    <a:lumMod val="60000"/>
                    <a:lumOff val="40000"/>
                  </a:schemeClr>
                </a:solidFill>
              </a:rPr>
              <a:t>nhất</a:t>
            </a:r>
            <a:r>
              <a:rPr sz="2000" dirty="0" smtClean="0">
                <a:solidFill>
                  <a:schemeClr val="accent4">
                    <a:lumMod val="60000"/>
                    <a:lumOff val="40000"/>
                  </a:schemeClr>
                </a:solidFill>
              </a:rPr>
              <a:t> </a:t>
            </a:r>
            <a:r>
              <a:rPr sz="2000" dirty="0" err="1">
                <a:solidFill>
                  <a:schemeClr val="accent4">
                    <a:lumMod val="60000"/>
                    <a:lumOff val="40000"/>
                  </a:schemeClr>
                </a:solidFill>
              </a:rPr>
              <a:t>về</a:t>
            </a:r>
            <a:r>
              <a:rPr sz="2000" dirty="0">
                <a:solidFill>
                  <a:schemeClr val="accent4">
                    <a:lumMod val="60000"/>
                    <a:lumOff val="40000"/>
                  </a:schemeClr>
                </a:solidFill>
              </a:rPr>
              <a:t> </a:t>
            </a:r>
            <a:r>
              <a:rPr sz="2000" dirty="0" err="1">
                <a:solidFill>
                  <a:schemeClr val="accent4">
                    <a:lumMod val="60000"/>
                    <a:lumOff val="40000"/>
                  </a:schemeClr>
                </a:solidFill>
              </a:rPr>
              <a:t>tử</a:t>
            </a:r>
            <a:r>
              <a:rPr sz="2000" dirty="0">
                <a:solidFill>
                  <a:schemeClr val="accent4">
                    <a:lumMod val="60000"/>
                    <a:lumOff val="40000"/>
                  </a:schemeClr>
                </a:solidFill>
              </a:rPr>
              <a:t> </a:t>
            </a:r>
            <a:r>
              <a:rPr sz="2000" dirty="0" err="1">
                <a:solidFill>
                  <a:schemeClr val="accent4">
                    <a:lumMod val="60000"/>
                    <a:lumOff val="40000"/>
                  </a:schemeClr>
                </a:solidFill>
              </a:rPr>
              <a:t>vong</a:t>
            </a:r>
            <a:r>
              <a:rPr sz="2000" dirty="0">
                <a:solidFill>
                  <a:schemeClr val="accent4">
                    <a:lumMod val="60000"/>
                    <a:lumOff val="40000"/>
                  </a:schemeClr>
                </a:solidFill>
              </a:rPr>
              <a:t> do </a:t>
            </a:r>
            <a:r>
              <a:rPr sz="2000" dirty="0" err="1">
                <a:solidFill>
                  <a:schemeClr val="accent4">
                    <a:lumMod val="60000"/>
                    <a:lumOff val="40000"/>
                  </a:schemeClr>
                </a:solidFill>
              </a:rPr>
              <a:t>ung</a:t>
            </a:r>
            <a:r>
              <a:rPr sz="2000" dirty="0">
                <a:solidFill>
                  <a:schemeClr val="accent4">
                    <a:lumMod val="60000"/>
                    <a:lumOff val="40000"/>
                  </a:schemeClr>
                </a:solidFill>
              </a:rPr>
              <a:t> </a:t>
            </a:r>
            <a:r>
              <a:rPr sz="2000" dirty="0" err="1">
                <a:solidFill>
                  <a:schemeClr val="accent4">
                    <a:lumMod val="60000"/>
                    <a:lumOff val="40000"/>
                  </a:schemeClr>
                </a:solidFill>
              </a:rPr>
              <a:t>thư</a:t>
            </a:r>
            <a:endParaRPr sz="2000" dirty="0">
              <a:solidFill>
                <a:schemeClr val="accent4">
                  <a:lumMod val="60000"/>
                  <a:lumOff val="40000"/>
                </a:schemeClr>
              </a:solidFill>
            </a:endParaRPr>
          </a:p>
        </p:txBody>
      </p:sp>
      <p:sp>
        <p:nvSpPr>
          <p:cNvPr id="27" name="Rectangle 26"/>
          <p:cNvSpPr/>
          <p:nvPr/>
        </p:nvSpPr>
        <p:spPr>
          <a:xfrm>
            <a:off x="862528" y="5641120"/>
            <a:ext cx="5021951" cy="707886"/>
          </a:xfrm>
          <a:prstGeom prst="rect">
            <a:avLst/>
          </a:prstGeom>
        </p:spPr>
        <p:txBody>
          <a:bodyPr wrap="square">
            <a:spAutoFit/>
          </a:bodyPr>
          <a:lstStyle/>
          <a:p>
            <a:r>
              <a:rPr lang="en-US" sz="2000" b="1" dirty="0">
                <a:solidFill>
                  <a:schemeClr val="accent4">
                    <a:lumMod val="60000"/>
                    <a:lumOff val="40000"/>
                  </a:schemeClr>
                </a:solidFill>
                <a:cs typeface="Arial" panose="020B0604020202020204" pitchFamily="34" charset="0"/>
              </a:rPr>
              <a:t>COPD </a:t>
            </a:r>
            <a:r>
              <a:rPr lang="en-US" sz="2000" b="1" dirty="0" err="1">
                <a:solidFill>
                  <a:schemeClr val="accent4">
                    <a:lumMod val="60000"/>
                    <a:lumOff val="40000"/>
                  </a:schemeClr>
                </a:solidFill>
                <a:cs typeface="Arial" panose="020B0604020202020204" pitchFamily="34" charset="0"/>
              </a:rPr>
              <a:t>mức</a:t>
            </a:r>
            <a:r>
              <a:rPr lang="en-US" sz="2000" b="1" dirty="0">
                <a:solidFill>
                  <a:schemeClr val="accent4">
                    <a:lumMod val="60000"/>
                    <a:lumOff val="40000"/>
                  </a:schemeClr>
                </a:solidFill>
                <a:cs typeface="Arial" panose="020B0604020202020204" pitchFamily="34" charset="0"/>
              </a:rPr>
              <a:t> </a:t>
            </a:r>
            <a:r>
              <a:rPr lang="en-US" sz="2000" b="1" dirty="0" err="1">
                <a:solidFill>
                  <a:schemeClr val="accent4">
                    <a:lumMod val="60000"/>
                    <a:lumOff val="40000"/>
                  </a:schemeClr>
                </a:solidFill>
                <a:cs typeface="Arial" panose="020B0604020202020204" pitchFamily="34" charset="0"/>
              </a:rPr>
              <a:t>độ</a:t>
            </a:r>
            <a:r>
              <a:rPr lang="en-US" sz="2000" b="1" dirty="0">
                <a:solidFill>
                  <a:schemeClr val="accent4">
                    <a:lumMod val="60000"/>
                    <a:lumOff val="40000"/>
                  </a:schemeClr>
                </a:solidFill>
                <a:cs typeface="Arial" panose="020B0604020202020204" pitchFamily="34" charset="0"/>
              </a:rPr>
              <a:t> </a:t>
            </a:r>
            <a:r>
              <a:rPr lang="en-US" sz="2000" b="1" dirty="0" err="1">
                <a:solidFill>
                  <a:schemeClr val="accent4">
                    <a:lumMod val="60000"/>
                    <a:lumOff val="40000"/>
                  </a:schemeClr>
                </a:solidFill>
                <a:cs typeface="Arial" panose="020B0604020202020204" pitchFamily="34" charset="0"/>
              </a:rPr>
              <a:t>trung</a:t>
            </a:r>
            <a:r>
              <a:rPr lang="en-US" sz="2000" b="1" dirty="0">
                <a:solidFill>
                  <a:schemeClr val="accent4">
                    <a:lumMod val="60000"/>
                    <a:lumOff val="40000"/>
                  </a:schemeClr>
                </a:solidFill>
                <a:cs typeface="Arial" panose="020B0604020202020204" pitchFamily="34" charset="0"/>
              </a:rPr>
              <a:t> </a:t>
            </a:r>
            <a:r>
              <a:rPr lang="en-US" sz="2000" b="1" dirty="0" err="1">
                <a:solidFill>
                  <a:schemeClr val="accent4">
                    <a:lumMod val="60000"/>
                    <a:lumOff val="40000"/>
                  </a:schemeClr>
                </a:solidFill>
                <a:cs typeface="Arial" panose="020B0604020202020204" pitchFamily="34" charset="0"/>
              </a:rPr>
              <a:t>bình</a:t>
            </a:r>
            <a:r>
              <a:rPr lang="en-US" sz="2000" b="1" dirty="0">
                <a:solidFill>
                  <a:schemeClr val="accent4">
                    <a:lumMod val="60000"/>
                    <a:lumOff val="40000"/>
                  </a:schemeClr>
                </a:solidFill>
                <a:cs typeface="Arial" panose="020B0604020202020204" pitchFamily="34" charset="0"/>
              </a:rPr>
              <a:t> </a:t>
            </a:r>
            <a:r>
              <a:rPr lang="en-US" sz="2000" b="1" dirty="0" err="1">
                <a:solidFill>
                  <a:schemeClr val="accent4">
                    <a:lumMod val="60000"/>
                    <a:lumOff val="40000"/>
                  </a:schemeClr>
                </a:solidFill>
                <a:cs typeface="Arial" panose="020B0604020202020204" pitchFamily="34" charset="0"/>
              </a:rPr>
              <a:t>và</a:t>
            </a:r>
            <a:r>
              <a:rPr lang="en-US" sz="2000" b="1" dirty="0">
                <a:solidFill>
                  <a:schemeClr val="accent4">
                    <a:lumMod val="60000"/>
                    <a:lumOff val="40000"/>
                  </a:schemeClr>
                </a:solidFill>
                <a:cs typeface="Arial" panose="020B0604020202020204" pitchFamily="34" charset="0"/>
              </a:rPr>
              <a:t> </a:t>
            </a:r>
            <a:r>
              <a:rPr lang="en-US" sz="2000" b="1" dirty="0" err="1">
                <a:solidFill>
                  <a:schemeClr val="accent4">
                    <a:lumMod val="60000"/>
                    <a:lumOff val="40000"/>
                  </a:schemeClr>
                </a:solidFill>
                <a:cs typeface="Arial" panose="020B0604020202020204" pitchFamily="34" charset="0"/>
              </a:rPr>
              <a:t>nặng</a:t>
            </a:r>
            <a:r>
              <a:rPr lang="en-US" sz="2000" b="1" dirty="0">
                <a:solidFill>
                  <a:schemeClr val="accent4">
                    <a:lumMod val="60000"/>
                    <a:lumOff val="40000"/>
                  </a:schemeClr>
                </a:solidFill>
                <a:cs typeface="Arial" panose="020B0604020202020204" pitchFamily="34" charset="0"/>
              </a:rPr>
              <a:t> </a:t>
            </a:r>
            <a:r>
              <a:rPr lang="en-US" sz="2000" b="1" dirty="0" err="1" smtClean="0">
                <a:solidFill>
                  <a:schemeClr val="accent4">
                    <a:lumMod val="60000"/>
                    <a:lumOff val="40000"/>
                  </a:schemeClr>
                </a:solidFill>
                <a:cs typeface="Arial" panose="020B0604020202020204" pitchFamily="34" charset="0"/>
              </a:rPr>
              <a:t>đứng</a:t>
            </a:r>
            <a:r>
              <a:rPr lang="en-US" sz="2000" b="1" dirty="0" smtClean="0">
                <a:solidFill>
                  <a:schemeClr val="accent4">
                    <a:lumMod val="60000"/>
                    <a:lumOff val="40000"/>
                  </a:schemeClr>
                </a:solidFill>
                <a:cs typeface="Arial" panose="020B0604020202020204" pitchFamily="34" charset="0"/>
              </a:rPr>
              <a:t> </a:t>
            </a:r>
            <a:r>
              <a:rPr lang="en-US" sz="2000" b="1" dirty="0" err="1">
                <a:solidFill>
                  <a:schemeClr val="accent4">
                    <a:lumMod val="60000"/>
                    <a:lumOff val="40000"/>
                  </a:schemeClr>
                </a:solidFill>
                <a:cs typeface="Arial" panose="020B0604020202020204" pitchFamily="34" charset="0"/>
              </a:rPr>
              <a:t>cao</a:t>
            </a:r>
            <a:r>
              <a:rPr lang="en-US" sz="2000" b="1" dirty="0">
                <a:solidFill>
                  <a:schemeClr val="accent4">
                    <a:lumMod val="60000"/>
                    <a:lumOff val="40000"/>
                  </a:schemeClr>
                </a:solidFill>
                <a:cs typeface="Arial" panose="020B0604020202020204" pitchFamily="34" charset="0"/>
              </a:rPr>
              <a:t> </a:t>
            </a:r>
            <a:r>
              <a:rPr lang="en-US" sz="2000" b="1" dirty="0" err="1">
                <a:solidFill>
                  <a:schemeClr val="accent4">
                    <a:lumMod val="60000"/>
                    <a:lumOff val="40000"/>
                  </a:schemeClr>
                </a:solidFill>
                <a:cs typeface="Arial" panose="020B0604020202020204" pitchFamily="34" charset="0"/>
              </a:rPr>
              <a:t>nhất</a:t>
            </a:r>
            <a:r>
              <a:rPr lang="en-US" sz="2000" b="1" dirty="0">
                <a:solidFill>
                  <a:schemeClr val="accent4">
                    <a:lumMod val="60000"/>
                    <a:lumOff val="40000"/>
                  </a:schemeClr>
                </a:solidFill>
                <a:cs typeface="Arial" panose="020B0604020202020204" pitchFamily="34" charset="0"/>
              </a:rPr>
              <a:t> ở </a:t>
            </a:r>
            <a:r>
              <a:rPr lang="en-US" sz="2000" b="1" dirty="0" err="1">
                <a:solidFill>
                  <a:schemeClr val="accent4">
                    <a:lumMod val="60000"/>
                    <a:lumOff val="40000"/>
                  </a:schemeClr>
                </a:solidFill>
                <a:cs typeface="Arial" panose="020B0604020202020204" pitchFamily="34" charset="0"/>
              </a:rPr>
              <a:t>khu</a:t>
            </a:r>
            <a:r>
              <a:rPr lang="en-US" sz="2000" b="1" dirty="0">
                <a:solidFill>
                  <a:schemeClr val="accent4">
                    <a:lumMod val="60000"/>
                    <a:lumOff val="40000"/>
                  </a:schemeClr>
                </a:solidFill>
                <a:cs typeface="Arial" panose="020B0604020202020204" pitchFamily="34" charset="0"/>
              </a:rPr>
              <a:t> </a:t>
            </a:r>
            <a:r>
              <a:rPr lang="en-US" sz="2000" b="1" dirty="0" err="1">
                <a:solidFill>
                  <a:schemeClr val="accent4">
                    <a:lumMod val="60000"/>
                    <a:lumOff val="40000"/>
                  </a:schemeClr>
                </a:solidFill>
                <a:cs typeface="Arial" panose="020B0604020202020204" pitchFamily="34" charset="0"/>
              </a:rPr>
              <a:t>vực</a:t>
            </a:r>
            <a:r>
              <a:rPr lang="en-US" sz="2000" b="1" dirty="0">
                <a:solidFill>
                  <a:schemeClr val="accent4">
                    <a:lumMod val="60000"/>
                    <a:lumOff val="40000"/>
                  </a:schemeClr>
                </a:solidFill>
                <a:cs typeface="Arial" panose="020B0604020202020204" pitchFamily="34" charset="0"/>
              </a:rPr>
              <a:t> </a:t>
            </a:r>
            <a:r>
              <a:rPr lang="en-US" sz="2000" b="1" dirty="0" err="1">
                <a:solidFill>
                  <a:schemeClr val="accent4">
                    <a:lumMod val="60000"/>
                    <a:lumOff val="40000"/>
                  </a:schemeClr>
                </a:solidFill>
                <a:cs typeface="Arial" panose="020B0604020202020204" pitchFamily="34" charset="0"/>
              </a:rPr>
              <a:t>châu</a:t>
            </a:r>
            <a:r>
              <a:rPr lang="en-US" sz="2000" b="1" dirty="0">
                <a:solidFill>
                  <a:schemeClr val="accent4">
                    <a:lumMod val="60000"/>
                    <a:lumOff val="40000"/>
                  </a:schemeClr>
                </a:solidFill>
                <a:cs typeface="Arial" panose="020B0604020202020204" pitchFamily="34" charset="0"/>
              </a:rPr>
              <a:t> Á </a:t>
            </a:r>
            <a:r>
              <a:rPr lang="en-US" sz="2000" b="1" dirty="0" err="1">
                <a:solidFill>
                  <a:schemeClr val="accent4">
                    <a:lumMod val="60000"/>
                    <a:lumOff val="40000"/>
                  </a:schemeClr>
                </a:solidFill>
                <a:cs typeface="Arial" panose="020B0604020202020204" pitchFamily="34" charset="0"/>
              </a:rPr>
              <a:t>Thái</a:t>
            </a:r>
            <a:r>
              <a:rPr lang="en-US" sz="2000" b="1" dirty="0">
                <a:solidFill>
                  <a:schemeClr val="accent4">
                    <a:lumMod val="60000"/>
                    <a:lumOff val="40000"/>
                  </a:schemeClr>
                </a:solidFill>
                <a:cs typeface="Arial" panose="020B0604020202020204" pitchFamily="34" charset="0"/>
              </a:rPr>
              <a:t> </a:t>
            </a:r>
            <a:r>
              <a:rPr lang="en-US" sz="2000" b="1" dirty="0" err="1">
                <a:solidFill>
                  <a:schemeClr val="accent4">
                    <a:lumMod val="60000"/>
                    <a:lumOff val="40000"/>
                  </a:schemeClr>
                </a:solidFill>
                <a:cs typeface="Arial" panose="020B0604020202020204" pitchFamily="34" charset="0"/>
              </a:rPr>
              <a:t>Bình</a:t>
            </a:r>
            <a:r>
              <a:rPr lang="en-US" sz="2000" b="1" dirty="0">
                <a:solidFill>
                  <a:schemeClr val="accent4">
                    <a:lumMod val="60000"/>
                    <a:lumOff val="40000"/>
                  </a:schemeClr>
                </a:solidFill>
                <a:cs typeface="Arial" panose="020B0604020202020204" pitchFamily="34" charset="0"/>
              </a:rPr>
              <a:t> </a:t>
            </a:r>
            <a:r>
              <a:rPr lang="en-US" sz="2000" b="1" dirty="0" err="1">
                <a:solidFill>
                  <a:schemeClr val="accent4">
                    <a:lumMod val="60000"/>
                    <a:lumOff val="40000"/>
                  </a:schemeClr>
                </a:solidFill>
                <a:cs typeface="Arial" panose="020B0604020202020204" pitchFamily="34" charset="0"/>
              </a:rPr>
              <a:t>Dương</a:t>
            </a:r>
            <a:r>
              <a:rPr lang="en-US" sz="2000" b="1" dirty="0">
                <a:solidFill>
                  <a:schemeClr val="accent4">
                    <a:lumMod val="60000"/>
                    <a:lumOff val="40000"/>
                  </a:schemeClr>
                </a:solidFill>
                <a:cs typeface="Arial" panose="020B0604020202020204" pitchFamily="34" charset="0"/>
              </a:rPr>
              <a:t> </a:t>
            </a:r>
            <a:r>
              <a:rPr lang="en-US" sz="2000" b="1" baseline="30000" dirty="0">
                <a:solidFill>
                  <a:schemeClr val="accent4">
                    <a:lumMod val="60000"/>
                    <a:lumOff val="40000"/>
                  </a:schemeClr>
                </a:solidFill>
                <a:cs typeface="Arial" panose="020B0604020202020204" pitchFamily="34" charset="0"/>
              </a:rPr>
              <a:t>1</a:t>
            </a:r>
            <a:endParaRPr lang="en-US" sz="2000" b="1" dirty="0">
              <a:solidFill>
                <a:schemeClr val="accent4">
                  <a:lumMod val="60000"/>
                  <a:lumOff val="40000"/>
                </a:schemeClr>
              </a:solidFill>
              <a:cs typeface="Arial" panose="020B0604020202020204" pitchFamily="34" charset="0"/>
            </a:endParaRPr>
          </a:p>
        </p:txBody>
      </p:sp>
      <p:sp>
        <p:nvSpPr>
          <p:cNvPr id="28" name="TextBox 27">
            <a:extLst>
              <a:ext uri="{FF2B5EF4-FFF2-40B4-BE49-F238E27FC236}">
                <a16:creationId xmlns:a16="http://schemas.microsoft.com/office/drawing/2014/main" id="{74BD3568-6DED-13CB-6FC4-7BDD5BB18D7B}"/>
              </a:ext>
            </a:extLst>
          </p:cNvPr>
          <p:cNvSpPr txBox="1"/>
          <p:nvPr/>
        </p:nvSpPr>
        <p:spPr>
          <a:xfrm>
            <a:off x="290284" y="6487734"/>
            <a:ext cx="11489511" cy="5724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buFont typeface="+mj-lt"/>
              <a:buAutoNum type="arabicPeriod"/>
            </a:pPr>
            <a:r>
              <a:rPr lang="en-US" sz="800" dirty="0"/>
              <a:t>1. Nguyen Viet Nhung et al. 42nd Union World Congress On Lung Health (2012); 2. Tran Thuy Hanh et al. 23rd annual scientific meeting of the </a:t>
            </a:r>
            <a:r>
              <a:rPr lang="en-US" sz="800" dirty="0" err="1"/>
              <a:t>australasian</a:t>
            </a:r>
            <a:r>
              <a:rPr lang="en-US" sz="800" dirty="0"/>
              <a:t> society of clinical immunology and allergy (ASCIA) 2012;</a:t>
            </a:r>
            <a:r>
              <a:rPr lang="en-US" sz="800" dirty="0">
                <a:solidFill>
                  <a:srgbClr val="000000"/>
                </a:solidFill>
                <a:latin typeface="Arial"/>
                <a:cs typeface="Arial"/>
              </a:rPr>
              <a:t> 3. </a:t>
            </a:r>
            <a:r>
              <a:rPr lang="en-US" sz="800" dirty="0"/>
              <a:t>Lim et al. Asia Pacific Family Medicine (2015). 4. </a:t>
            </a:r>
            <a:r>
              <a:rPr lang="en-US" sz="800" dirty="0" err="1"/>
              <a:t>Globocan</a:t>
            </a:r>
            <a:r>
              <a:rPr lang="en-US" sz="800" dirty="0"/>
              <a:t> 2024, Vietnam Factsheet 5. </a:t>
            </a:r>
            <a:r>
              <a:rPr lang="en-US" sz="800" dirty="0">
                <a:hlinkClick r:id="rId2"/>
              </a:rPr>
              <a:t>https://moh.gov.vn/tin-lien-quan/-/asset_publisher/vjYyM7O9aWnX/content/nhieu-nguoi-phat-hien-ung-thu-phoi-o-giai-oan-muon-chuyen-gia-luu-y-kham-sang-loc</a:t>
            </a:r>
            <a:r>
              <a:rPr lang="en-US" sz="800" dirty="0"/>
              <a:t> 6. </a:t>
            </a:r>
            <a:r>
              <a:rPr lang="en-US" sz="800" dirty="0">
                <a:solidFill>
                  <a:srgbClr val="333333"/>
                </a:solidFill>
                <a:latin typeface="Elsevier Sans"/>
              </a:rPr>
              <a:t>Lung Cancer in Vietnam; </a:t>
            </a:r>
            <a:r>
              <a:rPr lang="en-US" sz="800" dirty="0">
                <a:solidFill>
                  <a:srgbClr val="333333"/>
                </a:solidFill>
                <a:latin typeface="Helvetica Neue"/>
              </a:rPr>
              <a:t>Tran, Huong T.T. et </a:t>
            </a:r>
            <a:r>
              <a:rPr lang="en-US" sz="800" dirty="0" err="1">
                <a:solidFill>
                  <a:srgbClr val="333333"/>
                </a:solidFill>
                <a:latin typeface="Helvetica Neue"/>
              </a:rPr>
              <a:t>al.Journal</a:t>
            </a:r>
            <a:r>
              <a:rPr lang="en-US" sz="800" dirty="0">
                <a:solidFill>
                  <a:srgbClr val="333333"/>
                </a:solidFill>
                <a:latin typeface="Helvetica Neue"/>
              </a:rPr>
              <a:t> of Thoracic Oncology, Volume 16, Issue 9, 1443 - 1448</a:t>
            </a:r>
          </a:p>
          <a:p>
            <a:pPr>
              <a:lnSpc>
                <a:spcPct val="90000"/>
              </a:lnSpc>
              <a:spcAft>
                <a:spcPts val="600"/>
              </a:spcAft>
            </a:pPr>
            <a:endParaRPr lang="en-US" sz="800" dirty="0"/>
          </a:p>
        </p:txBody>
      </p:sp>
    </p:spTree>
    <p:extLst>
      <p:ext uri="{BB962C8B-B14F-4D97-AF65-F5344CB8AC3E}">
        <p14:creationId xmlns:p14="http://schemas.microsoft.com/office/powerpoint/2010/main" val="705913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object 4"/>
          <p:cNvSpPr>
            <a:spLocks/>
          </p:cNvSpPr>
          <p:nvPr/>
        </p:nvSpPr>
        <p:spPr bwMode="auto">
          <a:xfrm>
            <a:off x="1590306" y="981076"/>
            <a:ext cx="9009430" cy="4824413"/>
          </a:xfrm>
          <a:custGeom>
            <a:avLst/>
            <a:gdLst>
              <a:gd name="T0" fmla="*/ 5178224 w 7589520"/>
              <a:gd name="T1" fmla="*/ 0 h 4823460"/>
              <a:gd name="T2" fmla="*/ 5178224 w 7589520"/>
              <a:gd name="T3" fmla="*/ 1206341 h 4823460"/>
              <a:gd name="T4" fmla="*/ 0 w 7589520"/>
              <a:gd name="T5" fmla="*/ 1206341 h 4823460"/>
              <a:gd name="T6" fmla="*/ 0 w 7589520"/>
              <a:gd name="T7" fmla="*/ 3619025 h 4823460"/>
              <a:gd name="T8" fmla="*/ 5178224 w 7589520"/>
              <a:gd name="T9" fmla="*/ 3619025 h 4823460"/>
              <a:gd name="T10" fmla="*/ 5178224 w 7589520"/>
              <a:gd name="T11" fmla="*/ 4825366 h 4823460"/>
              <a:gd name="T12" fmla="*/ 7590156 w 7589520"/>
              <a:gd name="T13" fmla="*/ 2412684 h 4823460"/>
              <a:gd name="T14" fmla="*/ 5178224 w 7589520"/>
              <a:gd name="T15" fmla="*/ 0 h 48234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589520" h="4823460">
                <a:moveTo>
                  <a:pt x="5177790" y="0"/>
                </a:moveTo>
                <a:lnTo>
                  <a:pt x="5177790" y="1205865"/>
                </a:lnTo>
                <a:lnTo>
                  <a:pt x="0" y="1205865"/>
                </a:lnTo>
                <a:lnTo>
                  <a:pt x="0" y="3617595"/>
                </a:lnTo>
                <a:lnTo>
                  <a:pt x="5177790" y="3617595"/>
                </a:lnTo>
                <a:lnTo>
                  <a:pt x="5177790" y="4823460"/>
                </a:lnTo>
                <a:lnTo>
                  <a:pt x="7589520" y="2411730"/>
                </a:lnTo>
                <a:lnTo>
                  <a:pt x="5177790" y="0"/>
                </a:lnTo>
                <a:close/>
              </a:path>
            </a:pathLst>
          </a:custGeom>
          <a:solidFill>
            <a:srgbClr val="2D819B"/>
          </a:solidFill>
          <a:ln>
            <a:noFill/>
          </a:ln>
        </p:spPr>
        <p:txBody>
          <a:bodyPr lIns="0" tIns="0" rIns="0" bIns="0"/>
          <a:lstStyle/>
          <a:p>
            <a:endParaRPr lang="en-US"/>
          </a:p>
        </p:txBody>
      </p:sp>
      <p:sp>
        <p:nvSpPr>
          <p:cNvPr id="77829" name="object 6"/>
          <p:cNvSpPr>
            <a:spLocks noChangeArrowheads="1"/>
          </p:cNvSpPr>
          <p:nvPr/>
        </p:nvSpPr>
        <p:spPr bwMode="auto">
          <a:xfrm>
            <a:off x="1592264" y="2185989"/>
            <a:ext cx="2236787" cy="246062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7830" name="object 7"/>
          <p:cNvSpPr>
            <a:spLocks noChangeArrowheads="1"/>
          </p:cNvSpPr>
          <p:nvPr/>
        </p:nvSpPr>
        <p:spPr bwMode="auto">
          <a:xfrm>
            <a:off x="1643063" y="2271714"/>
            <a:ext cx="1746250" cy="146367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7831" name="object 8"/>
          <p:cNvSpPr>
            <a:spLocks/>
          </p:cNvSpPr>
          <p:nvPr/>
        </p:nvSpPr>
        <p:spPr bwMode="auto">
          <a:xfrm>
            <a:off x="1590307" y="2211302"/>
            <a:ext cx="2236787" cy="2376487"/>
          </a:xfrm>
          <a:custGeom>
            <a:avLst/>
            <a:gdLst>
              <a:gd name="T0" fmla="*/ 1792500 w 2150745"/>
              <a:gd name="T1" fmla="*/ 0 h 2376170"/>
              <a:gd name="T2" fmla="*/ 358512 w 2150745"/>
              <a:gd name="T3" fmla="*/ 0 h 2376170"/>
              <a:gd name="T4" fmla="*/ 329109 w 2150745"/>
              <a:gd name="T5" fmla="*/ 1187 h 2376170"/>
              <a:gd name="T6" fmla="*/ 272357 w 2150745"/>
              <a:gd name="T7" fmla="*/ 10414 h 2376170"/>
              <a:gd name="T8" fmla="*/ 218962 w 2150745"/>
              <a:gd name="T9" fmla="*/ 28164 h 2376170"/>
              <a:gd name="T10" fmla="*/ 169663 w 2150745"/>
              <a:gd name="T11" fmla="*/ 53695 h 2376170"/>
              <a:gd name="T12" fmla="*/ 125197 w 2150745"/>
              <a:gd name="T13" fmla="*/ 86276 h 2376170"/>
              <a:gd name="T14" fmla="*/ 86301 w 2150745"/>
              <a:gd name="T15" fmla="*/ 125165 h 2376170"/>
              <a:gd name="T16" fmla="*/ 53713 w 2150745"/>
              <a:gd name="T17" fmla="*/ 169627 h 2376170"/>
              <a:gd name="T18" fmla="*/ 28173 w 2150745"/>
              <a:gd name="T19" fmla="*/ 218924 h 2376170"/>
              <a:gd name="T20" fmla="*/ 10420 w 2150745"/>
              <a:gd name="T21" fmla="*/ 272321 h 2376170"/>
              <a:gd name="T22" fmla="*/ 1188 w 2150745"/>
              <a:gd name="T23" fmla="*/ 329080 h 2376170"/>
              <a:gd name="T24" fmla="*/ 0 w 2150745"/>
              <a:gd name="T25" fmla="*/ 358490 h 2376170"/>
              <a:gd name="T26" fmla="*/ 0 w 2150745"/>
              <a:gd name="T27" fmla="*/ 2018060 h 2376170"/>
              <a:gd name="T28" fmla="*/ 4692 w 2150745"/>
              <a:gd name="T29" fmla="*/ 2076223 h 2376170"/>
              <a:gd name="T30" fmla="*/ 18277 w 2150745"/>
              <a:gd name="T31" fmla="*/ 2131392 h 2376170"/>
              <a:gd name="T32" fmla="*/ 40016 w 2150745"/>
              <a:gd name="T33" fmla="*/ 2182832 h 2376170"/>
              <a:gd name="T34" fmla="*/ 69171 w 2150745"/>
              <a:gd name="T35" fmla="*/ 2229803 h 2376170"/>
              <a:gd name="T36" fmla="*/ 105007 w 2150745"/>
              <a:gd name="T37" fmla="*/ 2271572 h 2376170"/>
              <a:gd name="T38" fmla="*/ 146780 w 2150745"/>
              <a:gd name="T39" fmla="*/ 2307399 h 2376170"/>
              <a:gd name="T40" fmla="*/ 193756 w 2150745"/>
              <a:gd name="T41" fmla="*/ 2336547 h 2376170"/>
              <a:gd name="T42" fmla="*/ 245194 w 2150745"/>
              <a:gd name="T43" fmla="*/ 2358280 h 2376170"/>
              <a:gd name="T44" fmla="*/ 300359 w 2150745"/>
              <a:gd name="T45" fmla="*/ 2371858 h 2376170"/>
              <a:gd name="T46" fmla="*/ 358512 w 2150745"/>
              <a:gd name="T47" fmla="*/ 2376550 h 2376170"/>
              <a:gd name="T48" fmla="*/ 1792500 w 2150745"/>
              <a:gd name="T49" fmla="*/ 2376550 h 2376170"/>
              <a:gd name="T50" fmla="*/ 1850665 w 2150745"/>
              <a:gd name="T51" fmla="*/ 2371858 h 2376170"/>
              <a:gd name="T52" fmla="*/ 1905836 w 2150745"/>
              <a:gd name="T53" fmla="*/ 2358280 h 2376170"/>
              <a:gd name="T54" fmla="*/ 1957276 w 2150745"/>
              <a:gd name="T55" fmla="*/ 2336547 h 2376170"/>
              <a:gd name="T56" fmla="*/ 2004249 w 2150745"/>
              <a:gd name="T57" fmla="*/ 2307399 h 2376170"/>
              <a:gd name="T58" fmla="*/ 2046018 w 2150745"/>
              <a:gd name="T59" fmla="*/ 2271572 h 2376170"/>
              <a:gd name="T60" fmla="*/ 2081847 w 2150745"/>
              <a:gd name="T61" fmla="*/ 2229803 h 2376170"/>
              <a:gd name="T62" fmla="*/ 2110995 w 2150745"/>
              <a:gd name="T63" fmla="*/ 2182832 h 2376170"/>
              <a:gd name="T64" fmla="*/ 2132728 w 2150745"/>
              <a:gd name="T65" fmla="*/ 2131392 h 2376170"/>
              <a:gd name="T66" fmla="*/ 2146308 w 2150745"/>
              <a:gd name="T67" fmla="*/ 2076223 h 2376170"/>
              <a:gd name="T68" fmla="*/ 2151000 w 2150745"/>
              <a:gd name="T69" fmla="*/ 2018060 h 2376170"/>
              <a:gd name="T70" fmla="*/ 2151000 w 2150745"/>
              <a:gd name="T71" fmla="*/ 358490 h 2376170"/>
              <a:gd name="T72" fmla="*/ 2146308 w 2150745"/>
              <a:gd name="T73" fmla="*/ 300326 h 2376170"/>
              <a:gd name="T74" fmla="*/ 2132728 w 2150745"/>
              <a:gd name="T75" fmla="*/ 245157 h 2376170"/>
              <a:gd name="T76" fmla="*/ 2110995 w 2150745"/>
              <a:gd name="T77" fmla="*/ 193717 h 2376170"/>
              <a:gd name="T78" fmla="*/ 2081847 w 2150745"/>
              <a:gd name="T79" fmla="*/ 146746 h 2376170"/>
              <a:gd name="T80" fmla="*/ 2046018 w 2150745"/>
              <a:gd name="T81" fmla="*/ 104977 h 2376170"/>
              <a:gd name="T82" fmla="*/ 2004249 w 2150745"/>
              <a:gd name="T83" fmla="*/ 69150 h 2376170"/>
              <a:gd name="T84" fmla="*/ 1957276 w 2150745"/>
              <a:gd name="T85" fmla="*/ 40002 h 2376170"/>
              <a:gd name="T86" fmla="*/ 1905836 w 2150745"/>
              <a:gd name="T87" fmla="*/ 18269 h 2376170"/>
              <a:gd name="T88" fmla="*/ 1850665 w 2150745"/>
              <a:gd name="T89" fmla="*/ 4691 h 2376170"/>
              <a:gd name="T90" fmla="*/ 1792500 w 2150745"/>
              <a:gd name="T91" fmla="*/ 0 h 237617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50745" h="2376170">
                <a:moveTo>
                  <a:pt x="1791970" y="0"/>
                </a:moveTo>
                <a:lnTo>
                  <a:pt x="358406" y="0"/>
                </a:lnTo>
                <a:lnTo>
                  <a:pt x="329011" y="1187"/>
                </a:lnTo>
                <a:lnTo>
                  <a:pt x="272277" y="10412"/>
                </a:lnTo>
                <a:lnTo>
                  <a:pt x="218898" y="28156"/>
                </a:lnTo>
                <a:lnTo>
                  <a:pt x="169613" y="53681"/>
                </a:lnTo>
                <a:lnTo>
                  <a:pt x="125159" y="86252"/>
                </a:lnTo>
                <a:lnTo>
                  <a:pt x="86275" y="125131"/>
                </a:lnTo>
                <a:lnTo>
                  <a:pt x="53697" y="169581"/>
                </a:lnTo>
                <a:lnTo>
                  <a:pt x="28165" y="218866"/>
                </a:lnTo>
                <a:lnTo>
                  <a:pt x="10416" y="272249"/>
                </a:lnTo>
                <a:lnTo>
                  <a:pt x="1188" y="328992"/>
                </a:lnTo>
                <a:lnTo>
                  <a:pt x="0" y="358394"/>
                </a:lnTo>
                <a:lnTo>
                  <a:pt x="0" y="2017522"/>
                </a:lnTo>
                <a:lnTo>
                  <a:pt x="4690" y="2075669"/>
                </a:lnTo>
                <a:lnTo>
                  <a:pt x="18271" y="2130824"/>
                </a:lnTo>
                <a:lnTo>
                  <a:pt x="40004" y="2182250"/>
                </a:lnTo>
                <a:lnTo>
                  <a:pt x="69151" y="2229209"/>
                </a:lnTo>
                <a:lnTo>
                  <a:pt x="104975" y="2270966"/>
                </a:lnTo>
                <a:lnTo>
                  <a:pt x="146736" y="2306783"/>
                </a:lnTo>
                <a:lnTo>
                  <a:pt x="193698" y="2335923"/>
                </a:lnTo>
                <a:lnTo>
                  <a:pt x="245122" y="2357650"/>
                </a:lnTo>
                <a:lnTo>
                  <a:pt x="300271" y="2371226"/>
                </a:lnTo>
                <a:lnTo>
                  <a:pt x="358406" y="2375916"/>
                </a:lnTo>
                <a:lnTo>
                  <a:pt x="1791970" y="2375916"/>
                </a:lnTo>
                <a:lnTo>
                  <a:pt x="1850117" y="2371226"/>
                </a:lnTo>
                <a:lnTo>
                  <a:pt x="1905272" y="2357650"/>
                </a:lnTo>
                <a:lnTo>
                  <a:pt x="1956698" y="2335923"/>
                </a:lnTo>
                <a:lnTo>
                  <a:pt x="2003657" y="2306783"/>
                </a:lnTo>
                <a:lnTo>
                  <a:pt x="2045414" y="2270966"/>
                </a:lnTo>
                <a:lnTo>
                  <a:pt x="2081231" y="2229209"/>
                </a:lnTo>
                <a:lnTo>
                  <a:pt x="2110371" y="2182250"/>
                </a:lnTo>
                <a:lnTo>
                  <a:pt x="2132098" y="2130824"/>
                </a:lnTo>
                <a:lnTo>
                  <a:pt x="2145674" y="2075669"/>
                </a:lnTo>
                <a:lnTo>
                  <a:pt x="2150364" y="2017522"/>
                </a:lnTo>
                <a:lnTo>
                  <a:pt x="2150364" y="358394"/>
                </a:lnTo>
                <a:lnTo>
                  <a:pt x="2145674" y="300246"/>
                </a:lnTo>
                <a:lnTo>
                  <a:pt x="2132098" y="245091"/>
                </a:lnTo>
                <a:lnTo>
                  <a:pt x="2110371" y="193665"/>
                </a:lnTo>
                <a:lnTo>
                  <a:pt x="2081231" y="146706"/>
                </a:lnTo>
                <a:lnTo>
                  <a:pt x="2045414" y="104949"/>
                </a:lnTo>
                <a:lnTo>
                  <a:pt x="2003657" y="69132"/>
                </a:lnTo>
                <a:lnTo>
                  <a:pt x="1956698" y="39992"/>
                </a:lnTo>
                <a:lnTo>
                  <a:pt x="1905272" y="18265"/>
                </a:lnTo>
                <a:lnTo>
                  <a:pt x="1850117" y="4689"/>
                </a:lnTo>
                <a:lnTo>
                  <a:pt x="1791970" y="0"/>
                </a:lnTo>
                <a:close/>
              </a:path>
            </a:pathLst>
          </a:custGeom>
          <a:solidFill>
            <a:srgbClr val="51BAD3"/>
          </a:solidFill>
          <a:ln>
            <a:noFill/>
          </a:ln>
        </p:spPr>
        <p:txBody>
          <a:bodyPr lIns="0" tIns="0" rIns="0" bIns="0"/>
          <a:lstStyle/>
          <a:p>
            <a:endParaRPr lang="en-US" sz="1800"/>
          </a:p>
        </p:txBody>
      </p:sp>
      <p:sp>
        <p:nvSpPr>
          <p:cNvPr id="77832" name="object 9"/>
          <p:cNvSpPr txBox="1">
            <a:spLocks noChangeArrowheads="1"/>
          </p:cNvSpPr>
          <p:nvPr/>
        </p:nvSpPr>
        <p:spPr bwMode="auto">
          <a:xfrm>
            <a:off x="1789114" y="2362201"/>
            <a:ext cx="1997075" cy="137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ts val="1663"/>
              </a:lnSpc>
              <a:spcBef>
                <a:spcPct val="0"/>
              </a:spcBef>
              <a:buNone/>
            </a:pPr>
            <a:r>
              <a:rPr lang="en-US" altLang="en-US" sz="1800" dirty="0" err="1">
                <a:latin typeface="+mn-lt"/>
                <a:cs typeface="Arial" panose="020B0604020202020204" pitchFamily="34" charset="0"/>
              </a:rPr>
              <a:t>Yếu</a:t>
            </a:r>
            <a:r>
              <a:rPr lang="en-US" altLang="en-US" sz="1800" dirty="0">
                <a:latin typeface="+mn-lt"/>
                <a:cs typeface="Arial" panose="020B0604020202020204" pitchFamily="34" charset="0"/>
              </a:rPr>
              <a:t> </a:t>
            </a:r>
            <a:r>
              <a:rPr lang="en-US" altLang="en-US" sz="1800" dirty="0" err="1">
                <a:latin typeface="+mn-lt"/>
                <a:cs typeface="Arial" panose="020B0604020202020204" pitchFamily="34" charset="0"/>
              </a:rPr>
              <a:t>tố</a:t>
            </a:r>
            <a:r>
              <a:rPr lang="en-US" altLang="en-US" sz="1800" dirty="0">
                <a:latin typeface="+mn-lt"/>
                <a:cs typeface="Arial" panose="020B0604020202020204" pitchFamily="34" charset="0"/>
              </a:rPr>
              <a:t> </a:t>
            </a:r>
            <a:r>
              <a:rPr lang="en-US" altLang="en-US" sz="1800" dirty="0" err="1">
                <a:latin typeface="+mn-lt"/>
                <a:cs typeface="Arial" panose="020B0604020202020204" pitchFamily="34" charset="0"/>
              </a:rPr>
              <a:t>quyết</a:t>
            </a:r>
            <a:r>
              <a:rPr lang="en-US" altLang="en-US" sz="1800" dirty="0">
                <a:latin typeface="+mn-lt"/>
                <a:cs typeface="Arial" panose="020B0604020202020204" pitchFamily="34" charset="0"/>
              </a:rPr>
              <a:t> </a:t>
            </a:r>
            <a:r>
              <a:rPr lang="en-US" altLang="en-US" sz="1800" dirty="0" err="1">
                <a:latin typeface="+mn-lt"/>
                <a:cs typeface="Arial" panose="020B0604020202020204" pitchFamily="34" charset="0"/>
              </a:rPr>
              <a:t>định</a:t>
            </a:r>
            <a:endParaRPr lang="en-US" altLang="en-US" sz="1800" dirty="0">
              <a:latin typeface="+mn-lt"/>
              <a:cs typeface="Arial" panose="020B0604020202020204" pitchFamily="34" charset="0"/>
            </a:endParaRPr>
          </a:p>
          <a:p>
            <a:pPr>
              <a:spcBef>
                <a:spcPts val="438"/>
              </a:spcBef>
              <a:buClr>
                <a:srgbClr val="FFFFFF"/>
              </a:buClr>
            </a:pPr>
            <a:r>
              <a:rPr lang="en-US" altLang="en-US" sz="1800" dirty="0" err="1">
                <a:latin typeface="+mn-lt"/>
                <a:cs typeface="Arial" panose="020B0604020202020204" pitchFamily="34" charset="0"/>
              </a:rPr>
              <a:t>Toàn</a:t>
            </a:r>
            <a:r>
              <a:rPr lang="en-US" altLang="en-US" sz="1800" dirty="0">
                <a:latin typeface="+mn-lt"/>
                <a:cs typeface="Arial" panose="020B0604020202020204" pitchFamily="34" charset="0"/>
              </a:rPr>
              <a:t> </a:t>
            </a:r>
            <a:r>
              <a:rPr lang="en-US" altLang="en-US" sz="1800" dirty="0" err="1">
                <a:latin typeface="+mn-lt"/>
                <a:cs typeface="Arial" panose="020B0604020202020204" pitchFamily="34" charset="0"/>
              </a:rPr>
              <a:t>cầu</a:t>
            </a:r>
            <a:r>
              <a:rPr lang="en-US" altLang="en-US" sz="1800" dirty="0">
                <a:latin typeface="+mn-lt"/>
                <a:cs typeface="Arial" panose="020B0604020202020204" pitchFamily="34" charset="0"/>
              </a:rPr>
              <a:t> </a:t>
            </a:r>
            <a:r>
              <a:rPr lang="en-US" altLang="en-US" sz="1800" dirty="0" err="1">
                <a:latin typeface="+mn-lt"/>
                <a:cs typeface="Arial" panose="020B0604020202020204" pitchFamily="34" charset="0"/>
              </a:rPr>
              <a:t>hóa</a:t>
            </a:r>
            <a:endParaRPr lang="en-US" altLang="en-US" sz="1800" dirty="0">
              <a:latin typeface="+mn-lt"/>
              <a:cs typeface="Arial" panose="020B0604020202020204" pitchFamily="34" charset="0"/>
            </a:endParaRPr>
          </a:p>
          <a:p>
            <a:pPr>
              <a:spcBef>
                <a:spcPts val="13"/>
              </a:spcBef>
              <a:buClr>
                <a:srgbClr val="FFFFFF"/>
              </a:buClr>
            </a:pPr>
            <a:r>
              <a:rPr lang="en-US" altLang="en-US" sz="1800" dirty="0" err="1">
                <a:latin typeface="+mn-lt"/>
                <a:cs typeface="Arial" panose="020B0604020202020204" pitchFamily="34" charset="0"/>
              </a:rPr>
              <a:t>Đô</a:t>
            </a:r>
            <a:r>
              <a:rPr lang="en-US" altLang="en-US" sz="1800" dirty="0">
                <a:latin typeface="+mn-lt"/>
                <a:cs typeface="Arial" panose="020B0604020202020204" pitchFamily="34" charset="0"/>
              </a:rPr>
              <a:t> </a:t>
            </a:r>
            <a:r>
              <a:rPr lang="en-US" altLang="en-US" sz="1800" dirty="0" err="1">
                <a:latin typeface="+mn-lt"/>
                <a:cs typeface="Arial" panose="020B0604020202020204" pitchFamily="34" charset="0"/>
              </a:rPr>
              <a:t>thị</a:t>
            </a:r>
            <a:r>
              <a:rPr lang="en-US" altLang="en-US" sz="1800" dirty="0">
                <a:latin typeface="+mn-lt"/>
                <a:cs typeface="Arial" panose="020B0604020202020204" pitchFamily="34" charset="0"/>
              </a:rPr>
              <a:t> </a:t>
            </a:r>
            <a:r>
              <a:rPr lang="en-US" altLang="en-US" sz="1800" dirty="0" err="1">
                <a:latin typeface="+mn-lt"/>
                <a:cs typeface="Arial" panose="020B0604020202020204" pitchFamily="34" charset="0"/>
              </a:rPr>
              <a:t>hóa</a:t>
            </a:r>
            <a:endParaRPr lang="en-US" altLang="en-US" sz="1800" dirty="0">
              <a:latin typeface="+mn-lt"/>
              <a:cs typeface="Arial" panose="020B0604020202020204" pitchFamily="34" charset="0"/>
            </a:endParaRPr>
          </a:p>
          <a:p>
            <a:pPr>
              <a:spcBef>
                <a:spcPts val="13"/>
              </a:spcBef>
              <a:buClr>
                <a:srgbClr val="FFFFFF"/>
              </a:buClr>
            </a:pPr>
            <a:r>
              <a:rPr lang="en-US" altLang="en-US" sz="1800" dirty="0" err="1">
                <a:latin typeface="+mn-lt"/>
                <a:cs typeface="Arial" panose="020B0604020202020204" pitchFamily="34" charset="0"/>
              </a:rPr>
              <a:t>Già</a:t>
            </a:r>
            <a:r>
              <a:rPr lang="en-US" altLang="en-US" sz="1800" dirty="0">
                <a:latin typeface="+mn-lt"/>
                <a:cs typeface="Arial" panose="020B0604020202020204" pitchFamily="34" charset="0"/>
              </a:rPr>
              <a:t> </a:t>
            </a:r>
            <a:r>
              <a:rPr lang="en-US" altLang="en-US" sz="1800" dirty="0" err="1">
                <a:latin typeface="+mn-lt"/>
                <a:cs typeface="Arial" panose="020B0604020202020204" pitchFamily="34" charset="0"/>
              </a:rPr>
              <a:t>hóa</a:t>
            </a:r>
            <a:r>
              <a:rPr lang="en-US" altLang="en-US" sz="1800" dirty="0">
                <a:latin typeface="+mn-lt"/>
                <a:cs typeface="Arial" panose="020B0604020202020204" pitchFamily="34" charset="0"/>
              </a:rPr>
              <a:t> </a:t>
            </a:r>
            <a:r>
              <a:rPr lang="en-US" altLang="en-US" sz="1800" dirty="0" err="1">
                <a:latin typeface="+mn-lt"/>
                <a:cs typeface="Arial" panose="020B0604020202020204" pitchFamily="34" charset="0"/>
              </a:rPr>
              <a:t>dân</a:t>
            </a:r>
            <a:r>
              <a:rPr lang="en-US" altLang="en-US" sz="1800" dirty="0">
                <a:latin typeface="+mn-lt"/>
                <a:cs typeface="Arial" panose="020B0604020202020204" pitchFamily="34" charset="0"/>
              </a:rPr>
              <a:t> </a:t>
            </a:r>
            <a:r>
              <a:rPr lang="en-US" altLang="en-US" sz="1800" dirty="0" err="1">
                <a:latin typeface="+mn-lt"/>
                <a:cs typeface="Arial" panose="020B0604020202020204" pitchFamily="34" charset="0"/>
              </a:rPr>
              <a:t>số</a:t>
            </a:r>
            <a:endParaRPr lang="en-US" altLang="en-US" sz="1800" dirty="0">
              <a:latin typeface="+mn-lt"/>
              <a:cs typeface="Arial" panose="020B0604020202020204" pitchFamily="34" charset="0"/>
            </a:endParaRPr>
          </a:p>
          <a:p>
            <a:pPr eaLnBrk="1" hangingPunct="1">
              <a:spcBef>
                <a:spcPct val="0"/>
              </a:spcBef>
              <a:buClr>
                <a:srgbClr val="FFFFFF"/>
              </a:buClr>
            </a:pPr>
            <a:r>
              <a:rPr lang="en-US" altLang="en-US" sz="1800" dirty="0">
                <a:latin typeface="+mn-lt"/>
                <a:cs typeface="Arial" panose="020B0604020202020204" pitchFamily="34" charset="0"/>
              </a:rPr>
              <a:t>Các </a:t>
            </a:r>
            <a:r>
              <a:rPr lang="en-US" altLang="en-US" sz="1800" dirty="0" err="1">
                <a:latin typeface="+mn-lt"/>
                <a:cs typeface="Arial" panose="020B0604020202020204" pitchFamily="34" charset="0"/>
              </a:rPr>
              <a:t>yếu</a:t>
            </a:r>
            <a:r>
              <a:rPr lang="en-US" altLang="en-US" sz="1800" dirty="0">
                <a:latin typeface="+mn-lt"/>
                <a:cs typeface="Arial" panose="020B0604020202020204" pitchFamily="34" charset="0"/>
              </a:rPr>
              <a:t> </a:t>
            </a:r>
            <a:r>
              <a:rPr lang="en-US" altLang="en-US" sz="1800" dirty="0" err="1">
                <a:latin typeface="+mn-lt"/>
                <a:cs typeface="Arial" panose="020B0604020202020204" pitchFamily="34" charset="0"/>
              </a:rPr>
              <a:t>tố</a:t>
            </a:r>
            <a:r>
              <a:rPr lang="en-US" altLang="en-US" sz="1800" dirty="0">
                <a:latin typeface="+mn-lt"/>
                <a:cs typeface="Arial" panose="020B0604020202020204" pitchFamily="34" charset="0"/>
              </a:rPr>
              <a:t> </a:t>
            </a:r>
            <a:r>
              <a:rPr lang="en-US" altLang="en-US" sz="1800" dirty="0" err="1">
                <a:latin typeface="+mn-lt"/>
                <a:cs typeface="Arial" panose="020B0604020202020204" pitchFamily="34" charset="0"/>
              </a:rPr>
              <a:t>xã</a:t>
            </a:r>
            <a:r>
              <a:rPr lang="en-US" altLang="en-US" sz="1800" dirty="0">
                <a:latin typeface="+mn-lt"/>
                <a:cs typeface="Arial" panose="020B0604020202020204" pitchFamily="34" charset="0"/>
              </a:rPr>
              <a:t> </a:t>
            </a:r>
            <a:r>
              <a:rPr lang="en-US" altLang="en-US" sz="1800" dirty="0" err="1">
                <a:latin typeface="+mn-lt"/>
                <a:cs typeface="Arial" panose="020B0604020202020204" pitchFamily="34" charset="0"/>
              </a:rPr>
              <a:t>hội</a:t>
            </a:r>
            <a:endParaRPr lang="en-US" altLang="en-US" sz="1800" dirty="0">
              <a:latin typeface="+mn-lt"/>
              <a:cs typeface="Arial" panose="020B0604020202020204" pitchFamily="34" charset="0"/>
            </a:endParaRPr>
          </a:p>
        </p:txBody>
      </p:sp>
      <p:sp>
        <p:nvSpPr>
          <p:cNvPr id="77833" name="object 10"/>
          <p:cNvSpPr>
            <a:spLocks noChangeArrowheads="1"/>
          </p:cNvSpPr>
          <p:nvPr/>
        </p:nvSpPr>
        <p:spPr bwMode="auto">
          <a:xfrm>
            <a:off x="3849688" y="2185989"/>
            <a:ext cx="2235200" cy="246062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7834" name="object 11"/>
          <p:cNvSpPr>
            <a:spLocks noChangeArrowheads="1"/>
          </p:cNvSpPr>
          <p:nvPr/>
        </p:nvSpPr>
        <p:spPr bwMode="auto">
          <a:xfrm>
            <a:off x="3900489" y="2271713"/>
            <a:ext cx="1728787" cy="187960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7835" name="object 12"/>
          <p:cNvSpPr>
            <a:spLocks/>
          </p:cNvSpPr>
          <p:nvPr/>
        </p:nvSpPr>
        <p:spPr bwMode="auto">
          <a:xfrm>
            <a:off x="3892551" y="2205039"/>
            <a:ext cx="2151063" cy="2376487"/>
          </a:xfrm>
          <a:custGeom>
            <a:avLst/>
            <a:gdLst>
              <a:gd name="T0" fmla="*/ 1792500 w 2150745"/>
              <a:gd name="T1" fmla="*/ 0 h 2376170"/>
              <a:gd name="T2" fmla="*/ 358500 w 2150745"/>
              <a:gd name="T3" fmla="*/ 0 h 2376170"/>
              <a:gd name="T4" fmla="*/ 329090 w 2150745"/>
              <a:gd name="T5" fmla="*/ 1187 h 2376170"/>
              <a:gd name="T6" fmla="*/ 272329 w 2150745"/>
              <a:gd name="T7" fmla="*/ 10414 h 2376170"/>
              <a:gd name="T8" fmla="*/ 218930 w 2150745"/>
              <a:gd name="T9" fmla="*/ 28164 h 2376170"/>
              <a:gd name="T10" fmla="*/ 169631 w 2150745"/>
              <a:gd name="T11" fmla="*/ 53695 h 2376170"/>
              <a:gd name="T12" fmla="*/ 125169 w 2150745"/>
              <a:gd name="T13" fmla="*/ 86276 h 2376170"/>
              <a:gd name="T14" fmla="*/ 86278 w 2150745"/>
              <a:gd name="T15" fmla="*/ 125165 h 2376170"/>
              <a:gd name="T16" fmla="*/ 53697 w 2150745"/>
              <a:gd name="T17" fmla="*/ 169627 h 2376170"/>
              <a:gd name="T18" fmla="*/ 28164 w 2150745"/>
              <a:gd name="T19" fmla="*/ 218924 h 2376170"/>
              <a:gd name="T20" fmla="*/ 10416 w 2150745"/>
              <a:gd name="T21" fmla="*/ 272321 h 2376170"/>
              <a:gd name="T22" fmla="*/ 1187 w 2150745"/>
              <a:gd name="T23" fmla="*/ 329080 h 2376170"/>
              <a:gd name="T24" fmla="*/ 0 w 2150745"/>
              <a:gd name="T25" fmla="*/ 358490 h 2376170"/>
              <a:gd name="T26" fmla="*/ 0 w 2150745"/>
              <a:gd name="T27" fmla="*/ 2018060 h 2376170"/>
              <a:gd name="T28" fmla="*/ 4691 w 2150745"/>
              <a:gd name="T29" fmla="*/ 2076223 h 2376170"/>
              <a:gd name="T30" fmla="*/ 18271 w 2150745"/>
              <a:gd name="T31" fmla="*/ 2131392 h 2376170"/>
              <a:gd name="T32" fmla="*/ 40004 w 2150745"/>
              <a:gd name="T33" fmla="*/ 2182832 h 2376170"/>
              <a:gd name="T34" fmla="*/ 69152 w 2150745"/>
              <a:gd name="T35" fmla="*/ 2229803 h 2376170"/>
              <a:gd name="T36" fmla="*/ 104981 w 2150745"/>
              <a:gd name="T37" fmla="*/ 2271572 h 2376170"/>
              <a:gd name="T38" fmla="*/ 146750 w 2150745"/>
              <a:gd name="T39" fmla="*/ 2307399 h 2376170"/>
              <a:gd name="T40" fmla="*/ 193723 w 2150745"/>
              <a:gd name="T41" fmla="*/ 2336547 h 2376170"/>
              <a:gd name="T42" fmla="*/ 245163 w 2150745"/>
              <a:gd name="T43" fmla="*/ 2358280 h 2376170"/>
              <a:gd name="T44" fmla="*/ 300334 w 2150745"/>
              <a:gd name="T45" fmla="*/ 2371858 h 2376170"/>
              <a:gd name="T46" fmla="*/ 358500 w 2150745"/>
              <a:gd name="T47" fmla="*/ 2376550 h 2376170"/>
              <a:gd name="T48" fmla="*/ 1792500 w 2150745"/>
              <a:gd name="T49" fmla="*/ 2376550 h 2376170"/>
              <a:gd name="T50" fmla="*/ 1850665 w 2150745"/>
              <a:gd name="T51" fmla="*/ 2371858 h 2376170"/>
              <a:gd name="T52" fmla="*/ 1905836 w 2150745"/>
              <a:gd name="T53" fmla="*/ 2358280 h 2376170"/>
              <a:gd name="T54" fmla="*/ 1957276 w 2150745"/>
              <a:gd name="T55" fmla="*/ 2336547 h 2376170"/>
              <a:gd name="T56" fmla="*/ 2004249 w 2150745"/>
              <a:gd name="T57" fmla="*/ 2307399 h 2376170"/>
              <a:gd name="T58" fmla="*/ 2046018 w 2150745"/>
              <a:gd name="T59" fmla="*/ 2271572 h 2376170"/>
              <a:gd name="T60" fmla="*/ 2081847 w 2150745"/>
              <a:gd name="T61" fmla="*/ 2229803 h 2376170"/>
              <a:gd name="T62" fmla="*/ 2110995 w 2150745"/>
              <a:gd name="T63" fmla="*/ 2182832 h 2376170"/>
              <a:gd name="T64" fmla="*/ 2132728 w 2150745"/>
              <a:gd name="T65" fmla="*/ 2131392 h 2376170"/>
              <a:gd name="T66" fmla="*/ 2146308 w 2150745"/>
              <a:gd name="T67" fmla="*/ 2076223 h 2376170"/>
              <a:gd name="T68" fmla="*/ 2151000 w 2150745"/>
              <a:gd name="T69" fmla="*/ 2018060 h 2376170"/>
              <a:gd name="T70" fmla="*/ 2151000 w 2150745"/>
              <a:gd name="T71" fmla="*/ 358490 h 2376170"/>
              <a:gd name="T72" fmla="*/ 2146308 w 2150745"/>
              <a:gd name="T73" fmla="*/ 300326 h 2376170"/>
              <a:gd name="T74" fmla="*/ 2132728 w 2150745"/>
              <a:gd name="T75" fmla="*/ 245157 h 2376170"/>
              <a:gd name="T76" fmla="*/ 2110995 w 2150745"/>
              <a:gd name="T77" fmla="*/ 193717 h 2376170"/>
              <a:gd name="T78" fmla="*/ 2081847 w 2150745"/>
              <a:gd name="T79" fmla="*/ 146746 h 2376170"/>
              <a:gd name="T80" fmla="*/ 2046018 w 2150745"/>
              <a:gd name="T81" fmla="*/ 104977 h 2376170"/>
              <a:gd name="T82" fmla="*/ 2004249 w 2150745"/>
              <a:gd name="T83" fmla="*/ 69150 h 2376170"/>
              <a:gd name="T84" fmla="*/ 1957276 w 2150745"/>
              <a:gd name="T85" fmla="*/ 40002 h 2376170"/>
              <a:gd name="T86" fmla="*/ 1905836 w 2150745"/>
              <a:gd name="T87" fmla="*/ 18269 h 2376170"/>
              <a:gd name="T88" fmla="*/ 1850665 w 2150745"/>
              <a:gd name="T89" fmla="*/ 4691 h 2376170"/>
              <a:gd name="T90" fmla="*/ 1792500 w 2150745"/>
              <a:gd name="T91" fmla="*/ 0 h 237617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50745" h="2376170">
                <a:moveTo>
                  <a:pt x="1791970" y="0"/>
                </a:moveTo>
                <a:lnTo>
                  <a:pt x="358394" y="0"/>
                </a:lnTo>
                <a:lnTo>
                  <a:pt x="328992" y="1187"/>
                </a:lnTo>
                <a:lnTo>
                  <a:pt x="272249" y="10412"/>
                </a:lnTo>
                <a:lnTo>
                  <a:pt x="218866" y="28156"/>
                </a:lnTo>
                <a:lnTo>
                  <a:pt x="169581" y="53681"/>
                </a:lnTo>
                <a:lnTo>
                  <a:pt x="125131" y="86252"/>
                </a:lnTo>
                <a:lnTo>
                  <a:pt x="86252" y="125131"/>
                </a:lnTo>
                <a:lnTo>
                  <a:pt x="53681" y="169581"/>
                </a:lnTo>
                <a:lnTo>
                  <a:pt x="28156" y="218866"/>
                </a:lnTo>
                <a:lnTo>
                  <a:pt x="10412" y="272249"/>
                </a:lnTo>
                <a:lnTo>
                  <a:pt x="1187" y="328992"/>
                </a:lnTo>
                <a:lnTo>
                  <a:pt x="0" y="358394"/>
                </a:lnTo>
                <a:lnTo>
                  <a:pt x="0" y="2017522"/>
                </a:lnTo>
                <a:lnTo>
                  <a:pt x="4689" y="2075669"/>
                </a:lnTo>
                <a:lnTo>
                  <a:pt x="18265" y="2130824"/>
                </a:lnTo>
                <a:lnTo>
                  <a:pt x="39992" y="2182250"/>
                </a:lnTo>
                <a:lnTo>
                  <a:pt x="69132" y="2229209"/>
                </a:lnTo>
                <a:lnTo>
                  <a:pt x="104949" y="2270966"/>
                </a:lnTo>
                <a:lnTo>
                  <a:pt x="146706" y="2306783"/>
                </a:lnTo>
                <a:lnTo>
                  <a:pt x="193665" y="2335923"/>
                </a:lnTo>
                <a:lnTo>
                  <a:pt x="245091" y="2357650"/>
                </a:lnTo>
                <a:lnTo>
                  <a:pt x="300246" y="2371226"/>
                </a:lnTo>
                <a:lnTo>
                  <a:pt x="358394" y="2375916"/>
                </a:lnTo>
                <a:lnTo>
                  <a:pt x="1791970" y="2375916"/>
                </a:lnTo>
                <a:lnTo>
                  <a:pt x="1850117" y="2371226"/>
                </a:lnTo>
                <a:lnTo>
                  <a:pt x="1905272" y="2357650"/>
                </a:lnTo>
                <a:lnTo>
                  <a:pt x="1956698" y="2335923"/>
                </a:lnTo>
                <a:lnTo>
                  <a:pt x="2003657" y="2306783"/>
                </a:lnTo>
                <a:lnTo>
                  <a:pt x="2045414" y="2270966"/>
                </a:lnTo>
                <a:lnTo>
                  <a:pt x="2081231" y="2229209"/>
                </a:lnTo>
                <a:lnTo>
                  <a:pt x="2110371" y="2182250"/>
                </a:lnTo>
                <a:lnTo>
                  <a:pt x="2132098" y="2130824"/>
                </a:lnTo>
                <a:lnTo>
                  <a:pt x="2145674" y="2075669"/>
                </a:lnTo>
                <a:lnTo>
                  <a:pt x="2150364" y="2017522"/>
                </a:lnTo>
                <a:lnTo>
                  <a:pt x="2150364" y="358394"/>
                </a:lnTo>
                <a:lnTo>
                  <a:pt x="2145674" y="300246"/>
                </a:lnTo>
                <a:lnTo>
                  <a:pt x="2132098" y="245091"/>
                </a:lnTo>
                <a:lnTo>
                  <a:pt x="2110371" y="193665"/>
                </a:lnTo>
                <a:lnTo>
                  <a:pt x="2081231" y="146706"/>
                </a:lnTo>
                <a:lnTo>
                  <a:pt x="2045414" y="104949"/>
                </a:lnTo>
                <a:lnTo>
                  <a:pt x="2003657" y="69132"/>
                </a:lnTo>
                <a:lnTo>
                  <a:pt x="1956698" y="39992"/>
                </a:lnTo>
                <a:lnTo>
                  <a:pt x="1905272" y="18265"/>
                </a:lnTo>
                <a:lnTo>
                  <a:pt x="1850117" y="4689"/>
                </a:lnTo>
                <a:lnTo>
                  <a:pt x="1791970" y="0"/>
                </a:lnTo>
                <a:close/>
              </a:path>
            </a:pathLst>
          </a:custGeom>
          <a:solidFill>
            <a:schemeClr val="accent4">
              <a:lumMod val="60000"/>
              <a:lumOff val="40000"/>
            </a:schemeClr>
          </a:solidFill>
          <a:ln>
            <a:noFill/>
          </a:ln>
        </p:spPr>
        <p:txBody>
          <a:bodyPr lIns="0" tIns="0" rIns="0" bIns="0"/>
          <a:lstStyle/>
          <a:p>
            <a:endParaRPr lang="en-US"/>
          </a:p>
        </p:txBody>
      </p:sp>
      <p:sp>
        <p:nvSpPr>
          <p:cNvPr id="77836" name="object 13"/>
          <p:cNvSpPr txBox="1">
            <a:spLocks noChangeArrowheads="1"/>
          </p:cNvSpPr>
          <p:nvPr/>
        </p:nvSpPr>
        <p:spPr bwMode="auto">
          <a:xfrm>
            <a:off x="4046537" y="2362201"/>
            <a:ext cx="1978027" cy="1679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ts val="1663"/>
              </a:lnSpc>
              <a:spcBef>
                <a:spcPct val="0"/>
              </a:spcBef>
              <a:buNone/>
            </a:pPr>
            <a:r>
              <a:rPr lang="en-US" altLang="en-US" sz="1400" dirty="0" err="1">
                <a:cs typeface="Arial" panose="020B0604020202020204" pitchFamily="34" charset="0"/>
              </a:rPr>
              <a:t>Các</a:t>
            </a:r>
            <a:r>
              <a:rPr lang="en-US" altLang="en-US" sz="1400" dirty="0">
                <a:cs typeface="Arial" panose="020B0604020202020204" pitchFamily="34" charset="0"/>
              </a:rPr>
              <a:t> YTNC </a:t>
            </a:r>
            <a:r>
              <a:rPr lang="en-US" altLang="en-US" sz="1400" dirty="0" err="1">
                <a:cs typeface="Arial" panose="020B0604020202020204" pitchFamily="34" charset="0"/>
              </a:rPr>
              <a:t>chung</a:t>
            </a:r>
            <a:endParaRPr lang="en-US" altLang="en-US" sz="1400" dirty="0">
              <a:cs typeface="Arial" panose="020B0604020202020204" pitchFamily="34" charset="0"/>
            </a:endParaRPr>
          </a:p>
          <a:p>
            <a:pPr>
              <a:spcBef>
                <a:spcPts val="450"/>
              </a:spcBef>
              <a:buNone/>
            </a:pPr>
            <a:r>
              <a:rPr lang="en-US" altLang="en-US" sz="1400" dirty="0">
                <a:cs typeface="Arial" panose="020B0604020202020204" pitchFamily="34" charset="0"/>
              </a:rPr>
              <a:t>•</a:t>
            </a:r>
            <a:r>
              <a:rPr lang="en-US" altLang="en-US" sz="1400" dirty="0" err="1">
                <a:cs typeface="Arial" panose="020B0604020202020204" pitchFamily="34" charset="0"/>
              </a:rPr>
              <a:t>Sử</a:t>
            </a:r>
            <a:r>
              <a:rPr lang="en-US" altLang="en-US" sz="1400" dirty="0">
                <a:cs typeface="Arial" panose="020B0604020202020204" pitchFamily="34" charset="0"/>
              </a:rPr>
              <a:t> </a:t>
            </a:r>
            <a:r>
              <a:rPr lang="en-US" altLang="en-US" sz="1400" dirty="0" err="1">
                <a:cs typeface="Arial" panose="020B0604020202020204" pitchFamily="34" charset="0"/>
              </a:rPr>
              <a:t>dụng</a:t>
            </a:r>
            <a:r>
              <a:rPr lang="en-US" altLang="en-US" sz="1400" dirty="0">
                <a:cs typeface="Arial" panose="020B0604020202020204" pitchFamily="34" charset="0"/>
              </a:rPr>
              <a:t> </a:t>
            </a:r>
            <a:r>
              <a:rPr lang="en-US" altLang="en-US" sz="1400" dirty="0" err="1">
                <a:cs typeface="Arial" panose="020B0604020202020204" pitchFamily="34" charset="0"/>
              </a:rPr>
              <a:t>thuốc</a:t>
            </a:r>
            <a:r>
              <a:rPr lang="en-US" altLang="en-US" sz="1400" dirty="0">
                <a:cs typeface="Arial" panose="020B0604020202020204" pitchFamily="34" charset="0"/>
              </a:rPr>
              <a:t> </a:t>
            </a:r>
            <a:r>
              <a:rPr lang="en-US" altLang="en-US" sz="1400" dirty="0" err="1">
                <a:cs typeface="Arial" panose="020B0604020202020204" pitchFamily="34" charset="0"/>
              </a:rPr>
              <a:t>lá</a:t>
            </a:r>
            <a:endParaRPr lang="en-US" altLang="en-US" sz="1400" dirty="0">
              <a:cs typeface="Arial" panose="020B0604020202020204" pitchFamily="34" charset="0"/>
            </a:endParaRPr>
          </a:p>
          <a:p>
            <a:pPr>
              <a:spcBef>
                <a:spcPts val="13"/>
              </a:spcBef>
              <a:buNone/>
            </a:pPr>
            <a:r>
              <a:rPr lang="en-US" altLang="en-US" sz="1400" dirty="0">
                <a:cs typeface="Arial" panose="020B0604020202020204" pitchFamily="34" charset="0"/>
              </a:rPr>
              <a:t>•</a:t>
            </a:r>
            <a:r>
              <a:rPr lang="en-US" altLang="en-US" sz="1400" dirty="0" err="1">
                <a:cs typeface="Arial" panose="020B0604020202020204" pitchFamily="34" charset="0"/>
              </a:rPr>
              <a:t>Dinh</a:t>
            </a:r>
            <a:r>
              <a:rPr lang="en-US" altLang="en-US" sz="1400" dirty="0">
                <a:cs typeface="Arial" panose="020B0604020202020204" pitchFamily="34" charset="0"/>
              </a:rPr>
              <a:t> </a:t>
            </a:r>
            <a:r>
              <a:rPr lang="en-US" altLang="en-US" sz="1400" dirty="0" err="1">
                <a:cs typeface="Arial" panose="020B0604020202020204" pitchFamily="34" charset="0"/>
              </a:rPr>
              <a:t>dưỡng</a:t>
            </a:r>
            <a:r>
              <a:rPr lang="en-US" altLang="en-US" sz="1400" dirty="0">
                <a:cs typeface="Arial" panose="020B0604020202020204" pitchFamily="34" charset="0"/>
              </a:rPr>
              <a:t> </a:t>
            </a:r>
            <a:r>
              <a:rPr lang="en-US" altLang="en-US" sz="1400" dirty="0" err="1">
                <a:cs typeface="Arial" panose="020B0604020202020204" pitchFamily="34" charset="0"/>
              </a:rPr>
              <a:t>không</a:t>
            </a:r>
            <a:r>
              <a:rPr lang="en-US" altLang="en-US" sz="1400" dirty="0">
                <a:cs typeface="Arial" panose="020B0604020202020204" pitchFamily="34" charset="0"/>
              </a:rPr>
              <a:t> </a:t>
            </a:r>
            <a:r>
              <a:rPr lang="en-US" altLang="en-US" sz="1400" dirty="0" err="1">
                <a:cs typeface="Arial" panose="020B0604020202020204" pitchFamily="34" charset="0"/>
              </a:rPr>
              <a:t>hợp</a:t>
            </a:r>
            <a:r>
              <a:rPr lang="en-US" altLang="en-US" sz="1400" dirty="0">
                <a:cs typeface="Arial" panose="020B0604020202020204" pitchFamily="34" charset="0"/>
              </a:rPr>
              <a:t> </a:t>
            </a:r>
            <a:r>
              <a:rPr lang="en-US" altLang="en-US" sz="1400" dirty="0" err="1">
                <a:cs typeface="Arial" panose="020B0604020202020204" pitchFamily="34" charset="0"/>
              </a:rPr>
              <a:t>lý</a:t>
            </a:r>
            <a:endParaRPr lang="en-US" altLang="en-US" sz="1400" dirty="0">
              <a:cs typeface="Arial" panose="020B0604020202020204" pitchFamily="34" charset="0"/>
            </a:endParaRPr>
          </a:p>
          <a:p>
            <a:pPr>
              <a:spcBef>
                <a:spcPts val="13"/>
              </a:spcBef>
              <a:buNone/>
            </a:pPr>
            <a:r>
              <a:rPr lang="en-US" altLang="en-US" sz="1400" dirty="0">
                <a:cs typeface="Arial" panose="020B0604020202020204" pitchFamily="34" charset="0"/>
              </a:rPr>
              <a:t>•</a:t>
            </a:r>
            <a:r>
              <a:rPr lang="en-US" altLang="en-US" sz="1400" dirty="0" err="1">
                <a:cs typeface="Arial" panose="020B0604020202020204" pitchFamily="34" charset="0"/>
              </a:rPr>
              <a:t>Ít</a:t>
            </a:r>
            <a:r>
              <a:rPr lang="en-US" altLang="en-US" sz="1400" dirty="0">
                <a:cs typeface="Arial" panose="020B0604020202020204" pitchFamily="34" charset="0"/>
              </a:rPr>
              <a:t> </a:t>
            </a:r>
            <a:r>
              <a:rPr lang="en-US" altLang="en-US" sz="1400" dirty="0" err="1">
                <a:cs typeface="Arial" panose="020B0604020202020204" pitchFamily="34" charset="0"/>
              </a:rPr>
              <a:t>hoạt</a:t>
            </a:r>
            <a:r>
              <a:rPr lang="en-US" altLang="en-US" sz="1400" dirty="0">
                <a:cs typeface="Arial" panose="020B0604020202020204" pitchFamily="34" charset="0"/>
              </a:rPr>
              <a:t> </a:t>
            </a:r>
            <a:r>
              <a:rPr lang="en-US" altLang="en-US" sz="1400" dirty="0" err="1">
                <a:cs typeface="Arial" panose="020B0604020202020204" pitchFamily="34" charset="0"/>
              </a:rPr>
              <a:t>động</a:t>
            </a:r>
            <a:r>
              <a:rPr lang="en-US" altLang="en-US" sz="1400" dirty="0">
                <a:cs typeface="Arial" panose="020B0604020202020204" pitchFamily="34" charset="0"/>
              </a:rPr>
              <a:t> </a:t>
            </a:r>
            <a:r>
              <a:rPr lang="en-US" altLang="en-US" sz="1400" dirty="0" err="1">
                <a:cs typeface="Arial" panose="020B0604020202020204" pitchFamily="34" charset="0"/>
              </a:rPr>
              <a:t>thể</a:t>
            </a:r>
            <a:r>
              <a:rPr lang="en-US" altLang="en-US" sz="1400" dirty="0">
                <a:cs typeface="Arial" panose="020B0604020202020204" pitchFamily="34" charset="0"/>
              </a:rPr>
              <a:t> </a:t>
            </a:r>
            <a:r>
              <a:rPr lang="en-US" altLang="en-US" sz="1400" dirty="0" err="1">
                <a:cs typeface="Arial" panose="020B0604020202020204" pitchFamily="34" charset="0"/>
              </a:rPr>
              <a:t>lực</a:t>
            </a:r>
            <a:endParaRPr lang="en-US" altLang="en-US" sz="1400" dirty="0">
              <a:cs typeface="Arial" panose="020B0604020202020204" pitchFamily="34" charset="0"/>
            </a:endParaRPr>
          </a:p>
          <a:p>
            <a:pPr eaLnBrk="1" hangingPunct="1">
              <a:spcBef>
                <a:spcPct val="0"/>
              </a:spcBef>
              <a:buFontTx/>
              <a:buNone/>
            </a:pPr>
            <a:r>
              <a:rPr lang="en-US" altLang="en-US" sz="1400" dirty="0">
                <a:cs typeface="Arial" panose="020B0604020202020204" pitchFamily="34" charset="0"/>
              </a:rPr>
              <a:t>•SD </a:t>
            </a:r>
            <a:r>
              <a:rPr lang="en-US" altLang="en-US" sz="1400" dirty="0" err="1">
                <a:cs typeface="Arial" panose="020B0604020202020204" pitchFamily="34" charset="0"/>
              </a:rPr>
              <a:t>rượu</a:t>
            </a:r>
            <a:r>
              <a:rPr lang="en-US" altLang="en-US" sz="1400" dirty="0">
                <a:cs typeface="Arial" panose="020B0604020202020204" pitchFamily="34" charset="0"/>
              </a:rPr>
              <a:t> ở </a:t>
            </a:r>
            <a:r>
              <a:rPr lang="en-US" altLang="en-US" sz="1400" dirty="0" err="1">
                <a:cs typeface="Arial" panose="020B0604020202020204" pitchFamily="34" charset="0"/>
              </a:rPr>
              <a:t>mức</a:t>
            </a:r>
            <a:r>
              <a:rPr lang="en-US" altLang="en-US" sz="1400" dirty="0">
                <a:cs typeface="Arial" panose="020B0604020202020204" pitchFamily="34" charset="0"/>
              </a:rPr>
              <a:t> </a:t>
            </a:r>
            <a:r>
              <a:rPr lang="en-US" altLang="en-US" sz="1400" dirty="0" err="1">
                <a:cs typeface="Arial" panose="020B0604020202020204" pitchFamily="34" charset="0"/>
              </a:rPr>
              <a:t>có</a:t>
            </a:r>
            <a:r>
              <a:rPr lang="en-US" altLang="en-US" sz="1400" dirty="0">
                <a:cs typeface="Arial" panose="020B0604020202020204" pitchFamily="34" charset="0"/>
              </a:rPr>
              <a:t> </a:t>
            </a:r>
            <a:r>
              <a:rPr lang="en-US" altLang="en-US" sz="1400" dirty="0" err="1">
                <a:cs typeface="Arial" panose="020B0604020202020204" pitchFamily="34" charset="0"/>
              </a:rPr>
              <a:t>hại</a:t>
            </a:r>
            <a:endParaRPr lang="en-US" altLang="en-US" sz="1400" dirty="0">
              <a:cs typeface="Arial" panose="020B0604020202020204" pitchFamily="34" charset="0"/>
            </a:endParaRPr>
          </a:p>
          <a:p>
            <a:pPr>
              <a:spcBef>
                <a:spcPts val="13"/>
              </a:spcBef>
              <a:buNone/>
            </a:pPr>
            <a:r>
              <a:rPr lang="en-US" altLang="en-US" sz="1400" dirty="0">
                <a:cs typeface="Arial" panose="020B0604020202020204" pitchFamily="34" charset="0"/>
              </a:rPr>
              <a:t>•Ô </a:t>
            </a:r>
            <a:r>
              <a:rPr lang="en-US" altLang="en-US" sz="1400" dirty="0" err="1">
                <a:cs typeface="Arial" panose="020B0604020202020204" pitchFamily="34" charset="0"/>
              </a:rPr>
              <a:t>nhiễm</a:t>
            </a:r>
            <a:r>
              <a:rPr lang="en-US" altLang="en-US" sz="1400" dirty="0">
                <a:cs typeface="Arial" panose="020B0604020202020204" pitchFamily="34" charset="0"/>
              </a:rPr>
              <a:t> </a:t>
            </a:r>
            <a:r>
              <a:rPr lang="en-US" altLang="en-US" sz="1400" dirty="0" err="1">
                <a:cs typeface="Arial" panose="020B0604020202020204" pitchFamily="34" charset="0"/>
              </a:rPr>
              <a:t>không</a:t>
            </a:r>
            <a:r>
              <a:rPr lang="en-US" altLang="en-US" sz="1400" dirty="0">
                <a:cs typeface="Arial" panose="020B0604020202020204" pitchFamily="34" charset="0"/>
              </a:rPr>
              <a:t> </a:t>
            </a:r>
            <a:r>
              <a:rPr lang="en-US" altLang="en-US" sz="1400" dirty="0" err="1">
                <a:cs typeface="Arial" panose="020B0604020202020204" pitchFamily="34" charset="0"/>
              </a:rPr>
              <a:t>khí</a:t>
            </a:r>
            <a:endParaRPr lang="en-US" altLang="en-US" sz="1400" dirty="0">
              <a:cs typeface="Arial" panose="020B0604020202020204" pitchFamily="34" charset="0"/>
            </a:endParaRPr>
          </a:p>
          <a:p>
            <a:pPr>
              <a:lnSpc>
                <a:spcPts val="1138"/>
              </a:lnSpc>
              <a:spcBef>
                <a:spcPts val="200"/>
              </a:spcBef>
              <a:buNone/>
            </a:pPr>
            <a:r>
              <a:rPr lang="en-US" altLang="en-US" sz="1400" dirty="0">
                <a:cs typeface="Arial" panose="020B0604020202020204" pitchFamily="34" charset="0"/>
              </a:rPr>
              <a:t>•</a:t>
            </a:r>
            <a:r>
              <a:rPr lang="en-US" altLang="en-US" sz="1400" dirty="0" err="1">
                <a:cs typeface="Arial" panose="020B0604020202020204" pitchFamily="34" charset="0"/>
              </a:rPr>
              <a:t>Tuổi</a:t>
            </a:r>
            <a:r>
              <a:rPr lang="en-US" altLang="en-US" sz="1400" dirty="0">
                <a:cs typeface="Arial" panose="020B0604020202020204" pitchFamily="34" charset="0"/>
              </a:rPr>
              <a:t> </a:t>
            </a:r>
            <a:r>
              <a:rPr lang="en-US" altLang="en-US" sz="1400" dirty="0" err="1">
                <a:cs typeface="Arial" panose="020B0604020202020204" pitchFamily="34" charset="0"/>
              </a:rPr>
              <a:t>và</a:t>
            </a:r>
            <a:r>
              <a:rPr lang="en-US" altLang="en-US" sz="1400" dirty="0">
                <a:cs typeface="Arial" panose="020B0604020202020204" pitchFamily="34" charset="0"/>
              </a:rPr>
              <a:t> di </a:t>
            </a:r>
            <a:r>
              <a:rPr lang="en-US" altLang="en-US" sz="1400" dirty="0" err="1">
                <a:cs typeface="Arial" panose="020B0604020202020204" pitchFamily="34" charset="0"/>
              </a:rPr>
              <a:t>truyền</a:t>
            </a:r>
            <a:r>
              <a:rPr lang="en-US" altLang="en-US" sz="1400" dirty="0">
                <a:cs typeface="Arial" panose="020B0604020202020204" pitchFamily="34" charset="0"/>
              </a:rPr>
              <a:t> (</a:t>
            </a:r>
            <a:r>
              <a:rPr lang="en-US" altLang="en-US" sz="1400" dirty="0" err="1">
                <a:cs typeface="Arial" panose="020B0604020202020204" pitchFamily="34" charset="0"/>
              </a:rPr>
              <a:t>Yếu</a:t>
            </a:r>
            <a:r>
              <a:rPr lang="en-US" altLang="en-US" sz="1400" dirty="0">
                <a:cs typeface="Arial" panose="020B0604020202020204" pitchFamily="34" charset="0"/>
              </a:rPr>
              <a:t> </a:t>
            </a:r>
            <a:r>
              <a:rPr lang="en-US" altLang="en-US" sz="1400" dirty="0" err="1">
                <a:cs typeface="Arial" panose="020B0604020202020204" pitchFamily="34" charset="0"/>
              </a:rPr>
              <a:t>tố</a:t>
            </a:r>
            <a:r>
              <a:rPr lang="en-US" altLang="en-US" sz="1400" dirty="0">
                <a:cs typeface="Arial" panose="020B0604020202020204" pitchFamily="34" charset="0"/>
              </a:rPr>
              <a:t> </a:t>
            </a:r>
            <a:r>
              <a:rPr lang="en-US" altLang="en-US" sz="1400" dirty="0" err="1">
                <a:cs typeface="Arial" panose="020B0604020202020204" pitchFamily="34" charset="0"/>
              </a:rPr>
              <a:t>không</a:t>
            </a:r>
            <a:r>
              <a:rPr lang="en-US" altLang="en-US" sz="1400" dirty="0">
                <a:cs typeface="Arial" panose="020B0604020202020204" pitchFamily="34" charset="0"/>
              </a:rPr>
              <a:t> </a:t>
            </a:r>
            <a:r>
              <a:rPr lang="en-US" altLang="en-US" sz="1400" dirty="0" err="1">
                <a:cs typeface="Arial" panose="020B0604020202020204" pitchFamily="34" charset="0"/>
              </a:rPr>
              <a:t>thay</a:t>
            </a:r>
            <a:r>
              <a:rPr lang="en-US" altLang="en-US" sz="1400" dirty="0">
                <a:cs typeface="Arial" panose="020B0604020202020204" pitchFamily="34" charset="0"/>
              </a:rPr>
              <a:t> </a:t>
            </a:r>
            <a:r>
              <a:rPr lang="en-US" altLang="en-US" sz="1400" dirty="0" err="1">
                <a:cs typeface="Arial" panose="020B0604020202020204" pitchFamily="34" charset="0"/>
              </a:rPr>
              <a:t>đổi</a:t>
            </a:r>
            <a:r>
              <a:rPr lang="en-US" altLang="en-US" sz="1400" dirty="0">
                <a:cs typeface="Arial" panose="020B0604020202020204" pitchFamily="34" charset="0"/>
              </a:rPr>
              <a:t> </a:t>
            </a:r>
            <a:r>
              <a:rPr lang="en-US" altLang="en-US" sz="1400" dirty="0" err="1">
                <a:cs typeface="Arial" panose="020B0604020202020204" pitchFamily="34" charset="0"/>
              </a:rPr>
              <a:t>được</a:t>
            </a:r>
            <a:endParaRPr lang="en-US" altLang="en-US" sz="1400" dirty="0">
              <a:cs typeface="Arial" panose="020B0604020202020204" pitchFamily="34" charset="0"/>
            </a:endParaRPr>
          </a:p>
        </p:txBody>
      </p:sp>
      <p:sp>
        <p:nvSpPr>
          <p:cNvPr id="77837" name="object 14"/>
          <p:cNvSpPr>
            <a:spLocks noChangeArrowheads="1"/>
          </p:cNvSpPr>
          <p:nvPr/>
        </p:nvSpPr>
        <p:spPr bwMode="auto">
          <a:xfrm>
            <a:off x="6107113" y="2185989"/>
            <a:ext cx="2235200" cy="246062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7838" name="object 15"/>
          <p:cNvSpPr>
            <a:spLocks noChangeArrowheads="1"/>
          </p:cNvSpPr>
          <p:nvPr/>
        </p:nvSpPr>
        <p:spPr bwMode="auto">
          <a:xfrm>
            <a:off x="6153151" y="2266950"/>
            <a:ext cx="2105025" cy="177165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7839" name="object 16"/>
          <p:cNvSpPr>
            <a:spLocks/>
          </p:cNvSpPr>
          <p:nvPr/>
        </p:nvSpPr>
        <p:spPr bwMode="auto">
          <a:xfrm>
            <a:off x="6149976" y="2205039"/>
            <a:ext cx="2149475" cy="2376487"/>
          </a:xfrm>
          <a:custGeom>
            <a:avLst/>
            <a:gdLst>
              <a:gd name="T0" fmla="*/ 1789854 w 2150745"/>
              <a:gd name="T1" fmla="*/ 0 h 2376170"/>
              <a:gd name="T2" fmla="*/ 357970 w 2150745"/>
              <a:gd name="T3" fmla="*/ 0 h 2376170"/>
              <a:gd name="T4" fmla="*/ 328604 w 2150745"/>
              <a:gd name="T5" fmla="*/ 1187 h 2376170"/>
              <a:gd name="T6" fmla="*/ 271927 w 2150745"/>
              <a:gd name="T7" fmla="*/ 10414 h 2376170"/>
              <a:gd name="T8" fmla="*/ 218608 w 2150745"/>
              <a:gd name="T9" fmla="*/ 28164 h 2376170"/>
              <a:gd name="T10" fmla="*/ 169381 w 2150745"/>
              <a:gd name="T11" fmla="*/ 53695 h 2376170"/>
              <a:gd name="T12" fmla="*/ 124983 w 2150745"/>
              <a:gd name="T13" fmla="*/ 86276 h 2376170"/>
              <a:gd name="T14" fmla="*/ 86150 w 2150745"/>
              <a:gd name="T15" fmla="*/ 125165 h 2376170"/>
              <a:gd name="T16" fmla="*/ 53617 w 2150745"/>
              <a:gd name="T17" fmla="*/ 169627 h 2376170"/>
              <a:gd name="T18" fmla="*/ 28122 w 2150745"/>
              <a:gd name="T19" fmla="*/ 218924 h 2376170"/>
              <a:gd name="T20" fmla="*/ 10400 w 2150745"/>
              <a:gd name="T21" fmla="*/ 272321 h 2376170"/>
              <a:gd name="T22" fmla="*/ 1185 w 2150745"/>
              <a:gd name="T23" fmla="*/ 329080 h 2376170"/>
              <a:gd name="T24" fmla="*/ 0 w 2150745"/>
              <a:gd name="T25" fmla="*/ 358490 h 2376170"/>
              <a:gd name="T26" fmla="*/ 0 w 2150745"/>
              <a:gd name="T27" fmla="*/ 2018060 h 2376170"/>
              <a:gd name="T28" fmla="*/ 4683 w 2150745"/>
              <a:gd name="T29" fmla="*/ 2076223 h 2376170"/>
              <a:gd name="T30" fmla="*/ 18243 w 2150745"/>
              <a:gd name="T31" fmla="*/ 2131392 h 2376170"/>
              <a:gd name="T32" fmla="*/ 39944 w 2150745"/>
              <a:gd name="T33" fmla="*/ 2182832 h 2376170"/>
              <a:gd name="T34" fmla="*/ 69050 w 2150745"/>
              <a:gd name="T35" fmla="*/ 2229803 h 2376170"/>
              <a:gd name="T36" fmla="*/ 104825 w 2150745"/>
              <a:gd name="T37" fmla="*/ 2271572 h 2376170"/>
              <a:gd name="T38" fmla="*/ 146532 w 2150745"/>
              <a:gd name="T39" fmla="*/ 2307399 h 2376170"/>
              <a:gd name="T40" fmla="*/ 193437 w 2150745"/>
              <a:gd name="T41" fmla="*/ 2336547 h 2376170"/>
              <a:gd name="T42" fmla="*/ 244801 w 2150745"/>
              <a:gd name="T43" fmla="*/ 2358280 h 2376170"/>
              <a:gd name="T44" fmla="*/ 299892 w 2150745"/>
              <a:gd name="T45" fmla="*/ 2371858 h 2376170"/>
              <a:gd name="T46" fmla="*/ 357970 w 2150745"/>
              <a:gd name="T47" fmla="*/ 2376550 h 2376170"/>
              <a:gd name="T48" fmla="*/ 1789854 w 2150745"/>
              <a:gd name="T49" fmla="*/ 2376550 h 2376170"/>
              <a:gd name="T50" fmla="*/ 1847933 w 2150745"/>
              <a:gd name="T51" fmla="*/ 2371858 h 2376170"/>
              <a:gd name="T52" fmla="*/ 1903023 w 2150745"/>
              <a:gd name="T53" fmla="*/ 2358280 h 2376170"/>
              <a:gd name="T54" fmla="*/ 1954388 w 2150745"/>
              <a:gd name="T55" fmla="*/ 2336547 h 2376170"/>
              <a:gd name="T56" fmla="*/ 2001292 w 2150745"/>
              <a:gd name="T57" fmla="*/ 2307399 h 2376170"/>
              <a:gd name="T58" fmla="*/ 2042999 w 2150745"/>
              <a:gd name="T59" fmla="*/ 2271572 h 2376170"/>
              <a:gd name="T60" fmla="*/ 2078774 w 2150745"/>
              <a:gd name="T61" fmla="*/ 2229803 h 2376170"/>
              <a:gd name="T62" fmla="*/ 2107880 w 2150745"/>
              <a:gd name="T63" fmla="*/ 2182832 h 2376170"/>
              <a:gd name="T64" fmla="*/ 2129581 w 2150745"/>
              <a:gd name="T65" fmla="*/ 2131392 h 2376170"/>
              <a:gd name="T66" fmla="*/ 2143141 w 2150745"/>
              <a:gd name="T67" fmla="*/ 2076223 h 2376170"/>
              <a:gd name="T68" fmla="*/ 2147825 w 2150745"/>
              <a:gd name="T69" fmla="*/ 2018060 h 2376170"/>
              <a:gd name="T70" fmla="*/ 2147825 w 2150745"/>
              <a:gd name="T71" fmla="*/ 358490 h 2376170"/>
              <a:gd name="T72" fmla="*/ 2143141 w 2150745"/>
              <a:gd name="T73" fmla="*/ 300326 h 2376170"/>
              <a:gd name="T74" fmla="*/ 2129581 w 2150745"/>
              <a:gd name="T75" fmla="*/ 245157 h 2376170"/>
              <a:gd name="T76" fmla="*/ 2107880 w 2150745"/>
              <a:gd name="T77" fmla="*/ 193717 h 2376170"/>
              <a:gd name="T78" fmla="*/ 2078774 w 2150745"/>
              <a:gd name="T79" fmla="*/ 146746 h 2376170"/>
              <a:gd name="T80" fmla="*/ 2042999 w 2150745"/>
              <a:gd name="T81" fmla="*/ 104977 h 2376170"/>
              <a:gd name="T82" fmla="*/ 2001292 w 2150745"/>
              <a:gd name="T83" fmla="*/ 69150 h 2376170"/>
              <a:gd name="T84" fmla="*/ 1954388 w 2150745"/>
              <a:gd name="T85" fmla="*/ 40002 h 2376170"/>
              <a:gd name="T86" fmla="*/ 1903023 w 2150745"/>
              <a:gd name="T87" fmla="*/ 18269 h 2376170"/>
              <a:gd name="T88" fmla="*/ 1847933 w 2150745"/>
              <a:gd name="T89" fmla="*/ 4691 h 2376170"/>
              <a:gd name="T90" fmla="*/ 1789854 w 2150745"/>
              <a:gd name="T91" fmla="*/ 0 h 237617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50745" h="2376170">
                <a:moveTo>
                  <a:pt x="1791970" y="0"/>
                </a:moveTo>
                <a:lnTo>
                  <a:pt x="358394" y="0"/>
                </a:lnTo>
                <a:lnTo>
                  <a:pt x="328992" y="1187"/>
                </a:lnTo>
                <a:lnTo>
                  <a:pt x="272249" y="10412"/>
                </a:lnTo>
                <a:lnTo>
                  <a:pt x="218866" y="28156"/>
                </a:lnTo>
                <a:lnTo>
                  <a:pt x="169581" y="53681"/>
                </a:lnTo>
                <a:lnTo>
                  <a:pt x="125131" y="86252"/>
                </a:lnTo>
                <a:lnTo>
                  <a:pt x="86252" y="125131"/>
                </a:lnTo>
                <a:lnTo>
                  <a:pt x="53681" y="169581"/>
                </a:lnTo>
                <a:lnTo>
                  <a:pt x="28156" y="218866"/>
                </a:lnTo>
                <a:lnTo>
                  <a:pt x="10412" y="272249"/>
                </a:lnTo>
                <a:lnTo>
                  <a:pt x="1187" y="328992"/>
                </a:lnTo>
                <a:lnTo>
                  <a:pt x="0" y="358394"/>
                </a:lnTo>
                <a:lnTo>
                  <a:pt x="0" y="2017522"/>
                </a:lnTo>
                <a:lnTo>
                  <a:pt x="4689" y="2075669"/>
                </a:lnTo>
                <a:lnTo>
                  <a:pt x="18265" y="2130824"/>
                </a:lnTo>
                <a:lnTo>
                  <a:pt x="39992" y="2182250"/>
                </a:lnTo>
                <a:lnTo>
                  <a:pt x="69132" y="2229209"/>
                </a:lnTo>
                <a:lnTo>
                  <a:pt x="104949" y="2270966"/>
                </a:lnTo>
                <a:lnTo>
                  <a:pt x="146706" y="2306783"/>
                </a:lnTo>
                <a:lnTo>
                  <a:pt x="193665" y="2335923"/>
                </a:lnTo>
                <a:lnTo>
                  <a:pt x="245091" y="2357650"/>
                </a:lnTo>
                <a:lnTo>
                  <a:pt x="300246" y="2371226"/>
                </a:lnTo>
                <a:lnTo>
                  <a:pt x="358394" y="2375916"/>
                </a:lnTo>
                <a:lnTo>
                  <a:pt x="1791970" y="2375916"/>
                </a:lnTo>
                <a:lnTo>
                  <a:pt x="1850117" y="2371226"/>
                </a:lnTo>
                <a:lnTo>
                  <a:pt x="1905272" y="2357650"/>
                </a:lnTo>
                <a:lnTo>
                  <a:pt x="1956698" y="2335923"/>
                </a:lnTo>
                <a:lnTo>
                  <a:pt x="2003657" y="2306783"/>
                </a:lnTo>
                <a:lnTo>
                  <a:pt x="2045414" y="2270966"/>
                </a:lnTo>
                <a:lnTo>
                  <a:pt x="2081231" y="2229209"/>
                </a:lnTo>
                <a:lnTo>
                  <a:pt x="2110371" y="2182250"/>
                </a:lnTo>
                <a:lnTo>
                  <a:pt x="2132098" y="2130824"/>
                </a:lnTo>
                <a:lnTo>
                  <a:pt x="2145674" y="2075669"/>
                </a:lnTo>
                <a:lnTo>
                  <a:pt x="2150364" y="2017522"/>
                </a:lnTo>
                <a:lnTo>
                  <a:pt x="2150364" y="358394"/>
                </a:lnTo>
                <a:lnTo>
                  <a:pt x="2145674" y="300246"/>
                </a:lnTo>
                <a:lnTo>
                  <a:pt x="2132098" y="245091"/>
                </a:lnTo>
                <a:lnTo>
                  <a:pt x="2110371" y="193665"/>
                </a:lnTo>
                <a:lnTo>
                  <a:pt x="2081231" y="146706"/>
                </a:lnTo>
                <a:lnTo>
                  <a:pt x="2045414" y="104949"/>
                </a:lnTo>
                <a:lnTo>
                  <a:pt x="2003657" y="69132"/>
                </a:lnTo>
                <a:lnTo>
                  <a:pt x="1956698" y="39992"/>
                </a:lnTo>
                <a:lnTo>
                  <a:pt x="1905272" y="18265"/>
                </a:lnTo>
                <a:lnTo>
                  <a:pt x="1850117" y="4689"/>
                </a:lnTo>
                <a:lnTo>
                  <a:pt x="1791970" y="0"/>
                </a:lnTo>
                <a:close/>
              </a:path>
            </a:pathLst>
          </a:custGeom>
          <a:solidFill>
            <a:srgbClr val="FFC000"/>
          </a:solidFill>
          <a:ln>
            <a:noFill/>
          </a:ln>
        </p:spPr>
        <p:txBody>
          <a:bodyPr lIns="0" tIns="0" rIns="0" bIns="0"/>
          <a:lstStyle/>
          <a:p>
            <a:endParaRPr lang="en-US"/>
          </a:p>
        </p:txBody>
      </p:sp>
      <p:sp>
        <p:nvSpPr>
          <p:cNvPr id="77840" name="object 17"/>
          <p:cNvSpPr txBox="1">
            <a:spLocks noChangeArrowheads="1"/>
          </p:cNvSpPr>
          <p:nvPr/>
        </p:nvSpPr>
        <p:spPr bwMode="auto">
          <a:xfrm>
            <a:off x="6307139" y="2365375"/>
            <a:ext cx="1830387" cy="190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ts val="1900"/>
              </a:lnSpc>
              <a:spcBef>
                <a:spcPct val="0"/>
              </a:spcBef>
              <a:buNone/>
            </a:pPr>
            <a:r>
              <a:rPr lang="en-US" altLang="en-US" sz="1800" dirty="0">
                <a:latin typeface="+mn-lt"/>
                <a:cs typeface="Arial" panose="020B0604020202020204" pitchFamily="34" charset="0"/>
              </a:rPr>
              <a:t>YTNC </a:t>
            </a:r>
            <a:r>
              <a:rPr lang="en-US" altLang="en-US" sz="1800" dirty="0" err="1">
                <a:latin typeface="+mn-lt"/>
                <a:cs typeface="Arial" panose="020B0604020202020204" pitchFamily="34" charset="0"/>
              </a:rPr>
              <a:t>trung</a:t>
            </a:r>
            <a:r>
              <a:rPr lang="en-US" altLang="en-US" sz="1800" dirty="0">
                <a:latin typeface="+mn-lt"/>
                <a:cs typeface="Arial" panose="020B0604020202020204" pitchFamily="34" charset="0"/>
              </a:rPr>
              <a:t> </a:t>
            </a:r>
            <a:r>
              <a:rPr lang="en-US" altLang="en-US" sz="1800" dirty="0" err="1">
                <a:latin typeface="+mn-lt"/>
                <a:cs typeface="Arial" panose="020B0604020202020204" pitchFamily="34" charset="0"/>
              </a:rPr>
              <a:t>gian</a:t>
            </a:r>
            <a:endParaRPr lang="en-US" altLang="en-US" sz="1800" dirty="0">
              <a:latin typeface="+mn-lt"/>
              <a:cs typeface="Arial" panose="020B0604020202020204" pitchFamily="34" charset="0"/>
            </a:endParaRPr>
          </a:p>
          <a:p>
            <a:pPr>
              <a:spcBef>
                <a:spcPts val="13"/>
              </a:spcBef>
            </a:pPr>
            <a:r>
              <a:rPr lang="en-US" altLang="en-US" sz="1800" dirty="0" err="1">
                <a:latin typeface="+mn-lt"/>
                <a:cs typeface="Arial" panose="020B0604020202020204" pitchFamily="34" charset="0"/>
              </a:rPr>
              <a:t>Tăng</a:t>
            </a:r>
            <a:r>
              <a:rPr lang="en-US" altLang="en-US" sz="1800" dirty="0">
                <a:latin typeface="+mn-lt"/>
                <a:cs typeface="Arial" panose="020B0604020202020204" pitchFamily="34" charset="0"/>
              </a:rPr>
              <a:t> glucose </a:t>
            </a:r>
            <a:r>
              <a:rPr lang="en-US" altLang="en-US" sz="1800" dirty="0" err="1">
                <a:latin typeface="+mn-lt"/>
                <a:cs typeface="Arial" panose="020B0604020202020204" pitchFamily="34" charset="0"/>
              </a:rPr>
              <a:t>máu</a:t>
            </a:r>
            <a:endParaRPr lang="en-US" altLang="en-US" sz="1800" dirty="0">
              <a:latin typeface="+mn-lt"/>
              <a:cs typeface="Arial" panose="020B0604020202020204" pitchFamily="34" charset="0"/>
            </a:endParaRPr>
          </a:p>
          <a:p>
            <a:pPr>
              <a:spcBef>
                <a:spcPts val="13"/>
              </a:spcBef>
            </a:pPr>
            <a:r>
              <a:rPr lang="en-US" altLang="en-US" sz="1800" dirty="0" err="1">
                <a:latin typeface="+mn-lt"/>
                <a:cs typeface="Arial" panose="020B0604020202020204" pitchFamily="34" charset="0"/>
              </a:rPr>
              <a:t>Tăng</a:t>
            </a:r>
            <a:r>
              <a:rPr lang="en-US" altLang="en-US" sz="1800" dirty="0">
                <a:latin typeface="+mn-lt"/>
                <a:cs typeface="Arial" panose="020B0604020202020204" pitchFamily="34" charset="0"/>
              </a:rPr>
              <a:t> </a:t>
            </a:r>
            <a:r>
              <a:rPr lang="en-US" altLang="en-US" sz="1800" dirty="0" err="1">
                <a:latin typeface="+mn-lt"/>
                <a:cs typeface="Arial" panose="020B0604020202020204" pitchFamily="34" charset="0"/>
              </a:rPr>
              <a:t>huyết</a:t>
            </a:r>
            <a:r>
              <a:rPr lang="en-US" altLang="en-US" sz="1800" dirty="0">
                <a:latin typeface="+mn-lt"/>
                <a:cs typeface="Arial" panose="020B0604020202020204" pitchFamily="34" charset="0"/>
              </a:rPr>
              <a:t> </a:t>
            </a:r>
            <a:r>
              <a:rPr lang="en-US" altLang="en-US" sz="1800" dirty="0" err="1">
                <a:latin typeface="+mn-lt"/>
                <a:cs typeface="Arial" panose="020B0604020202020204" pitchFamily="34" charset="0"/>
              </a:rPr>
              <a:t>áp</a:t>
            </a:r>
            <a:endParaRPr lang="en-US" altLang="en-US" sz="1800" dirty="0">
              <a:latin typeface="+mn-lt"/>
              <a:cs typeface="Arial" panose="020B0604020202020204" pitchFamily="34" charset="0"/>
            </a:endParaRPr>
          </a:p>
          <a:p>
            <a:pPr>
              <a:spcBef>
                <a:spcPts val="13"/>
              </a:spcBef>
            </a:pPr>
            <a:r>
              <a:rPr lang="en-US" altLang="en-US" sz="1800" dirty="0" err="1">
                <a:latin typeface="+mn-lt"/>
                <a:cs typeface="Arial" panose="020B0604020202020204" pitchFamily="34" charset="0"/>
              </a:rPr>
              <a:t>Rối</a:t>
            </a:r>
            <a:r>
              <a:rPr lang="en-US" altLang="en-US" sz="1800" dirty="0">
                <a:latin typeface="+mn-lt"/>
                <a:cs typeface="Arial" panose="020B0604020202020204" pitchFamily="34" charset="0"/>
              </a:rPr>
              <a:t> </a:t>
            </a:r>
            <a:r>
              <a:rPr lang="en-US" altLang="en-US" sz="1800" dirty="0" err="1">
                <a:latin typeface="+mn-lt"/>
                <a:cs typeface="Arial" panose="020B0604020202020204" pitchFamily="34" charset="0"/>
              </a:rPr>
              <a:t>loạn</a:t>
            </a:r>
            <a:r>
              <a:rPr lang="en-US" altLang="en-US" sz="1800" dirty="0">
                <a:latin typeface="+mn-lt"/>
                <a:cs typeface="Arial" panose="020B0604020202020204" pitchFamily="34" charset="0"/>
              </a:rPr>
              <a:t> lipid </a:t>
            </a:r>
            <a:r>
              <a:rPr lang="en-US" altLang="en-US" sz="1800" dirty="0" err="1">
                <a:latin typeface="+mn-lt"/>
                <a:cs typeface="Arial" panose="020B0604020202020204" pitchFamily="34" charset="0"/>
              </a:rPr>
              <a:t>máu</a:t>
            </a:r>
            <a:endParaRPr lang="en-US" altLang="en-US" sz="1800" dirty="0">
              <a:latin typeface="+mn-lt"/>
              <a:cs typeface="Arial" panose="020B0604020202020204" pitchFamily="34" charset="0"/>
            </a:endParaRPr>
          </a:p>
          <a:p>
            <a:pPr>
              <a:spcBef>
                <a:spcPts val="13"/>
              </a:spcBef>
            </a:pPr>
            <a:r>
              <a:rPr lang="en-US" altLang="en-US" sz="1800" dirty="0" err="1">
                <a:latin typeface="+mn-lt"/>
                <a:cs typeface="Arial" panose="020B0604020202020204" pitchFamily="34" charset="0"/>
              </a:rPr>
              <a:t>Thừa</a:t>
            </a:r>
            <a:r>
              <a:rPr lang="en-US" altLang="en-US" sz="1800" dirty="0">
                <a:latin typeface="+mn-lt"/>
                <a:cs typeface="Arial" panose="020B0604020202020204" pitchFamily="34" charset="0"/>
              </a:rPr>
              <a:t> </a:t>
            </a:r>
            <a:r>
              <a:rPr lang="en-US" altLang="en-US" sz="1800" dirty="0" err="1">
                <a:latin typeface="+mn-lt"/>
                <a:cs typeface="Arial" panose="020B0604020202020204" pitchFamily="34" charset="0"/>
              </a:rPr>
              <a:t>cân</a:t>
            </a:r>
            <a:r>
              <a:rPr lang="en-US" altLang="en-US" sz="1800" dirty="0">
                <a:latin typeface="+mn-lt"/>
                <a:cs typeface="Arial" panose="020B0604020202020204" pitchFamily="34" charset="0"/>
              </a:rPr>
              <a:t>/</a:t>
            </a:r>
            <a:r>
              <a:rPr lang="en-US" altLang="en-US" sz="1800" dirty="0" err="1">
                <a:latin typeface="+mn-lt"/>
                <a:cs typeface="Arial" panose="020B0604020202020204" pitchFamily="34" charset="0"/>
              </a:rPr>
              <a:t>béo</a:t>
            </a:r>
            <a:r>
              <a:rPr lang="en-US" altLang="en-US" sz="1800" dirty="0">
                <a:latin typeface="+mn-lt"/>
                <a:cs typeface="Arial" panose="020B0604020202020204" pitchFamily="34" charset="0"/>
              </a:rPr>
              <a:t> </a:t>
            </a:r>
            <a:r>
              <a:rPr lang="en-US" altLang="en-US" sz="1800" dirty="0" err="1">
                <a:latin typeface="+mn-lt"/>
                <a:cs typeface="Arial" panose="020B0604020202020204" pitchFamily="34" charset="0"/>
              </a:rPr>
              <a:t>phì</a:t>
            </a:r>
            <a:endParaRPr lang="en-US" altLang="en-US" sz="1800" dirty="0">
              <a:latin typeface="+mn-lt"/>
              <a:cs typeface="Arial" panose="020B0604020202020204" pitchFamily="34" charset="0"/>
            </a:endParaRPr>
          </a:p>
          <a:p>
            <a:pPr>
              <a:spcBef>
                <a:spcPts val="13"/>
              </a:spcBef>
            </a:pPr>
            <a:r>
              <a:rPr lang="en-US" altLang="en-US" sz="1800" dirty="0" err="1">
                <a:latin typeface="+mn-lt"/>
                <a:cs typeface="Arial" panose="020B0604020202020204" pitchFamily="34" charset="0"/>
              </a:rPr>
              <a:t>Rối</a:t>
            </a:r>
            <a:r>
              <a:rPr lang="en-US" altLang="en-US" sz="1800" dirty="0">
                <a:latin typeface="+mn-lt"/>
                <a:cs typeface="Arial" panose="020B0604020202020204" pitchFamily="34" charset="0"/>
              </a:rPr>
              <a:t> </a:t>
            </a:r>
            <a:r>
              <a:rPr lang="en-US" altLang="en-US" sz="1800" dirty="0" err="1">
                <a:latin typeface="+mn-lt"/>
                <a:cs typeface="Arial" panose="020B0604020202020204" pitchFamily="34" charset="0"/>
              </a:rPr>
              <a:t>loạn</a:t>
            </a:r>
            <a:r>
              <a:rPr lang="en-US" altLang="en-US" sz="1800" dirty="0">
                <a:latin typeface="+mn-lt"/>
                <a:cs typeface="Arial" panose="020B0604020202020204" pitchFamily="34" charset="0"/>
              </a:rPr>
              <a:t> </a:t>
            </a:r>
            <a:r>
              <a:rPr lang="en-US" altLang="en-US" sz="1800" dirty="0" err="1">
                <a:latin typeface="+mn-lt"/>
                <a:cs typeface="Arial" panose="020B0604020202020204" pitchFamily="34" charset="0"/>
              </a:rPr>
              <a:t>chức</a:t>
            </a:r>
            <a:r>
              <a:rPr lang="en-US" altLang="en-US" sz="1800" dirty="0">
                <a:latin typeface="+mn-lt"/>
                <a:cs typeface="Arial" panose="020B0604020202020204" pitchFamily="34" charset="0"/>
              </a:rPr>
              <a:t> </a:t>
            </a:r>
            <a:r>
              <a:rPr lang="en-US" altLang="en-US" sz="1800" dirty="0" err="1">
                <a:latin typeface="+mn-lt"/>
                <a:cs typeface="Arial" panose="020B0604020202020204" pitchFamily="34" charset="0"/>
              </a:rPr>
              <a:t>năng</a:t>
            </a:r>
            <a:r>
              <a:rPr lang="en-US" altLang="en-US" sz="1800" dirty="0">
                <a:latin typeface="+mn-lt"/>
                <a:cs typeface="Arial" panose="020B0604020202020204" pitchFamily="34" charset="0"/>
              </a:rPr>
              <a:t> </a:t>
            </a:r>
            <a:r>
              <a:rPr lang="en-US" altLang="en-US" sz="1800" dirty="0" err="1">
                <a:latin typeface="+mn-lt"/>
                <a:cs typeface="Arial" panose="020B0604020202020204" pitchFamily="34" charset="0"/>
              </a:rPr>
              <a:t>phổi</a:t>
            </a:r>
            <a:r>
              <a:rPr lang="en-US" altLang="en-US" sz="1800" dirty="0">
                <a:latin typeface="+mn-lt"/>
                <a:cs typeface="Arial" panose="020B0604020202020204" pitchFamily="34" charset="0"/>
              </a:rPr>
              <a:t>.</a:t>
            </a:r>
          </a:p>
        </p:txBody>
      </p:sp>
      <p:sp>
        <p:nvSpPr>
          <p:cNvPr id="77841" name="object 18"/>
          <p:cNvSpPr>
            <a:spLocks noChangeArrowheads="1"/>
          </p:cNvSpPr>
          <p:nvPr/>
        </p:nvSpPr>
        <p:spPr bwMode="auto">
          <a:xfrm>
            <a:off x="8362950" y="2185989"/>
            <a:ext cx="2236788" cy="246062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7842" name="object 19"/>
          <p:cNvSpPr>
            <a:spLocks noChangeArrowheads="1"/>
          </p:cNvSpPr>
          <p:nvPr/>
        </p:nvSpPr>
        <p:spPr bwMode="auto">
          <a:xfrm>
            <a:off x="8408988" y="2266950"/>
            <a:ext cx="1858962" cy="1690688"/>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7843" name="object 20"/>
          <p:cNvSpPr>
            <a:spLocks/>
          </p:cNvSpPr>
          <p:nvPr/>
        </p:nvSpPr>
        <p:spPr bwMode="auto">
          <a:xfrm>
            <a:off x="8405813" y="2205039"/>
            <a:ext cx="2151062" cy="2376487"/>
          </a:xfrm>
          <a:custGeom>
            <a:avLst/>
            <a:gdLst>
              <a:gd name="T0" fmla="*/ 1792498 w 2150745"/>
              <a:gd name="T1" fmla="*/ 0 h 2376170"/>
              <a:gd name="T2" fmla="*/ 358500 w 2150745"/>
              <a:gd name="T3" fmla="*/ 0 h 2376170"/>
              <a:gd name="T4" fmla="*/ 329088 w 2150745"/>
              <a:gd name="T5" fmla="*/ 1187 h 2376170"/>
              <a:gd name="T6" fmla="*/ 272329 w 2150745"/>
              <a:gd name="T7" fmla="*/ 10414 h 2376170"/>
              <a:gd name="T8" fmla="*/ 218930 w 2150745"/>
              <a:gd name="T9" fmla="*/ 28164 h 2376170"/>
              <a:gd name="T10" fmla="*/ 169631 w 2150745"/>
              <a:gd name="T11" fmla="*/ 53695 h 2376170"/>
              <a:gd name="T12" fmla="*/ 125167 w 2150745"/>
              <a:gd name="T13" fmla="*/ 86276 h 2376170"/>
              <a:gd name="T14" fmla="*/ 86278 w 2150745"/>
              <a:gd name="T15" fmla="*/ 125165 h 2376170"/>
              <a:gd name="T16" fmla="*/ 53697 w 2150745"/>
              <a:gd name="T17" fmla="*/ 169627 h 2376170"/>
              <a:gd name="T18" fmla="*/ 28164 w 2150745"/>
              <a:gd name="T19" fmla="*/ 218924 h 2376170"/>
              <a:gd name="T20" fmla="*/ 10416 w 2150745"/>
              <a:gd name="T21" fmla="*/ 272321 h 2376170"/>
              <a:gd name="T22" fmla="*/ 1187 w 2150745"/>
              <a:gd name="T23" fmla="*/ 329080 h 2376170"/>
              <a:gd name="T24" fmla="*/ 0 w 2150745"/>
              <a:gd name="T25" fmla="*/ 358490 h 2376170"/>
              <a:gd name="T26" fmla="*/ 0 w 2150745"/>
              <a:gd name="T27" fmla="*/ 2018060 h 2376170"/>
              <a:gd name="T28" fmla="*/ 4691 w 2150745"/>
              <a:gd name="T29" fmla="*/ 2076223 h 2376170"/>
              <a:gd name="T30" fmla="*/ 18271 w 2150745"/>
              <a:gd name="T31" fmla="*/ 2131392 h 2376170"/>
              <a:gd name="T32" fmla="*/ 40004 w 2150745"/>
              <a:gd name="T33" fmla="*/ 2182832 h 2376170"/>
              <a:gd name="T34" fmla="*/ 69152 w 2150745"/>
              <a:gd name="T35" fmla="*/ 2229803 h 2376170"/>
              <a:gd name="T36" fmla="*/ 104979 w 2150745"/>
              <a:gd name="T37" fmla="*/ 2271572 h 2376170"/>
              <a:gd name="T38" fmla="*/ 146750 w 2150745"/>
              <a:gd name="T39" fmla="*/ 2307399 h 2376170"/>
              <a:gd name="T40" fmla="*/ 193723 w 2150745"/>
              <a:gd name="T41" fmla="*/ 2336547 h 2376170"/>
              <a:gd name="T42" fmla="*/ 245163 w 2150745"/>
              <a:gd name="T43" fmla="*/ 2358280 h 2376170"/>
              <a:gd name="T44" fmla="*/ 300334 w 2150745"/>
              <a:gd name="T45" fmla="*/ 2371858 h 2376170"/>
              <a:gd name="T46" fmla="*/ 358500 w 2150745"/>
              <a:gd name="T47" fmla="*/ 2376550 h 2376170"/>
              <a:gd name="T48" fmla="*/ 1792498 w 2150745"/>
              <a:gd name="T49" fmla="*/ 2376550 h 2376170"/>
              <a:gd name="T50" fmla="*/ 1850663 w 2150745"/>
              <a:gd name="T51" fmla="*/ 2371858 h 2376170"/>
              <a:gd name="T52" fmla="*/ 1905834 w 2150745"/>
              <a:gd name="T53" fmla="*/ 2358280 h 2376170"/>
              <a:gd name="T54" fmla="*/ 1957274 w 2150745"/>
              <a:gd name="T55" fmla="*/ 2336547 h 2376170"/>
              <a:gd name="T56" fmla="*/ 2004247 w 2150745"/>
              <a:gd name="T57" fmla="*/ 2307399 h 2376170"/>
              <a:gd name="T58" fmla="*/ 2046017 w 2150745"/>
              <a:gd name="T59" fmla="*/ 2271572 h 2376170"/>
              <a:gd name="T60" fmla="*/ 2081845 w 2150745"/>
              <a:gd name="T61" fmla="*/ 2229803 h 2376170"/>
              <a:gd name="T62" fmla="*/ 2110993 w 2150745"/>
              <a:gd name="T63" fmla="*/ 2182832 h 2376170"/>
              <a:gd name="T64" fmla="*/ 2132726 w 2150745"/>
              <a:gd name="T65" fmla="*/ 2131392 h 2376170"/>
              <a:gd name="T66" fmla="*/ 2146306 w 2150745"/>
              <a:gd name="T67" fmla="*/ 2076223 h 2376170"/>
              <a:gd name="T68" fmla="*/ 2150998 w 2150745"/>
              <a:gd name="T69" fmla="*/ 2018060 h 2376170"/>
              <a:gd name="T70" fmla="*/ 2150998 w 2150745"/>
              <a:gd name="T71" fmla="*/ 358490 h 2376170"/>
              <a:gd name="T72" fmla="*/ 2146306 w 2150745"/>
              <a:gd name="T73" fmla="*/ 300326 h 2376170"/>
              <a:gd name="T74" fmla="*/ 2132726 w 2150745"/>
              <a:gd name="T75" fmla="*/ 245157 h 2376170"/>
              <a:gd name="T76" fmla="*/ 2110993 w 2150745"/>
              <a:gd name="T77" fmla="*/ 193717 h 2376170"/>
              <a:gd name="T78" fmla="*/ 2081845 w 2150745"/>
              <a:gd name="T79" fmla="*/ 146746 h 2376170"/>
              <a:gd name="T80" fmla="*/ 2046017 w 2150745"/>
              <a:gd name="T81" fmla="*/ 104977 h 2376170"/>
              <a:gd name="T82" fmla="*/ 2004247 w 2150745"/>
              <a:gd name="T83" fmla="*/ 69150 h 2376170"/>
              <a:gd name="T84" fmla="*/ 1957274 w 2150745"/>
              <a:gd name="T85" fmla="*/ 40002 h 2376170"/>
              <a:gd name="T86" fmla="*/ 1905834 w 2150745"/>
              <a:gd name="T87" fmla="*/ 18269 h 2376170"/>
              <a:gd name="T88" fmla="*/ 1850663 w 2150745"/>
              <a:gd name="T89" fmla="*/ 4691 h 2376170"/>
              <a:gd name="T90" fmla="*/ 1792498 w 2150745"/>
              <a:gd name="T91" fmla="*/ 0 h 237617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50745" h="2376170">
                <a:moveTo>
                  <a:pt x="1791970" y="0"/>
                </a:moveTo>
                <a:lnTo>
                  <a:pt x="358394" y="0"/>
                </a:lnTo>
                <a:lnTo>
                  <a:pt x="328992" y="1187"/>
                </a:lnTo>
                <a:lnTo>
                  <a:pt x="272249" y="10412"/>
                </a:lnTo>
                <a:lnTo>
                  <a:pt x="218866" y="28156"/>
                </a:lnTo>
                <a:lnTo>
                  <a:pt x="169581" y="53681"/>
                </a:lnTo>
                <a:lnTo>
                  <a:pt x="125131" y="86252"/>
                </a:lnTo>
                <a:lnTo>
                  <a:pt x="86252" y="125131"/>
                </a:lnTo>
                <a:lnTo>
                  <a:pt x="53681" y="169581"/>
                </a:lnTo>
                <a:lnTo>
                  <a:pt x="28156" y="218866"/>
                </a:lnTo>
                <a:lnTo>
                  <a:pt x="10412" y="272249"/>
                </a:lnTo>
                <a:lnTo>
                  <a:pt x="1187" y="328992"/>
                </a:lnTo>
                <a:lnTo>
                  <a:pt x="0" y="358394"/>
                </a:lnTo>
                <a:lnTo>
                  <a:pt x="0" y="2017522"/>
                </a:lnTo>
                <a:lnTo>
                  <a:pt x="4689" y="2075669"/>
                </a:lnTo>
                <a:lnTo>
                  <a:pt x="18265" y="2130824"/>
                </a:lnTo>
                <a:lnTo>
                  <a:pt x="39992" y="2182250"/>
                </a:lnTo>
                <a:lnTo>
                  <a:pt x="69132" y="2229209"/>
                </a:lnTo>
                <a:lnTo>
                  <a:pt x="104949" y="2270966"/>
                </a:lnTo>
                <a:lnTo>
                  <a:pt x="146706" y="2306783"/>
                </a:lnTo>
                <a:lnTo>
                  <a:pt x="193665" y="2335923"/>
                </a:lnTo>
                <a:lnTo>
                  <a:pt x="245091" y="2357650"/>
                </a:lnTo>
                <a:lnTo>
                  <a:pt x="300246" y="2371226"/>
                </a:lnTo>
                <a:lnTo>
                  <a:pt x="358394" y="2375916"/>
                </a:lnTo>
                <a:lnTo>
                  <a:pt x="1791970" y="2375916"/>
                </a:lnTo>
                <a:lnTo>
                  <a:pt x="1850117" y="2371226"/>
                </a:lnTo>
                <a:lnTo>
                  <a:pt x="1905272" y="2357650"/>
                </a:lnTo>
                <a:lnTo>
                  <a:pt x="1956698" y="2335923"/>
                </a:lnTo>
                <a:lnTo>
                  <a:pt x="2003657" y="2306783"/>
                </a:lnTo>
                <a:lnTo>
                  <a:pt x="2045414" y="2270966"/>
                </a:lnTo>
                <a:lnTo>
                  <a:pt x="2081231" y="2229209"/>
                </a:lnTo>
                <a:lnTo>
                  <a:pt x="2110371" y="2182250"/>
                </a:lnTo>
                <a:lnTo>
                  <a:pt x="2132098" y="2130824"/>
                </a:lnTo>
                <a:lnTo>
                  <a:pt x="2145674" y="2075669"/>
                </a:lnTo>
                <a:lnTo>
                  <a:pt x="2150364" y="2017522"/>
                </a:lnTo>
                <a:lnTo>
                  <a:pt x="2150364" y="358394"/>
                </a:lnTo>
                <a:lnTo>
                  <a:pt x="2145674" y="300246"/>
                </a:lnTo>
                <a:lnTo>
                  <a:pt x="2132098" y="245091"/>
                </a:lnTo>
                <a:lnTo>
                  <a:pt x="2110371" y="193665"/>
                </a:lnTo>
                <a:lnTo>
                  <a:pt x="2081231" y="146706"/>
                </a:lnTo>
                <a:lnTo>
                  <a:pt x="2045414" y="104949"/>
                </a:lnTo>
                <a:lnTo>
                  <a:pt x="2003657" y="69132"/>
                </a:lnTo>
                <a:lnTo>
                  <a:pt x="1956698" y="39992"/>
                </a:lnTo>
                <a:lnTo>
                  <a:pt x="1905272" y="18265"/>
                </a:lnTo>
                <a:lnTo>
                  <a:pt x="1850117" y="4689"/>
                </a:lnTo>
                <a:lnTo>
                  <a:pt x="1791970" y="0"/>
                </a:lnTo>
                <a:close/>
              </a:path>
            </a:pathLst>
          </a:custGeom>
          <a:solidFill>
            <a:schemeClr val="accent2">
              <a:lumMod val="75000"/>
            </a:schemeClr>
          </a:solidFill>
          <a:ln>
            <a:noFill/>
          </a:ln>
        </p:spPr>
        <p:txBody>
          <a:bodyPr lIns="0" tIns="0" rIns="0" bIns="0"/>
          <a:lstStyle/>
          <a:p>
            <a:endParaRPr lang="en-US"/>
          </a:p>
        </p:txBody>
      </p:sp>
      <p:sp>
        <p:nvSpPr>
          <p:cNvPr id="77844" name="object 21"/>
          <p:cNvSpPr txBox="1">
            <a:spLocks noChangeArrowheads="1"/>
          </p:cNvSpPr>
          <p:nvPr/>
        </p:nvSpPr>
        <p:spPr bwMode="auto">
          <a:xfrm>
            <a:off x="8564564" y="2365375"/>
            <a:ext cx="1874837" cy="130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chemeClr val="bg1"/>
                </a:solidFill>
                <a:latin typeface="+mn-lt"/>
                <a:cs typeface="Arial" panose="020B0604020202020204" pitchFamily="34" charset="0"/>
              </a:rPr>
              <a:t>BKLN</a:t>
            </a:r>
          </a:p>
          <a:p>
            <a:pPr>
              <a:lnSpc>
                <a:spcPts val="1450"/>
              </a:lnSpc>
              <a:spcBef>
                <a:spcPts val="475"/>
              </a:spcBef>
              <a:buClr>
                <a:srgbClr val="FFFFFF"/>
              </a:buClr>
            </a:pPr>
            <a:r>
              <a:rPr lang="en-US" altLang="en-US" sz="1800" dirty="0" err="1">
                <a:solidFill>
                  <a:schemeClr val="bg1"/>
                </a:solidFill>
                <a:latin typeface="+mn-lt"/>
                <a:cs typeface="Arial" panose="020B0604020202020204" pitchFamily="34" charset="0"/>
              </a:rPr>
              <a:t>Bệnh</a:t>
            </a:r>
            <a:r>
              <a:rPr lang="en-US" altLang="en-US" sz="1800" dirty="0">
                <a:solidFill>
                  <a:schemeClr val="bg1"/>
                </a:solidFill>
                <a:latin typeface="+mn-lt"/>
                <a:cs typeface="Arial" panose="020B0604020202020204" pitchFamily="34" charset="0"/>
              </a:rPr>
              <a:t> </a:t>
            </a:r>
            <a:r>
              <a:rPr lang="en-US" altLang="en-US" sz="1800" dirty="0" err="1">
                <a:solidFill>
                  <a:schemeClr val="bg1"/>
                </a:solidFill>
                <a:latin typeface="+mn-lt"/>
                <a:cs typeface="Arial" panose="020B0604020202020204" pitchFamily="34" charset="0"/>
              </a:rPr>
              <a:t>tim</a:t>
            </a:r>
            <a:r>
              <a:rPr lang="en-US" altLang="en-US" sz="1800" dirty="0">
                <a:solidFill>
                  <a:schemeClr val="bg1"/>
                </a:solidFill>
                <a:latin typeface="+mn-lt"/>
                <a:cs typeface="Arial" panose="020B0604020202020204" pitchFamily="34" charset="0"/>
              </a:rPr>
              <a:t> </a:t>
            </a:r>
            <a:r>
              <a:rPr lang="en-US" altLang="en-US" sz="1800" dirty="0" err="1">
                <a:solidFill>
                  <a:schemeClr val="bg1"/>
                </a:solidFill>
                <a:latin typeface="+mn-lt"/>
                <a:cs typeface="Arial" panose="020B0604020202020204" pitchFamily="34" charset="0"/>
              </a:rPr>
              <a:t>mạch</a:t>
            </a:r>
            <a:endParaRPr lang="en-US" altLang="en-US" sz="1800" dirty="0">
              <a:solidFill>
                <a:schemeClr val="bg1"/>
              </a:solidFill>
              <a:latin typeface="+mn-lt"/>
              <a:cs typeface="Arial" panose="020B0604020202020204" pitchFamily="34" charset="0"/>
            </a:endParaRPr>
          </a:p>
          <a:p>
            <a:pPr>
              <a:lnSpc>
                <a:spcPts val="1450"/>
              </a:lnSpc>
              <a:spcBef>
                <a:spcPts val="475"/>
              </a:spcBef>
              <a:buClr>
                <a:srgbClr val="FFFFFF"/>
              </a:buClr>
            </a:pPr>
            <a:r>
              <a:rPr lang="en-US" altLang="en-US" sz="1800" dirty="0">
                <a:solidFill>
                  <a:schemeClr val="bg1"/>
                </a:solidFill>
                <a:latin typeface="+mn-lt"/>
                <a:cs typeface="Arial" panose="020B0604020202020204" pitchFamily="34" charset="0"/>
              </a:rPr>
              <a:t>Ung </a:t>
            </a:r>
            <a:r>
              <a:rPr lang="en-US" altLang="en-US" sz="1800" dirty="0" err="1">
                <a:solidFill>
                  <a:schemeClr val="bg1"/>
                </a:solidFill>
                <a:latin typeface="+mn-lt"/>
                <a:cs typeface="Arial" panose="020B0604020202020204" pitchFamily="34" charset="0"/>
              </a:rPr>
              <a:t>thư</a:t>
            </a:r>
            <a:endParaRPr lang="en-US" altLang="en-US" sz="1800" dirty="0">
              <a:solidFill>
                <a:schemeClr val="bg1"/>
              </a:solidFill>
              <a:latin typeface="+mn-lt"/>
              <a:cs typeface="Arial" panose="020B0604020202020204" pitchFamily="34" charset="0"/>
            </a:endParaRPr>
          </a:p>
          <a:p>
            <a:pPr>
              <a:lnSpc>
                <a:spcPts val="1450"/>
              </a:lnSpc>
              <a:spcBef>
                <a:spcPts val="475"/>
              </a:spcBef>
              <a:buClr>
                <a:srgbClr val="FFFFFF"/>
              </a:buClr>
            </a:pPr>
            <a:r>
              <a:rPr lang="en-US" altLang="en-US" sz="1800" dirty="0" err="1">
                <a:solidFill>
                  <a:schemeClr val="bg1"/>
                </a:solidFill>
                <a:latin typeface="+mn-lt"/>
                <a:cs typeface="Arial" panose="020B0604020202020204" pitchFamily="34" charset="0"/>
              </a:rPr>
              <a:t>Đái</a:t>
            </a:r>
            <a:r>
              <a:rPr lang="en-US" altLang="en-US" sz="1800" dirty="0">
                <a:solidFill>
                  <a:schemeClr val="bg1"/>
                </a:solidFill>
                <a:latin typeface="+mn-lt"/>
                <a:cs typeface="Arial" panose="020B0604020202020204" pitchFamily="34" charset="0"/>
              </a:rPr>
              <a:t> </a:t>
            </a:r>
            <a:r>
              <a:rPr lang="en-US" altLang="en-US" sz="1800" dirty="0" err="1">
                <a:solidFill>
                  <a:schemeClr val="bg1"/>
                </a:solidFill>
                <a:latin typeface="+mn-lt"/>
                <a:cs typeface="Arial" panose="020B0604020202020204" pitchFamily="34" charset="0"/>
              </a:rPr>
              <a:t>tháo</a:t>
            </a:r>
            <a:r>
              <a:rPr lang="en-US" altLang="en-US" sz="1800" dirty="0">
                <a:solidFill>
                  <a:schemeClr val="bg1"/>
                </a:solidFill>
                <a:latin typeface="+mn-lt"/>
                <a:cs typeface="Arial" panose="020B0604020202020204" pitchFamily="34" charset="0"/>
              </a:rPr>
              <a:t> </a:t>
            </a:r>
            <a:r>
              <a:rPr lang="en-US" altLang="en-US" sz="1800" dirty="0" err="1">
                <a:solidFill>
                  <a:schemeClr val="bg1"/>
                </a:solidFill>
                <a:latin typeface="+mn-lt"/>
                <a:cs typeface="Arial" panose="020B0604020202020204" pitchFamily="34" charset="0"/>
              </a:rPr>
              <a:t>đường</a:t>
            </a:r>
            <a:endParaRPr lang="en-US" altLang="en-US" sz="1800" dirty="0">
              <a:solidFill>
                <a:schemeClr val="bg1"/>
              </a:solidFill>
              <a:latin typeface="+mn-lt"/>
              <a:cs typeface="Arial" panose="020B0604020202020204" pitchFamily="34" charset="0"/>
            </a:endParaRPr>
          </a:p>
          <a:p>
            <a:pPr>
              <a:lnSpc>
                <a:spcPts val="1450"/>
              </a:lnSpc>
              <a:spcBef>
                <a:spcPts val="475"/>
              </a:spcBef>
              <a:buClr>
                <a:srgbClr val="FFFFFF"/>
              </a:buClr>
            </a:pPr>
            <a:r>
              <a:rPr lang="en-US" altLang="en-US" sz="1800" dirty="0">
                <a:solidFill>
                  <a:schemeClr val="bg1"/>
                </a:solidFill>
                <a:latin typeface="+mn-lt"/>
                <a:cs typeface="Arial" panose="020B0604020202020204" pitchFamily="34" charset="0"/>
              </a:rPr>
              <a:t>COPD, </a:t>
            </a:r>
            <a:r>
              <a:rPr lang="en-US" altLang="en-US" sz="1800" dirty="0" smtClean="0">
                <a:solidFill>
                  <a:schemeClr val="bg1"/>
                </a:solidFill>
                <a:latin typeface="+mn-lt"/>
                <a:cs typeface="Arial" panose="020B0604020202020204" pitchFamily="34" charset="0"/>
              </a:rPr>
              <a:t>HPQ</a:t>
            </a:r>
            <a:endParaRPr lang="en-US" altLang="en-US" sz="1800" dirty="0">
              <a:solidFill>
                <a:schemeClr val="bg1"/>
              </a:solidFill>
              <a:latin typeface="+mn-lt"/>
              <a:cs typeface="Arial" panose="020B0604020202020204" pitchFamily="34" charset="0"/>
            </a:endParaRPr>
          </a:p>
        </p:txBody>
      </p:sp>
      <p:sp>
        <p:nvSpPr>
          <p:cNvPr id="22" name="object 22"/>
          <p:cNvSpPr txBox="1"/>
          <p:nvPr/>
        </p:nvSpPr>
        <p:spPr>
          <a:xfrm>
            <a:off x="1708151" y="6477000"/>
            <a:ext cx="4240213" cy="153988"/>
          </a:xfrm>
          <a:prstGeom prst="rect">
            <a:avLst/>
          </a:prstGeom>
        </p:spPr>
        <p:txBody>
          <a:bodyPr lIns="0" tIns="0" rIns="0" bIns="0">
            <a:spAutoFit/>
          </a:bodyPr>
          <a:lstStyle/>
          <a:p>
            <a:pPr marL="12700">
              <a:defRPr/>
            </a:pPr>
            <a:r>
              <a:rPr sz="1000" spc="-15" dirty="0">
                <a:latin typeface="Arial"/>
                <a:cs typeface="Arial"/>
              </a:rPr>
              <a:t>A</a:t>
            </a:r>
            <a:r>
              <a:rPr sz="1000" spc="-10" dirty="0">
                <a:latin typeface="Arial"/>
                <a:cs typeface="Arial"/>
              </a:rPr>
              <a:t>d</a:t>
            </a:r>
            <a:r>
              <a:rPr sz="1000" spc="-15" dirty="0">
                <a:latin typeface="Arial"/>
                <a:cs typeface="Arial"/>
              </a:rPr>
              <a:t>a</a:t>
            </a:r>
            <a:r>
              <a:rPr sz="1000" spc="-5" dirty="0">
                <a:latin typeface="Arial"/>
                <a:cs typeface="Arial"/>
              </a:rPr>
              <a:t>pt</a:t>
            </a:r>
            <a:r>
              <a:rPr sz="1000" spc="-15" dirty="0">
                <a:latin typeface="Arial"/>
                <a:cs typeface="Arial"/>
              </a:rPr>
              <a:t>e</a:t>
            </a:r>
            <a:r>
              <a:rPr sz="1000" spc="-10" dirty="0">
                <a:latin typeface="Arial"/>
                <a:cs typeface="Arial"/>
              </a:rPr>
              <a:t>d</a:t>
            </a:r>
            <a:r>
              <a:rPr sz="1000" spc="-20" dirty="0">
                <a:latin typeface="Arial"/>
                <a:cs typeface="Arial"/>
              </a:rPr>
              <a:t> </a:t>
            </a:r>
            <a:r>
              <a:rPr sz="1000" dirty="0">
                <a:latin typeface="Arial"/>
                <a:cs typeface="Arial"/>
              </a:rPr>
              <a:t>f</a:t>
            </a:r>
            <a:r>
              <a:rPr sz="1000" spc="-10" dirty="0">
                <a:latin typeface="Arial"/>
                <a:cs typeface="Arial"/>
              </a:rPr>
              <a:t>rom </a:t>
            </a:r>
            <a:r>
              <a:rPr sz="1000" spc="25" dirty="0">
                <a:latin typeface="Arial"/>
                <a:cs typeface="Arial"/>
              </a:rPr>
              <a:t>W</a:t>
            </a:r>
            <a:r>
              <a:rPr sz="1000" spc="-10" dirty="0">
                <a:latin typeface="Arial"/>
                <a:cs typeface="Arial"/>
              </a:rPr>
              <a:t>HO</a:t>
            </a:r>
            <a:r>
              <a:rPr sz="1000" spc="-35" dirty="0">
                <a:latin typeface="Arial"/>
                <a:cs typeface="Arial"/>
              </a:rPr>
              <a:t> </a:t>
            </a:r>
            <a:r>
              <a:rPr sz="1000" dirty="0">
                <a:latin typeface="Arial"/>
                <a:cs typeface="Arial"/>
              </a:rPr>
              <a:t>(</a:t>
            </a:r>
            <a:r>
              <a:rPr sz="1000" spc="-15" dirty="0">
                <a:latin typeface="Arial"/>
                <a:cs typeface="Arial"/>
              </a:rPr>
              <a:t>2005</a:t>
            </a:r>
            <a:r>
              <a:rPr sz="1000" spc="-5" dirty="0">
                <a:latin typeface="Arial"/>
                <a:cs typeface="Arial"/>
              </a:rPr>
              <a:t>)</a:t>
            </a:r>
            <a:r>
              <a:rPr sz="1000" spc="-10" dirty="0">
                <a:latin typeface="Arial"/>
                <a:cs typeface="Arial"/>
              </a:rPr>
              <a:t> </a:t>
            </a:r>
            <a:r>
              <a:rPr sz="1000" i="1" spc="-15" dirty="0">
                <a:latin typeface="Arial"/>
                <a:cs typeface="Arial"/>
              </a:rPr>
              <a:t>P</a:t>
            </a:r>
            <a:r>
              <a:rPr sz="1000" i="1" spc="-5" dirty="0">
                <a:latin typeface="Arial"/>
                <a:cs typeface="Arial"/>
              </a:rPr>
              <a:t>reve</a:t>
            </a:r>
            <a:r>
              <a:rPr sz="1000" i="1" spc="-15" dirty="0">
                <a:latin typeface="Arial"/>
                <a:cs typeface="Arial"/>
              </a:rPr>
              <a:t>n</a:t>
            </a:r>
            <a:r>
              <a:rPr sz="1000" i="1" spc="-5" dirty="0">
                <a:latin typeface="Arial"/>
                <a:cs typeface="Arial"/>
              </a:rPr>
              <a:t>t</a:t>
            </a:r>
            <a:r>
              <a:rPr sz="1000" i="1" spc="-15" dirty="0">
                <a:latin typeface="Arial"/>
                <a:cs typeface="Arial"/>
              </a:rPr>
              <a:t>i</a:t>
            </a:r>
            <a:r>
              <a:rPr sz="1000" i="1" spc="-10" dirty="0">
                <a:latin typeface="Arial"/>
                <a:cs typeface="Arial"/>
              </a:rPr>
              <a:t>ng</a:t>
            </a:r>
            <a:r>
              <a:rPr sz="1000" i="1" spc="-5" dirty="0">
                <a:latin typeface="Arial"/>
                <a:cs typeface="Arial"/>
              </a:rPr>
              <a:t> </a:t>
            </a:r>
            <a:r>
              <a:rPr sz="1000" i="1" spc="-10" dirty="0">
                <a:latin typeface="Arial"/>
                <a:cs typeface="Arial"/>
              </a:rPr>
              <a:t>Chron</a:t>
            </a:r>
            <a:r>
              <a:rPr sz="1000" i="1" spc="-15" dirty="0">
                <a:latin typeface="Arial"/>
                <a:cs typeface="Arial"/>
              </a:rPr>
              <a:t>i</a:t>
            </a:r>
            <a:r>
              <a:rPr sz="1000" i="1" spc="-5" dirty="0">
                <a:latin typeface="Arial"/>
                <a:cs typeface="Arial"/>
              </a:rPr>
              <a:t>c</a:t>
            </a:r>
            <a:r>
              <a:rPr sz="1000" i="1" spc="10" dirty="0">
                <a:latin typeface="Arial"/>
                <a:cs typeface="Arial"/>
              </a:rPr>
              <a:t> </a:t>
            </a:r>
            <a:r>
              <a:rPr sz="1000" i="1" spc="-10" dirty="0">
                <a:latin typeface="Arial"/>
                <a:cs typeface="Arial"/>
              </a:rPr>
              <a:t>Di</a:t>
            </a:r>
            <a:r>
              <a:rPr sz="1000" i="1" dirty="0">
                <a:latin typeface="Arial"/>
                <a:cs typeface="Arial"/>
              </a:rPr>
              <a:t>s</a:t>
            </a:r>
            <a:r>
              <a:rPr sz="1000" i="1" spc="-10" dirty="0">
                <a:latin typeface="Arial"/>
                <a:cs typeface="Arial"/>
              </a:rPr>
              <a:t>e</a:t>
            </a:r>
            <a:r>
              <a:rPr sz="1000" i="1" spc="-15" dirty="0">
                <a:latin typeface="Arial"/>
                <a:cs typeface="Arial"/>
              </a:rPr>
              <a:t>a</a:t>
            </a:r>
            <a:r>
              <a:rPr sz="1000" i="1" dirty="0">
                <a:latin typeface="Arial"/>
                <a:cs typeface="Arial"/>
              </a:rPr>
              <a:t>s</a:t>
            </a:r>
            <a:r>
              <a:rPr sz="1000" i="1" spc="-5" dirty="0">
                <a:latin typeface="Arial"/>
                <a:cs typeface="Arial"/>
              </a:rPr>
              <a:t>e:</a:t>
            </a:r>
            <a:r>
              <a:rPr sz="1000" i="1" spc="-20" dirty="0">
                <a:latin typeface="Arial"/>
                <a:cs typeface="Arial"/>
              </a:rPr>
              <a:t> </a:t>
            </a:r>
            <a:r>
              <a:rPr sz="1000" i="1" spc="-10" dirty="0">
                <a:latin typeface="Arial"/>
                <a:cs typeface="Arial"/>
              </a:rPr>
              <a:t>a</a:t>
            </a:r>
            <a:r>
              <a:rPr sz="1000" i="1" spc="-5" dirty="0">
                <a:latin typeface="Arial"/>
                <a:cs typeface="Arial"/>
              </a:rPr>
              <a:t> </a:t>
            </a:r>
            <a:r>
              <a:rPr sz="1000" i="1" spc="-20" dirty="0">
                <a:latin typeface="Arial"/>
                <a:cs typeface="Arial"/>
              </a:rPr>
              <a:t>V</a:t>
            </a:r>
            <a:r>
              <a:rPr sz="1000" i="1" spc="-10" dirty="0">
                <a:latin typeface="Arial"/>
                <a:cs typeface="Arial"/>
              </a:rPr>
              <a:t>i</a:t>
            </a:r>
            <a:r>
              <a:rPr sz="1000" i="1" spc="-5" dirty="0">
                <a:latin typeface="Arial"/>
                <a:cs typeface="Arial"/>
              </a:rPr>
              <a:t>tal</a:t>
            </a:r>
            <a:r>
              <a:rPr sz="1000" i="1" dirty="0">
                <a:latin typeface="Arial"/>
                <a:cs typeface="Arial"/>
              </a:rPr>
              <a:t> </a:t>
            </a:r>
            <a:r>
              <a:rPr sz="1000" i="1" spc="-5" dirty="0">
                <a:latin typeface="Arial"/>
                <a:cs typeface="Arial"/>
              </a:rPr>
              <a:t>Investm</a:t>
            </a:r>
            <a:r>
              <a:rPr sz="1000" i="1" spc="-15" dirty="0">
                <a:latin typeface="Arial"/>
                <a:cs typeface="Arial"/>
              </a:rPr>
              <a:t>e</a:t>
            </a:r>
            <a:r>
              <a:rPr sz="1000" i="1" spc="-10" dirty="0">
                <a:latin typeface="Arial"/>
                <a:cs typeface="Arial"/>
              </a:rPr>
              <a:t>n</a:t>
            </a:r>
            <a:r>
              <a:rPr sz="1000" i="1" dirty="0">
                <a:latin typeface="Arial"/>
                <a:cs typeface="Arial"/>
              </a:rPr>
              <a:t>t</a:t>
            </a:r>
            <a:r>
              <a:rPr sz="1000" spc="-5" dirty="0">
                <a:latin typeface="Arial"/>
                <a:cs typeface="Arial"/>
              </a:rPr>
              <a:t>.</a:t>
            </a:r>
            <a:endParaRPr sz="1000" dirty="0">
              <a:latin typeface="Arial"/>
              <a:cs typeface="Arial"/>
            </a:endParaRPr>
          </a:p>
        </p:txBody>
      </p:sp>
      <p:sp>
        <p:nvSpPr>
          <p:cNvPr id="24" name="Rounded Rectangular Callout 23"/>
          <p:cNvSpPr/>
          <p:nvPr/>
        </p:nvSpPr>
        <p:spPr>
          <a:xfrm>
            <a:off x="3892551" y="2047876"/>
            <a:ext cx="4365625" cy="2752725"/>
          </a:xfrm>
          <a:prstGeom prst="wedgeRoundRectCallout">
            <a:avLst>
              <a:gd name="adj1" fmla="val -55162"/>
              <a:gd name="adj2" fmla="val 74460"/>
              <a:gd name="adj3" fmla="val 16667"/>
            </a:avLst>
          </a:prstGeom>
          <a:noFill/>
          <a:ln w="38100">
            <a:solidFill>
              <a:srgbClr val="FFC000">
                <a:alpha val="97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5" name="Rounded Rectangular Callout 24"/>
          <p:cNvSpPr/>
          <p:nvPr/>
        </p:nvSpPr>
        <p:spPr>
          <a:xfrm>
            <a:off x="6113463" y="2006600"/>
            <a:ext cx="4443412" cy="2819400"/>
          </a:xfrm>
          <a:prstGeom prst="wedgeRoundRectCallout">
            <a:avLst>
              <a:gd name="adj1" fmla="val 6581"/>
              <a:gd name="adj2" fmla="val 86020"/>
              <a:gd name="adj3" fmla="val 16667"/>
            </a:avLst>
          </a:prstGeom>
          <a:noFill/>
          <a:ln w="381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6" name="TextBox 25"/>
          <p:cNvSpPr txBox="1"/>
          <p:nvPr/>
        </p:nvSpPr>
        <p:spPr>
          <a:xfrm>
            <a:off x="1725613" y="5527676"/>
            <a:ext cx="3810000" cy="708025"/>
          </a:xfrm>
          <a:prstGeom prst="rect">
            <a:avLst/>
          </a:prstGeom>
          <a:noFill/>
        </p:spPr>
        <p:txBody>
          <a:bodyPr>
            <a:spAutoFit/>
          </a:bodyPr>
          <a:lstStyle/>
          <a:p>
            <a:pPr eaLnBrk="1" hangingPunct="1">
              <a:defRPr/>
            </a:pPr>
            <a:r>
              <a:rPr lang="en-US" sz="2000" b="1" dirty="0" err="1"/>
              <a:t>Phòng</a:t>
            </a:r>
            <a:r>
              <a:rPr lang="en-US" sz="2000" b="1" dirty="0"/>
              <a:t> </a:t>
            </a:r>
            <a:r>
              <a:rPr lang="en-US" sz="2000" b="1" dirty="0" err="1"/>
              <a:t>các</a:t>
            </a:r>
            <a:r>
              <a:rPr lang="en-US" sz="2000" b="1" dirty="0"/>
              <a:t> YTNC: Trách </a:t>
            </a:r>
            <a:r>
              <a:rPr lang="en-US" sz="2000" b="1" dirty="0" err="1"/>
              <a:t>nhiệm</a:t>
            </a:r>
            <a:r>
              <a:rPr lang="en-US" sz="2000" b="1" dirty="0"/>
              <a:t> </a:t>
            </a:r>
            <a:r>
              <a:rPr lang="en-US" sz="2000" b="1" dirty="0" err="1"/>
              <a:t>của</a:t>
            </a:r>
            <a:r>
              <a:rPr lang="en-US" sz="2000" b="1" dirty="0"/>
              <a:t> BYT, </a:t>
            </a:r>
            <a:r>
              <a:rPr lang="en-US" sz="2000" b="1" dirty="0" err="1"/>
              <a:t>các</a:t>
            </a:r>
            <a:r>
              <a:rPr lang="en-US" sz="2000" b="1" dirty="0"/>
              <a:t> </a:t>
            </a:r>
            <a:r>
              <a:rPr lang="en-US" sz="2000" b="1" dirty="0" err="1"/>
              <a:t>Bộ</a:t>
            </a:r>
            <a:r>
              <a:rPr lang="en-US" sz="2000" b="1" dirty="0"/>
              <a:t> </a:t>
            </a:r>
            <a:r>
              <a:rPr lang="en-US" sz="2000" b="1" dirty="0" err="1"/>
              <a:t>và</a:t>
            </a:r>
            <a:r>
              <a:rPr lang="en-US" sz="2000" b="1" dirty="0"/>
              <a:t> </a:t>
            </a:r>
            <a:r>
              <a:rPr lang="en-US" sz="2000" b="1" dirty="0" err="1"/>
              <a:t>toàn</a:t>
            </a:r>
            <a:r>
              <a:rPr lang="en-US" sz="2000" b="1" dirty="0"/>
              <a:t> </a:t>
            </a:r>
            <a:r>
              <a:rPr lang="en-US" sz="2000" b="1" dirty="0" err="1"/>
              <a:t>xã</a:t>
            </a:r>
            <a:r>
              <a:rPr lang="en-US" sz="2000" b="1" dirty="0"/>
              <a:t> </a:t>
            </a:r>
            <a:r>
              <a:rPr lang="en-US" sz="2000" b="1" dirty="0" err="1"/>
              <a:t>hội</a:t>
            </a:r>
            <a:endParaRPr lang="en-US" sz="2000" b="1" dirty="0"/>
          </a:p>
        </p:txBody>
      </p:sp>
      <p:sp>
        <p:nvSpPr>
          <p:cNvPr id="27" name="TextBox 26"/>
          <p:cNvSpPr txBox="1"/>
          <p:nvPr/>
        </p:nvSpPr>
        <p:spPr>
          <a:xfrm>
            <a:off x="7537451" y="5907089"/>
            <a:ext cx="2398713" cy="708025"/>
          </a:xfrm>
          <a:prstGeom prst="rect">
            <a:avLst/>
          </a:prstGeom>
          <a:noFill/>
        </p:spPr>
        <p:txBody>
          <a:bodyPr>
            <a:spAutoFit/>
          </a:bodyPr>
          <a:lstStyle/>
          <a:p>
            <a:pPr eaLnBrk="1" hangingPunct="1">
              <a:defRPr/>
            </a:pPr>
            <a:r>
              <a:rPr lang="en-US" sz="2000" b="1" dirty="0"/>
              <a:t>Can </a:t>
            </a:r>
            <a:r>
              <a:rPr lang="en-US" sz="2000" b="1" dirty="0" err="1"/>
              <a:t>thiệp</a:t>
            </a:r>
            <a:r>
              <a:rPr lang="en-US" sz="2000" b="1" dirty="0"/>
              <a:t> </a:t>
            </a:r>
            <a:r>
              <a:rPr lang="en-US" sz="2000" b="1" dirty="0" err="1"/>
              <a:t>lâm</a:t>
            </a:r>
            <a:r>
              <a:rPr lang="en-US" sz="2000" b="1" dirty="0"/>
              <a:t> </a:t>
            </a:r>
            <a:r>
              <a:rPr lang="en-US" sz="2000" b="1" dirty="0" err="1"/>
              <a:t>sàng</a:t>
            </a:r>
            <a:r>
              <a:rPr lang="en-US" sz="2000" b="1" dirty="0"/>
              <a:t>: </a:t>
            </a:r>
            <a:r>
              <a:rPr lang="en-US" sz="2000" b="1" dirty="0" err="1"/>
              <a:t>Trách</a:t>
            </a:r>
            <a:r>
              <a:rPr lang="en-US" sz="2000" b="1" dirty="0"/>
              <a:t> </a:t>
            </a:r>
            <a:r>
              <a:rPr lang="en-US" sz="2000" b="1" dirty="0" err="1"/>
              <a:t>nhiệm</a:t>
            </a:r>
            <a:r>
              <a:rPr lang="en-US" sz="2000" b="1" dirty="0"/>
              <a:t> </a:t>
            </a:r>
            <a:r>
              <a:rPr lang="en-US" sz="2000" b="1" dirty="0" err="1"/>
              <a:t>của</a:t>
            </a:r>
            <a:r>
              <a:rPr lang="en-US" sz="2000" b="1" dirty="0"/>
              <a:t> BYT</a:t>
            </a:r>
          </a:p>
        </p:txBody>
      </p:sp>
      <p:sp>
        <p:nvSpPr>
          <p:cNvPr id="28" name="Text 0"/>
          <p:cNvSpPr/>
          <p:nvPr/>
        </p:nvSpPr>
        <p:spPr>
          <a:xfrm>
            <a:off x="850392" y="310896"/>
            <a:ext cx="3657600" cy="630936"/>
          </a:xfrm>
          <a:prstGeom prst="rect">
            <a:avLst/>
          </a:prstGeom>
          <a:noFill/>
          <a:ln/>
        </p:spPr>
        <p:txBody>
          <a:bodyPr wrap="square" lIns="254" tIns="254" rIns="254" bIns="254" rtlCol="0" anchor="ctr">
            <a:noAutofit/>
          </a:bodyPr>
          <a:lstStyle/>
          <a:p>
            <a:pPr marL="0" indent="0" algn="l">
              <a:buNone/>
            </a:pPr>
            <a:r>
              <a:rPr lang="en-US" sz="4400" b="1" dirty="0">
                <a:solidFill>
                  <a:srgbClr val="29748B"/>
                </a:solidFill>
                <a:ea typeface="+mj-ea"/>
                <a:cs typeface="+mj-cs"/>
              </a:rPr>
              <a:t>I. TỔNG QUAN</a:t>
            </a:r>
          </a:p>
        </p:txBody>
      </p:sp>
      <p:sp>
        <p:nvSpPr>
          <p:cNvPr id="29" name="Text 2"/>
          <p:cNvSpPr/>
          <p:nvPr/>
        </p:nvSpPr>
        <p:spPr>
          <a:xfrm>
            <a:off x="844981" y="881138"/>
            <a:ext cx="11064240" cy="493776"/>
          </a:xfrm>
          <a:prstGeom prst="rect">
            <a:avLst/>
          </a:prstGeom>
          <a:noFill/>
          <a:ln/>
        </p:spPr>
        <p:txBody>
          <a:bodyPr wrap="square" lIns="254" tIns="254" rIns="254" bIns="254" rtlCol="0" anchor="ctr">
            <a:noAutofit/>
          </a:bodyPr>
          <a:lstStyle/>
          <a:p>
            <a:pPr marL="0" indent="0">
              <a:buNone/>
            </a:pPr>
            <a:r>
              <a:rPr lang="en-US" sz="2800" b="1" dirty="0" err="1" smtClean="0">
                <a:solidFill>
                  <a:srgbClr val="29748B"/>
                </a:solidFill>
                <a:ea typeface="Arial" pitchFamily="34" charset="-122"/>
                <a:cs typeface="Arial" pitchFamily="34" charset="-120"/>
              </a:rPr>
              <a:t>Tiếp</a:t>
            </a:r>
            <a:r>
              <a:rPr lang="en-US" sz="2800" b="1" dirty="0" smtClean="0">
                <a:solidFill>
                  <a:srgbClr val="29748B"/>
                </a:solidFill>
                <a:ea typeface="Arial" pitchFamily="34" charset="-122"/>
                <a:cs typeface="Arial" pitchFamily="34" charset="-120"/>
              </a:rPr>
              <a:t> </a:t>
            </a:r>
            <a:r>
              <a:rPr lang="en-US" sz="2800" b="1" dirty="0" err="1" smtClean="0">
                <a:solidFill>
                  <a:srgbClr val="29748B"/>
                </a:solidFill>
                <a:ea typeface="Arial" pitchFamily="34" charset="-122"/>
                <a:cs typeface="Arial" pitchFamily="34" charset="-120"/>
              </a:rPr>
              <a:t>cận</a:t>
            </a:r>
            <a:r>
              <a:rPr lang="en-US" sz="2800" b="1" dirty="0" smtClean="0">
                <a:solidFill>
                  <a:srgbClr val="29748B"/>
                </a:solidFill>
                <a:ea typeface="Arial" pitchFamily="34" charset="-122"/>
                <a:cs typeface="Arial" pitchFamily="34" charset="-120"/>
              </a:rPr>
              <a:t> </a:t>
            </a:r>
            <a:r>
              <a:rPr lang="en-US" sz="2800" b="1" dirty="0" err="1" smtClean="0">
                <a:solidFill>
                  <a:srgbClr val="29748B"/>
                </a:solidFill>
                <a:ea typeface="Arial" pitchFamily="34" charset="-122"/>
                <a:cs typeface="Arial" pitchFamily="34" charset="-120"/>
              </a:rPr>
              <a:t>toàn</a:t>
            </a:r>
            <a:r>
              <a:rPr lang="en-US" sz="2800" b="1" dirty="0" smtClean="0">
                <a:solidFill>
                  <a:srgbClr val="29748B"/>
                </a:solidFill>
                <a:ea typeface="Arial" pitchFamily="34" charset="-122"/>
                <a:cs typeface="Arial" pitchFamily="34" charset="-120"/>
              </a:rPr>
              <a:t> </a:t>
            </a:r>
            <a:r>
              <a:rPr lang="en-US" sz="2800" b="1" dirty="0" err="1" smtClean="0">
                <a:solidFill>
                  <a:srgbClr val="29748B"/>
                </a:solidFill>
                <a:ea typeface="Arial" pitchFamily="34" charset="-122"/>
                <a:cs typeface="Arial" pitchFamily="34" charset="-120"/>
              </a:rPr>
              <a:t>diện</a:t>
            </a:r>
            <a:r>
              <a:rPr lang="en-US" sz="2800" b="1" dirty="0" smtClean="0">
                <a:solidFill>
                  <a:srgbClr val="29748B"/>
                </a:solidFill>
                <a:ea typeface="Arial" pitchFamily="34" charset="-122"/>
                <a:cs typeface="Arial" pitchFamily="34" charset="-120"/>
              </a:rPr>
              <a:t> </a:t>
            </a:r>
            <a:r>
              <a:rPr lang="en-US" sz="2800" b="1" dirty="0" err="1" smtClean="0">
                <a:solidFill>
                  <a:srgbClr val="29748B"/>
                </a:solidFill>
                <a:ea typeface="Arial" pitchFamily="34" charset="-122"/>
                <a:cs typeface="Arial" pitchFamily="34" charset="-120"/>
              </a:rPr>
              <a:t>trong</a:t>
            </a:r>
            <a:r>
              <a:rPr lang="en-US" sz="2800" b="1" dirty="0" smtClean="0">
                <a:solidFill>
                  <a:srgbClr val="29748B"/>
                </a:solidFill>
                <a:ea typeface="Arial" pitchFamily="34" charset="-122"/>
                <a:cs typeface="Arial" pitchFamily="34" charset="-120"/>
              </a:rPr>
              <a:t> </a:t>
            </a:r>
            <a:r>
              <a:rPr lang="en-US" sz="2800" b="1" dirty="0" err="1" smtClean="0">
                <a:solidFill>
                  <a:srgbClr val="29748B"/>
                </a:solidFill>
                <a:ea typeface="Arial" pitchFamily="34" charset="-122"/>
                <a:cs typeface="Arial" pitchFamily="34" charset="-120"/>
              </a:rPr>
              <a:t>phòng</a:t>
            </a:r>
            <a:r>
              <a:rPr lang="en-US" sz="2800" b="1" dirty="0" smtClean="0">
                <a:solidFill>
                  <a:srgbClr val="29748B"/>
                </a:solidFill>
                <a:ea typeface="Arial" pitchFamily="34" charset="-122"/>
                <a:cs typeface="Arial" pitchFamily="34" charset="-120"/>
              </a:rPr>
              <a:t>, </a:t>
            </a:r>
            <a:r>
              <a:rPr lang="en-US" sz="2800" b="1" dirty="0" err="1" smtClean="0">
                <a:solidFill>
                  <a:srgbClr val="29748B"/>
                </a:solidFill>
                <a:ea typeface="Arial" pitchFamily="34" charset="-122"/>
                <a:cs typeface="Arial" pitchFamily="34" charset="-120"/>
              </a:rPr>
              <a:t>chống</a:t>
            </a:r>
            <a:r>
              <a:rPr lang="en-US" sz="2800" b="1" dirty="0" smtClean="0">
                <a:solidFill>
                  <a:srgbClr val="29748B"/>
                </a:solidFill>
                <a:ea typeface="Arial" pitchFamily="34" charset="-122"/>
                <a:cs typeface="Arial" pitchFamily="34" charset="-120"/>
              </a:rPr>
              <a:t> BKLN</a:t>
            </a:r>
            <a:endParaRPr lang="en-US" sz="2800" dirty="0">
              <a:solidFill>
                <a:srgbClr val="29748B"/>
              </a:solidFill>
            </a:endParaRPr>
          </a:p>
        </p:txBody>
      </p:sp>
    </p:spTree>
    <p:extLst>
      <p:ext uri="{BB962C8B-B14F-4D97-AF65-F5344CB8AC3E}">
        <p14:creationId xmlns:p14="http://schemas.microsoft.com/office/powerpoint/2010/main" val="2807330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347472" y="228600"/>
            <a:ext cx="11503152" cy="521208"/>
          </a:xfrm>
          <a:prstGeom prst="rect">
            <a:avLst/>
          </a:prstGeom>
          <a:noFill/>
          <a:ln/>
        </p:spPr>
        <p:txBody>
          <a:bodyPr wrap="square" lIns="318" tIns="318" rIns="318" bIns="318" rtlCol="0" anchor="ctr">
            <a:normAutofit fontScale="92500"/>
          </a:bodyPr>
          <a:lstStyle/>
          <a:p>
            <a:pPr marL="0" indent="0" algn="ctr">
              <a:lnSpc>
                <a:spcPct val="120000"/>
              </a:lnSpc>
              <a:buNone/>
            </a:pPr>
            <a:r>
              <a:rPr lang="en-US" sz="2450" b="1" dirty="0">
                <a:solidFill>
                  <a:srgbClr val="2D8094"/>
                </a:solidFill>
                <a:ea typeface="Arial" pitchFamily="34" charset="-122"/>
                <a:cs typeface="Arial" pitchFamily="34" charset="-120"/>
              </a:rPr>
              <a:t>SỰ CẦN THIẾT BAN HÀNH KẾ HOẠCH HOẠT ĐỘNG CHƯƠNG TRÌNH SỨC KHỎE PHỔI 2026–2027</a:t>
            </a:r>
            <a:endParaRPr lang="en-US" sz="2450" dirty="0"/>
          </a:p>
        </p:txBody>
      </p:sp>
      <p:sp>
        <p:nvSpPr>
          <p:cNvPr id="4" name="Text 2"/>
          <p:cNvSpPr/>
          <p:nvPr/>
        </p:nvSpPr>
        <p:spPr>
          <a:xfrm>
            <a:off x="640080" y="795528"/>
            <a:ext cx="10927080" cy="283464"/>
          </a:xfrm>
          <a:prstGeom prst="rect">
            <a:avLst/>
          </a:prstGeom>
          <a:noFill/>
          <a:ln/>
        </p:spPr>
        <p:txBody>
          <a:bodyPr wrap="square" lIns="318" tIns="318" rIns="318" bIns="318" rtlCol="0" anchor="ctr">
            <a:noAutofit/>
          </a:bodyPr>
          <a:lstStyle/>
          <a:p>
            <a:pPr marL="0" indent="0" algn="ctr">
              <a:buNone/>
            </a:pPr>
            <a:r>
              <a:rPr lang="en-US" sz="2000" b="1" dirty="0">
                <a:solidFill>
                  <a:srgbClr val="173F59"/>
                </a:solidFill>
                <a:ea typeface="Arial" pitchFamily="34" charset="-122"/>
                <a:cs typeface="Arial" pitchFamily="34" charset="-120"/>
              </a:rPr>
              <a:t>Tích </a:t>
            </a:r>
            <a:r>
              <a:rPr lang="en-US" sz="2000" b="1" dirty="0" err="1">
                <a:solidFill>
                  <a:srgbClr val="173F59"/>
                </a:solidFill>
                <a:ea typeface="Arial" pitchFamily="34" charset="-122"/>
                <a:cs typeface="Arial" pitchFamily="34" charset="-120"/>
              </a:rPr>
              <a:t>hợp</a:t>
            </a:r>
            <a:r>
              <a:rPr lang="en-US" sz="2000" b="1" dirty="0">
                <a:solidFill>
                  <a:srgbClr val="173F59"/>
                </a:solidFill>
                <a:ea typeface="Arial" pitchFamily="34" charset="-122"/>
                <a:cs typeface="Arial" pitchFamily="34" charset="-120"/>
              </a:rPr>
              <a:t> </a:t>
            </a:r>
            <a:r>
              <a:rPr lang="en-US" sz="2000" b="1" dirty="0" err="1">
                <a:solidFill>
                  <a:srgbClr val="173F59"/>
                </a:solidFill>
                <a:ea typeface="Arial" pitchFamily="34" charset="-122"/>
                <a:cs typeface="Arial" pitchFamily="34" charset="-120"/>
              </a:rPr>
              <a:t>quản</a:t>
            </a:r>
            <a:r>
              <a:rPr lang="en-US" sz="2000" b="1" dirty="0">
                <a:solidFill>
                  <a:srgbClr val="173F59"/>
                </a:solidFill>
                <a:ea typeface="Arial" pitchFamily="34" charset="-122"/>
                <a:cs typeface="Arial" pitchFamily="34" charset="-120"/>
              </a:rPr>
              <a:t> </a:t>
            </a:r>
            <a:r>
              <a:rPr lang="en-US" sz="2000" b="1" dirty="0" err="1">
                <a:solidFill>
                  <a:srgbClr val="173F59"/>
                </a:solidFill>
                <a:ea typeface="Arial" pitchFamily="34" charset="-122"/>
                <a:cs typeface="Arial" pitchFamily="34" charset="-120"/>
              </a:rPr>
              <a:t>lý</a:t>
            </a:r>
            <a:r>
              <a:rPr lang="en-US" sz="2000" b="1" dirty="0">
                <a:solidFill>
                  <a:srgbClr val="173F59"/>
                </a:solidFill>
                <a:ea typeface="Arial" pitchFamily="34" charset="-122"/>
                <a:cs typeface="Arial" pitchFamily="34" charset="-120"/>
              </a:rPr>
              <a:t> </a:t>
            </a:r>
            <a:r>
              <a:rPr lang="en-US" sz="2000" b="1" dirty="0" err="1">
                <a:solidFill>
                  <a:srgbClr val="173F59"/>
                </a:solidFill>
                <a:ea typeface="Arial" pitchFamily="34" charset="-122"/>
                <a:cs typeface="Arial" pitchFamily="34" charset="-120"/>
              </a:rPr>
              <a:t>toàn</a:t>
            </a:r>
            <a:r>
              <a:rPr lang="en-US" sz="2000" b="1" dirty="0">
                <a:solidFill>
                  <a:srgbClr val="173F59"/>
                </a:solidFill>
                <a:ea typeface="Arial" pitchFamily="34" charset="-122"/>
                <a:cs typeface="Arial" pitchFamily="34" charset="-120"/>
              </a:rPr>
              <a:t> diện hen phế quản, BPTNMT và ung thư phổi</a:t>
            </a:r>
            <a:endParaRPr lang="en-US" sz="2000" b="1" dirty="0"/>
          </a:p>
        </p:txBody>
      </p:sp>
      <p:sp>
        <p:nvSpPr>
          <p:cNvPr id="5" name="Shape 3"/>
          <p:cNvSpPr/>
          <p:nvPr/>
        </p:nvSpPr>
        <p:spPr>
          <a:xfrm>
            <a:off x="1097280" y="1874520"/>
            <a:ext cx="10003536" cy="0"/>
          </a:xfrm>
          <a:prstGeom prst="line">
            <a:avLst/>
          </a:prstGeom>
          <a:noFill/>
          <a:ln w="15240">
            <a:solidFill>
              <a:srgbClr val="AEBBC0"/>
            </a:solidFill>
            <a:prstDash val="solid"/>
          </a:ln>
        </p:spPr>
        <p:txBody>
          <a:bodyPr/>
          <a:lstStyle/>
          <a:p>
            <a:endParaRPr lang="en-US"/>
          </a:p>
        </p:txBody>
      </p:sp>
      <p:sp>
        <p:nvSpPr>
          <p:cNvPr id="6" name="Shape 4"/>
          <p:cNvSpPr/>
          <p:nvPr/>
        </p:nvSpPr>
        <p:spPr>
          <a:xfrm>
            <a:off x="1097280" y="1353312"/>
            <a:ext cx="1033272" cy="1033272"/>
          </a:xfrm>
          <a:prstGeom prst="ellipse">
            <a:avLst/>
          </a:prstGeom>
          <a:solidFill>
            <a:srgbClr val="2D8094"/>
          </a:solidFill>
          <a:ln w="12700">
            <a:solidFill>
              <a:srgbClr val="2D8094"/>
            </a:solidFill>
            <a:prstDash val="solid"/>
          </a:ln>
        </p:spPr>
        <p:txBody>
          <a:bodyPr/>
          <a:lstStyle/>
          <a:p>
            <a:endParaRPr lang="en-US"/>
          </a:p>
        </p:txBody>
      </p:sp>
      <p:sp>
        <p:nvSpPr>
          <p:cNvPr id="7" name="Text 5"/>
          <p:cNvSpPr/>
          <p:nvPr/>
        </p:nvSpPr>
        <p:spPr>
          <a:xfrm>
            <a:off x="1097280" y="1682496"/>
            <a:ext cx="1033272" cy="256032"/>
          </a:xfrm>
          <a:prstGeom prst="rect">
            <a:avLst/>
          </a:prstGeom>
          <a:noFill/>
          <a:ln/>
        </p:spPr>
        <p:txBody>
          <a:bodyPr wrap="square" lIns="318" tIns="318" rIns="318" bIns="318" rtlCol="0" anchor="ctr">
            <a:normAutofit fontScale="85000" lnSpcReduction="20000"/>
          </a:bodyPr>
          <a:lstStyle/>
          <a:p>
            <a:pPr marL="0" indent="0" algn="ctr">
              <a:buNone/>
            </a:pPr>
            <a:r>
              <a:rPr lang="en-US" sz="2300" b="1" dirty="0">
                <a:solidFill>
                  <a:srgbClr val="FFFFFF"/>
                </a:solidFill>
                <a:ea typeface="Arial" pitchFamily="34" charset="-122"/>
                <a:cs typeface="Arial" pitchFamily="34" charset="-120"/>
              </a:rPr>
              <a:t>01</a:t>
            </a:r>
            <a:endParaRPr lang="en-US" sz="2300" dirty="0"/>
          </a:p>
        </p:txBody>
      </p:sp>
      <p:sp>
        <p:nvSpPr>
          <p:cNvPr id="8" name="Shape 6"/>
          <p:cNvSpPr/>
          <p:nvPr/>
        </p:nvSpPr>
        <p:spPr>
          <a:xfrm>
            <a:off x="1613916" y="2395728"/>
            <a:ext cx="0" cy="329184"/>
          </a:xfrm>
          <a:prstGeom prst="line">
            <a:avLst/>
          </a:prstGeom>
          <a:noFill/>
          <a:ln w="15240">
            <a:solidFill>
              <a:srgbClr val="B9D2D8"/>
            </a:solidFill>
            <a:prstDash val="solid"/>
          </a:ln>
        </p:spPr>
        <p:txBody>
          <a:bodyPr/>
          <a:lstStyle/>
          <a:p>
            <a:endParaRPr lang="en-US"/>
          </a:p>
        </p:txBody>
      </p:sp>
      <p:sp>
        <p:nvSpPr>
          <p:cNvPr id="9" name="Shape 7"/>
          <p:cNvSpPr/>
          <p:nvPr/>
        </p:nvSpPr>
        <p:spPr>
          <a:xfrm>
            <a:off x="580644" y="2752344"/>
            <a:ext cx="2075688" cy="2624328"/>
          </a:xfrm>
          <a:prstGeom prst="roundRect">
            <a:avLst>
              <a:gd name="adj" fmla="val 2203"/>
            </a:avLst>
          </a:prstGeom>
          <a:solidFill>
            <a:srgbClr val="F4F7FA"/>
          </a:solidFill>
          <a:ln w="12700">
            <a:solidFill>
              <a:srgbClr val="C7DCE1"/>
            </a:solidFill>
            <a:prstDash val="solid"/>
          </a:ln>
          <a:effectLst>
            <a:outerShdw blurRad="12700" dist="3810" dir="2700000" algn="bl" rotWithShape="0">
              <a:srgbClr val="73858B">
                <a:alpha val="8000"/>
              </a:srgbClr>
            </a:outerShdw>
          </a:effectLst>
        </p:spPr>
        <p:txBody>
          <a:bodyPr/>
          <a:lstStyle/>
          <a:p>
            <a:endParaRPr lang="en-US"/>
          </a:p>
        </p:txBody>
      </p:sp>
      <p:sp>
        <p:nvSpPr>
          <p:cNvPr id="10" name="Text 8"/>
          <p:cNvSpPr/>
          <p:nvPr/>
        </p:nvSpPr>
        <p:spPr>
          <a:xfrm>
            <a:off x="722376" y="3163824"/>
            <a:ext cx="1783080" cy="987552"/>
          </a:xfrm>
          <a:prstGeom prst="rect">
            <a:avLst/>
          </a:prstGeom>
          <a:noFill/>
          <a:ln/>
        </p:spPr>
        <p:txBody>
          <a:bodyPr wrap="square" lIns="318" tIns="318" rIns="318" bIns="318" rtlCol="0" anchor="ctr">
            <a:noAutofit/>
          </a:bodyPr>
          <a:lstStyle/>
          <a:p>
            <a:pPr marL="0" indent="0" algn="ctr">
              <a:lnSpc>
                <a:spcPct val="110000"/>
              </a:lnSpc>
              <a:buNone/>
            </a:pPr>
            <a:r>
              <a:rPr lang="en-US" sz="1500" b="1" dirty="0">
                <a:solidFill>
                  <a:srgbClr val="2D8094"/>
                </a:solidFill>
                <a:ea typeface="Arial" pitchFamily="34" charset="-122"/>
                <a:cs typeface="Arial" pitchFamily="34" charset="-120"/>
              </a:rPr>
              <a:t>Gánh nặng bệnh </a:t>
            </a:r>
            <a:r>
              <a:rPr lang="en-US" sz="1500" b="1" dirty="0" err="1">
                <a:solidFill>
                  <a:srgbClr val="2D8094"/>
                </a:solidFill>
                <a:ea typeface="Arial" pitchFamily="34" charset="-122"/>
                <a:cs typeface="Arial" pitchFamily="34" charset="-120"/>
              </a:rPr>
              <a:t>tật</a:t>
            </a:r>
            <a:r>
              <a:rPr lang="en-US" sz="1500" b="1" dirty="0">
                <a:solidFill>
                  <a:srgbClr val="2D8094"/>
                </a:solidFill>
                <a:ea typeface="Arial" pitchFamily="34" charset="-122"/>
                <a:cs typeface="Arial" pitchFamily="34" charset="-120"/>
              </a:rPr>
              <a:t> </a:t>
            </a:r>
            <a:r>
              <a:rPr lang="en-US" sz="1500" b="1" dirty="0" err="1" smtClean="0">
                <a:solidFill>
                  <a:srgbClr val="2D8094"/>
                </a:solidFill>
                <a:ea typeface="Arial" pitchFamily="34" charset="-122"/>
                <a:cs typeface="Arial" pitchFamily="34" charset="-120"/>
              </a:rPr>
              <a:t>của</a:t>
            </a:r>
            <a:r>
              <a:rPr lang="en-US" sz="1500" b="1" dirty="0" smtClean="0">
                <a:solidFill>
                  <a:srgbClr val="2D8094"/>
                </a:solidFill>
                <a:ea typeface="Arial" pitchFamily="34" charset="-122"/>
                <a:cs typeface="Arial" pitchFamily="34" charset="-120"/>
              </a:rPr>
              <a:t> </a:t>
            </a:r>
            <a:r>
              <a:rPr lang="en-US" sz="1500" b="1" dirty="0">
                <a:solidFill>
                  <a:srgbClr val="2D8094"/>
                </a:solidFill>
                <a:ea typeface="Arial" pitchFamily="34" charset="-122"/>
                <a:cs typeface="Arial" pitchFamily="34" charset="-120"/>
              </a:rPr>
              <a:t>các BKLN </a:t>
            </a:r>
            <a:r>
              <a:rPr lang="en-US" sz="1500" b="1" dirty="0" err="1">
                <a:solidFill>
                  <a:srgbClr val="2D8094"/>
                </a:solidFill>
                <a:ea typeface="Arial" pitchFamily="34" charset="-122"/>
                <a:cs typeface="Arial" pitchFamily="34" charset="-120"/>
              </a:rPr>
              <a:t>về</a:t>
            </a:r>
            <a:r>
              <a:rPr lang="en-US" sz="1500" b="1" dirty="0">
                <a:solidFill>
                  <a:srgbClr val="2D8094"/>
                </a:solidFill>
                <a:ea typeface="Arial" pitchFamily="34" charset="-122"/>
                <a:cs typeface="Arial" pitchFamily="34" charset="-120"/>
              </a:rPr>
              <a:t> </a:t>
            </a:r>
            <a:r>
              <a:rPr lang="en-US" sz="1500" b="1" dirty="0" err="1" smtClean="0">
                <a:solidFill>
                  <a:srgbClr val="2D8094"/>
                </a:solidFill>
                <a:ea typeface="Arial" pitchFamily="34" charset="-122"/>
                <a:cs typeface="Arial" pitchFamily="34" charset="-120"/>
              </a:rPr>
              <a:t>phổi</a:t>
            </a:r>
            <a:r>
              <a:rPr lang="en-US" sz="1500" b="1" dirty="0" smtClean="0">
                <a:solidFill>
                  <a:srgbClr val="2D8094"/>
                </a:solidFill>
                <a:ea typeface="Arial" pitchFamily="34" charset="-122"/>
                <a:cs typeface="Arial" pitchFamily="34" charset="-120"/>
              </a:rPr>
              <a:t>: </a:t>
            </a:r>
            <a:r>
              <a:rPr lang="en-US" sz="1500" b="1" dirty="0" smtClean="0">
                <a:solidFill>
                  <a:srgbClr val="2D8094"/>
                </a:solidFill>
                <a:ea typeface="Arial" pitchFamily="34" charset="-122"/>
                <a:cs typeface="Arial" pitchFamily="34" charset="-120"/>
              </a:rPr>
              <a:t>hen </a:t>
            </a:r>
            <a:r>
              <a:rPr lang="en-US" sz="1500" b="1" dirty="0" err="1">
                <a:solidFill>
                  <a:srgbClr val="2D8094"/>
                </a:solidFill>
                <a:ea typeface="Arial" pitchFamily="34" charset="-122"/>
                <a:cs typeface="Arial" pitchFamily="34" charset="-120"/>
              </a:rPr>
              <a:t>và</a:t>
            </a:r>
            <a:r>
              <a:rPr lang="en-US" sz="1500" b="1" dirty="0">
                <a:solidFill>
                  <a:srgbClr val="2D8094"/>
                </a:solidFill>
                <a:ea typeface="Arial" pitchFamily="34" charset="-122"/>
                <a:cs typeface="Arial" pitchFamily="34" charset="-120"/>
              </a:rPr>
              <a:t> </a:t>
            </a:r>
            <a:r>
              <a:rPr lang="en-US" sz="1500" b="1" dirty="0" smtClean="0">
                <a:solidFill>
                  <a:srgbClr val="2D8094"/>
                </a:solidFill>
                <a:ea typeface="Arial" pitchFamily="34" charset="-122"/>
                <a:cs typeface="Arial" pitchFamily="34" charset="-120"/>
              </a:rPr>
              <a:t>BPTNMT, </a:t>
            </a:r>
            <a:r>
              <a:rPr lang="en-US" sz="1500" b="1" dirty="0" err="1" smtClean="0">
                <a:solidFill>
                  <a:srgbClr val="2D8094"/>
                </a:solidFill>
                <a:ea typeface="Arial" pitchFamily="34" charset="-122"/>
                <a:cs typeface="Arial" pitchFamily="34" charset="-120"/>
              </a:rPr>
              <a:t>ung</a:t>
            </a:r>
            <a:r>
              <a:rPr lang="en-US" sz="1500" b="1" dirty="0" smtClean="0">
                <a:solidFill>
                  <a:srgbClr val="2D8094"/>
                </a:solidFill>
                <a:ea typeface="Arial" pitchFamily="34" charset="-122"/>
                <a:cs typeface="Arial" pitchFamily="34" charset="-120"/>
              </a:rPr>
              <a:t> </a:t>
            </a:r>
            <a:r>
              <a:rPr lang="en-US" sz="1500" b="1" dirty="0" err="1" smtClean="0">
                <a:solidFill>
                  <a:srgbClr val="2D8094"/>
                </a:solidFill>
                <a:ea typeface="Arial" pitchFamily="34" charset="-122"/>
                <a:cs typeface="Arial" pitchFamily="34" charset="-120"/>
              </a:rPr>
              <a:t>thư</a:t>
            </a:r>
            <a:r>
              <a:rPr lang="en-US" sz="1500" b="1" dirty="0" smtClean="0">
                <a:solidFill>
                  <a:srgbClr val="2D8094"/>
                </a:solidFill>
                <a:ea typeface="Arial" pitchFamily="34" charset="-122"/>
                <a:cs typeface="Arial" pitchFamily="34" charset="-120"/>
              </a:rPr>
              <a:t> </a:t>
            </a:r>
            <a:r>
              <a:rPr lang="en-US" sz="1500" b="1" dirty="0" err="1" smtClean="0">
                <a:solidFill>
                  <a:srgbClr val="2D8094"/>
                </a:solidFill>
                <a:ea typeface="Arial" pitchFamily="34" charset="-122"/>
                <a:cs typeface="Arial" pitchFamily="34" charset="-120"/>
              </a:rPr>
              <a:t>phổi</a:t>
            </a:r>
            <a:endParaRPr lang="en-US" sz="1500" dirty="0"/>
          </a:p>
        </p:txBody>
      </p:sp>
      <p:sp>
        <p:nvSpPr>
          <p:cNvPr id="12" name="Shape 10"/>
          <p:cNvSpPr/>
          <p:nvPr/>
        </p:nvSpPr>
        <p:spPr>
          <a:xfrm>
            <a:off x="3392424" y="1353312"/>
            <a:ext cx="1033272" cy="1033272"/>
          </a:xfrm>
          <a:prstGeom prst="ellipse">
            <a:avLst/>
          </a:prstGeom>
          <a:solidFill>
            <a:srgbClr val="2D8094"/>
          </a:solidFill>
          <a:ln w="12700">
            <a:solidFill>
              <a:srgbClr val="2D8094"/>
            </a:solidFill>
            <a:prstDash val="solid"/>
          </a:ln>
        </p:spPr>
        <p:txBody>
          <a:bodyPr/>
          <a:lstStyle/>
          <a:p>
            <a:endParaRPr lang="en-US"/>
          </a:p>
        </p:txBody>
      </p:sp>
      <p:sp>
        <p:nvSpPr>
          <p:cNvPr id="13" name="Text 11"/>
          <p:cNvSpPr/>
          <p:nvPr/>
        </p:nvSpPr>
        <p:spPr>
          <a:xfrm>
            <a:off x="3392424" y="1682496"/>
            <a:ext cx="1033272" cy="256032"/>
          </a:xfrm>
          <a:prstGeom prst="rect">
            <a:avLst/>
          </a:prstGeom>
          <a:noFill/>
          <a:ln/>
        </p:spPr>
        <p:txBody>
          <a:bodyPr wrap="square" lIns="318" tIns="318" rIns="318" bIns="318" rtlCol="0" anchor="ctr">
            <a:normAutofit fontScale="85000" lnSpcReduction="20000"/>
          </a:bodyPr>
          <a:lstStyle/>
          <a:p>
            <a:pPr marL="0" indent="0" algn="ctr">
              <a:buNone/>
            </a:pPr>
            <a:r>
              <a:rPr lang="en-US" sz="2300" b="1" dirty="0">
                <a:solidFill>
                  <a:srgbClr val="FFFFFF"/>
                </a:solidFill>
                <a:ea typeface="Arial" pitchFamily="34" charset="-122"/>
                <a:cs typeface="Arial" pitchFamily="34" charset="-120"/>
              </a:rPr>
              <a:t>02</a:t>
            </a:r>
            <a:endParaRPr lang="en-US" sz="2300" dirty="0"/>
          </a:p>
        </p:txBody>
      </p:sp>
      <p:sp>
        <p:nvSpPr>
          <p:cNvPr id="14" name="Shape 12"/>
          <p:cNvSpPr/>
          <p:nvPr/>
        </p:nvSpPr>
        <p:spPr>
          <a:xfrm>
            <a:off x="3909060" y="2395728"/>
            <a:ext cx="0" cy="329184"/>
          </a:xfrm>
          <a:prstGeom prst="line">
            <a:avLst/>
          </a:prstGeom>
          <a:noFill/>
          <a:ln w="15240">
            <a:solidFill>
              <a:srgbClr val="B9D2D8"/>
            </a:solidFill>
            <a:prstDash val="solid"/>
          </a:ln>
        </p:spPr>
        <p:txBody>
          <a:bodyPr/>
          <a:lstStyle/>
          <a:p>
            <a:endParaRPr lang="en-US"/>
          </a:p>
        </p:txBody>
      </p:sp>
      <p:sp>
        <p:nvSpPr>
          <p:cNvPr id="15" name="Shape 13"/>
          <p:cNvSpPr/>
          <p:nvPr/>
        </p:nvSpPr>
        <p:spPr>
          <a:xfrm>
            <a:off x="2871216" y="2715768"/>
            <a:ext cx="2075688" cy="2624328"/>
          </a:xfrm>
          <a:prstGeom prst="roundRect">
            <a:avLst>
              <a:gd name="adj" fmla="val 2203"/>
            </a:avLst>
          </a:prstGeom>
          <a:solidFill>
            <a:srgbClr val="F4F7FA"/>
          </a:solidFill>
          <a:ln w="12700">
            <a:solidFill>
              <a:srgbClr val="C7DCE1"/>
            </a:solidFill>
            <a:prstDash val="solid"/>
          </a:ln>
          <a:effectLst>
            <a:outerShdw blurRad="12700" dist="3810" dir="2700000" algn="bl" rotWithShape="0">
              <a:srgbClr val="73858B">
                <a:alpha val="8000"/>
              </a:srgbClr>
            </a:outerShdw>
          </a:effectLst>
        </p:spPr>
        <p:txBody>
          <a:bodyPr/>
          <a:lstStyle/>
          <a:p>
            <a:endParaRPr lang="en-US"/>
          </a:p>
        </p:txBody>
      </p:sp>
      <p:sp>
        <p:nvSpPr>
          <p:cNvPr id="18" name="Shape 16"/>
          <p:cNvSpPr/>
          <p:nvPr/>
        </p:nvSpPr>
        <p:spPr>
          <a:xfrm>
            <a:off x="5687568" y="1353312"/>
            <a:ext cx="1033272" cy="1033272"/>
          </a:xfrm>
          <a:prstGeom prst="ellipse">
            <a:avLst/>
          </a:prstGeom>
          <a:solidFill>
            <a:srgbClr val="2D8094"/>
          </a:solidFill>
          <a:ln w="12700">
            <a:solidFill>
              <a:srgbClr val="2D8094"/>
            </a:solidFill>
            <a:prstDash val="solid"/>
          </a:ln>
        </p:spPr>
        <p:txBody>
          <a:bodyPr/>
          <a:lstStyle/>
          <a:p>
            <a:endParaRPr lang="en-US"/>
          </a:p>
        </p:txBody>
      </p:sp>
      <p:sp>
        <p:nvSpPr>
          <p:cNvPr id="19" name="Text 17"/>
          <p:cNvSpPr/>
          <p:nvPr/>
        </p:nvSpPr>
        <p:spPr>
          <a:xfrm>
            <a:off x="5687568" y="1682496"/>
            <a:ext cx="1033272" cy="256032"/>
          </a:xfrm>
          <a:prstGeom prst="rect">
            <a:avLst/>
          </a:prstGeom>
          <a:noFill/>
          <a:ln/>
        </p:spPr>
        <p:txBody>
          <a:bodyPr wrap="square" lIns="318" tIns="318" rIns="318" bIns="318" rtlCol="0" anchor="ctr">
            <a:normAutofit fontScale="85000" lnSpcReduction="20000"/>
          </a:bodyPr>
          <a:lstStyle/>
          <a:p>
            <a:pPr marL="0" indent="0" algn="ctr">
              <a:buNone/>
            </a:pPr>
            <a:r>
              <a:rPr lang="en-US" sz="2300" b="1" dirty="0">
                <a:solidFill>
                  <a:srgbClr val="FFFFFF"/>
                </a:solidFill>
                <a:ea typeface="Arial" pitchFamily="34" charset="-122"/>
                <a:cs typeface="Arial" pitchFamily="34" charset="-120"/>
              </a:rPr>
              <a:t>03</a:t>
            </a:r>
            <a:endParaRPr lang="en-US" sz="2300" dirty="0"/>
          </a:p>
        </p:txBody>
      </p:sp>
      <p:sp>
        <p:nvSpPr>
          <p:cNvPr id="20" name="Shape 18"/>
          <p:cNvSpPr/>
          <p:nvPr/>
        </p:nvSpPr>
        <p:spPr>
          <a:xfrm>
            <a:off x="6204204" y="2395728"/>
            <a:ext cx="0" cy="329184"/>
          </a:xfrm>
          <a:prstGeom prst="line">
            <a:avLst/>
          </a:prstGeom>
          <a:noFill/>
          <a:ln w="15240">
            <a:solidFill>
              <a:srgbClr val="B9D2D8"/>
            </a:solidFill>
            <a:prstDash val="solid"/>
          </a:ln>
        </p:spPr>
        <p:txBody>
          <a:bodyPr/>
          <a:lstStyle/>
          <a:p>
            <a:endParaRPr lang="en-US"/>
          </a:p>
        </p:txBody>
      </p:sp>
      <p:sp>
        <p:nvSpPr>
          <p:cNvPr id="21" name="Shape 19"/>
          <p:cNvSpPr/>
          <p:nvPr/>
        </p:nvSpPr>
        <p:spPr>
          <a:xfrm>
            <a:off x="5166360" y="2715768"/>
            <a:ext cx="2075688" cy="2624328"/>
          </a:xfrm>
          <a:prstGeom prst="roundRect">
            <a:avLst>
              <a:gd name="adj" fmla="val 2203"/>
            </a:avLst>
          </a:prstGeom>
          <a:solidFill>
            <a:srgbClr val="F4F7FA"/>
          </a:solidFill>
          <a:ln w="12700">
            <a:solidFill>
              <a:srgbClr val="C7DCE1"/>
            </a:solidFill>
            <a:prstDash val="solid"/>
          </a:ln>
          <a:effectLst>
            <a:outerShdw blurRad="12700" dist="3810" dir="2700000" algn="bl" rotWithShape="0">
              <a:srgbClr val="73858B">
                <a:alpha val="8000"/>
              </a:srgbClr>
            </a:outerShdw>
          </a:effectLst>
        </p:spPr>
        <p:txBody>
          <a:bodyPr/>
          <a:lstStyle/>
          <a:p>
            <a:endParaRPr lang="en-US"/>
          </a:p>
        </p:txBody>
      </p:sp>
      <p:sp>
        <p:nvSpPr>
          <p:cNvPr id="22" name="Text 20"/>
          <p:cNvSpPr/>
          <p:nvPr/>
        </p:nvSpPr>
        <p:spPr>
          <a:xfrm>
            <a:off x="5281307" y="3227831"/>
            <a:ext cx="1783080" cy="987552"/>
          </a:xfrm>
          <a:prstGeom prst="rect">
            <a:avLst/>
          </a:prstGeom>
          <a:noFill/>
          <a:ln/>
        </p:spPr>
        <p:txBody>
          <a:bodyPr wrap="square" lIns="318" tIns="318" rIns="318" bIns="318" rtlCol="0" anchor="ctr">
            <a:noAutofit/>
          </a:bodyPr>
          <a:lstStyle/>
          <a:p>
            <a:pPr marL="0" indent="0" algn="ctr">
              <a:buNone/>
            </a:pPr>
            <a:r>
              <a:rPr lang="en-US" sz="1500" b="1" dirty="0">
                <a:solidFill>
                  <a:srgbClr val="2D8094"/>
                </a:solidFill>
                <a:ea typeface="Arial" pitchFamily="34" charset="-122"/>
                <a:cs typeface="Arial" pitchFamily="34" charset="-120"/>
              </a:rPr>
              <a:t>Vai </a:t>
            </a:r>
            <a:r>
              <a:rPr lang="en-US" sz="1500" b="1" dirty="0" err="1">
                <a:solidFill>
                  <a:srgbClr val="2D8094"/>
                </a:solidFill>
                <a:ea typeface="Arial" pitchFamily="34" charset="-122"/>
                <a:cs typeface="Arial" pitchFamily="34" charset="-120"/>
              </a:rPr>
              <a:t>trò</a:t>
            </a:r>
            <a:r>
              <a:rPr lang="en-US" sz="1500" b="1" dirty="0">
                <a:solidFill>
                  <a:srgbClr val="2D8094"/>
                </a:solidFill>
                <a:ea typeface="Arial" pitchFamily="34" charset="-122"/>
                <a:cs typeface="Arial" pitchFamily="34" charset="-120"/>
              </a:rPr>
              <a:t> </a:t>
            </a:r>
            <a:r>
              <a:rPr lang="en-US" sz="1500" b="1" dirty="0" err="1" smtClean="0">
                <a:solidFill>
                  <a:srgbClr val="2D8094"/>
                </a:solidFill>
                <a:ea typeface="Arial" pitchFamily="34" charset="-122"/>
                <a:cs typeface="Arial" pitchFamily="34" charset="-120"/>
              </a:rPr>
              <a:t>chỉ</a:t>
            </a:r>
            <a:r>
              <a:rPr lang="en-US" sz="1500" b="1" dirty="0" smtClean="0">
                <a:solidFill>
                  <a:srgbClr val="2D8094"/>
                </a:solidFill>
                <a:ea typeface="Arial" pitchFamily="34" charset="-122"/>
                <a:cs typeface="Arial" pitchFamily="34" charset="-120"/>
              </a:rPr>
              <a:t> </a:t>
            </a:r>
            <a:r>
              <a:rPr lang="en-US" sz="1500" b="1" dirty="0" err="1" smtClean="0">
                <a:solidFill>
                  <a:srgbClr val="2D8094"/>
                </a:solidFill>
                <a:ea typeface="Arial" pitchFamily="34" charset="-122"/>
                <a:cs typeface="Arial" pitchFamily="34" charset="-120"/>
              </a:rPr>
              <a:t>đạo</a:t>
            </a:r>
            <a:r>
              <a:rPr lang="en-US" sz="1500" b="1" dirty="0" smtClean="0">
                <a:solidFill>
                  <a:srgbClr val="2D8094"/>
                </a:solidFill>
                <a:ea typeface="Arial" pitchFamily="34" charset="-122"/>
                <a:cs typeface="Arial" pitchFamily="34" charset="-120"/>
              </a:rPr>
              <a:t>, </a:t>
            </a:r>
            <a:r>
              <a:rPr lang="en-US" sz="1500" b="1" dirty="0" err="1" smtClean="0">
                <a:solidFill>
                  <a:srgbClr val="2D8094"/>
                </a:solidFill>
                <a:ea typeface="Arial" pitchFamily="34" charset="-122"/>
                <a:cs typeface="Arial" pitchFamily="34" charset="-120"/>
              </a:rPr>
              <a:t>điều</a:t>
            </a:r>
            <a:r>
              <a:rPr lang="en-US" sz="1500" b="1" dirty="0" smtClean="0">
                <a:solidFill>
                  <a:srgbClr val="2D8094"/>
                </a:solidFill>
                <a:ea typeface="Arial" pitchFamily="34" charset="-122"/>
                <a:cs typeface="Arial" pitchFamily="34" charset="-120"/>
              </a:rPr>
              <a:t> </a:t>
            </a:r>
            <a:r>
              <a:rPr lang="en-US" sz="1500" b="1" dirty="0" err="1" smtClean="0">
                <a:solidFill>
                  <a:srgbClr val="2D8094"/>
                </a:solidFill>
                <a:ea typeface="Arial" pitchFamily="34" charset="-122"/>
                <a:cs typeface="Arial" pitchFamily="34" charset="-120"/>
              </a:rPr>
              <a:t>hành</a:t>
            </a:r>
            <a:r>
              <a:rPr lang="en-US" sz="1500" b="1" dirty="0" smtClean="0">
                <a:solidFill>
                  <a:srgbClr val="2D8094"/>
                </a:solidFill>
                <a:ea typeface="Arial" pitchFamily="34" charset="-122"/>
                <a:cs typeface="Arial" pitchFamily="34" charset="-120"/>
              </a:rPr>
              <a:t> </a:t>
            </a:r>
            <a:r>
              <a:rPr lang="en-US" sz="1500" b="1" dirty="0" err="1" smtClean="0">
                <a:solidFill>
                  <a:srgbClr val="2D8094"/>
                </a:solidFill>
                <a:ea typeface="Arial" pitchFamily="34" charset="-122"/>
                <a:cs typeface="Arial" pitchFamily="34" charset="-120"/>
              </a:rPr>
              <a:t>chung</a:t>
            </a:r>
            <a:r>
              <a:rPr lang="en-US" sz="1500" b="1" dirty="0" smtClean="0">
                <a:solidFill>
                  <a:srgbClr val="2D8094"/>
                </a:solidFill>
                <a:ea typeface="Arial" pitchFamily="34" charset="-122"/>
                <a:cs typeface="Arial" pitchFamily="34" charset="-120"/>
              </a:rPr>
              <a:t> </a:t>
            </a:r>
            <a:r>
              <a:rPr lang="en-US" sz="1500" b="1" dirty="0">
                <a:solidFill>
                  <a:srgbClr val="2D8094"/>
                </a:solidFill>
                <a:ea typeface="Arial" pitchFamily="34" charset="-122"/>
                <a:cs typeface="Arial" pitchFamily="34" charset="-120"/>
              </a:rPr>
              <a:t>của Bộ Y </a:t>
            </a:r>
            <a:r>
              <a:rPr lang="en-US" sz="1500" b="1" dirty="0" err="1">
                <a:solidFill>
                  <a:srgbClr val="2D8094"/>
                </a:solidFill>
                <a:ea typeface="Arial" pitchFamily="34" charset="-122"/>
                <a:cs typeface="Arial" pitchFamily="34" charset="-120"/>
              </a:rPr>
              <a:t>tế</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thống</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nhất</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định</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hướng</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và</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tổ</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chức</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triển</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khai</a:t>
            </a:r>
            <a:endParaRPr lang="en-US" sz="1500" dirty="0"/>
          </a:p>
        </p:txBody>
      </p:sp>
      <p:sp>
        <p:nvSpPr>
          <p:cNvPr id="24" name="Shape 22"/>
          <p:cNvSpPr/>
          <p:nvPr/>
        </p:nvSpPr>
        <p:spPr>
          <a:xfrm>
            <a:off x="7982712" y="1353312"/>
            <a:ext cx="1033272" cy="1033272"/>
          </a:xfrm>
          <a:prstGeom prst="ellipse">
            <a:avLst/>
          </a:prstGeom>
          <a:solidFill>
            <a:srgbClr val="2D8094"/>
          </a:solidFill>
          <a:ln w="12700">
            <a:solidFill>
              <a:srgbClr val="2D8094"/>
            </a:solidFill>
            <a:prstDash val="solid"/>
          </a:ln>
        </p:spPr>
        <p:txBody>
          <a:bodyPr/>
          <a:lstStyle/>
          <a:p>
            <a:endParaRPr lang="en-US"/>
          </a:p>
        </p:txBody>
      </p:sp>
      <p:sp>
        <p:nvSpPr>
          <p:cNvPr id="25" name="Text 23"/>
          <p:cNvSpPr/>
          <p:nvPr/>
        </p:nvSpPr>
        <p:spPr>
          <a:xfrm>
            <a:off x="7982712" y="1682496"/>
            <a:ext cx="1033272" cy="256032"/>
          </a:xfrm>
          <a:prstGeom prst="rect">
            <a:avLst/>
          </a:prstGeom>
          <a:noFill/>
          <a:ln/>
        </p:spPr>
        <p:txBody>
          <a:bodyPr wrap="square" lIns="318" tIns="318" rIns="318" bIns="318" rtlCol="0" anchor="ctr">
            <a:normAutofit fontScale="85000" lnSpcReduction="20000"/>
          </a:bodyPr>
          <a:lstStyle/>
          <a:p>
            <a:pPr marL="0" indent="0" algn="ctr">
              <a:buNone/>
            </a:pPr>
            <a:r>
              <a:rPr lang="en-US" sz="2300" b="1" dirty="0">
                <a:solidFill>
                  <a:srgbClr val="FFFFFF"/>
                </a:solidFill>
                <a:ea typeface="Arial" pitchFamily="34" charset="-122"/>
                <a:cs typeface="Arial" pitchFamily="34" charset="-120"/>
              </a:rPr>
              <a:t>04</a:t>
            </a:r>
            <a:endParaRPr lang="en-US" sz="2300" dirty="0"/>
          </a:p>
        </p:txBody>
      </p:sp>
      <p:sp>
        <p:nvSpPr>
          <p:cNvPr id="26" name="Shape 24"/>
          <p:cNvSpPr/>
          <p:nvPr/>
        </p:nvSpPr>
        <p:spPr>
          <a:xfrm>
            <a:off x="8499348" y="2395728"/>
            <a:ext cx="0" cy="329184"/>
          </a:xfrm>
          <a:prstGeom prst="line">
            <a:avLst/>
          </a:prstGeom>
          <a:noFill/>
          <a:ln w="15240">
            <a:solidFill>
              <a:srgbClr val="B9D2D8"/>
            </a:solidFill>
            <a:prstDash val="solid"/>
          </a:ln>
        </p:spPr>
        <p:txBody>
          <a:bodyPr/>
          <a:lstStyle/>
          <a:p>
            <a:endParaRPr lang="en-US"/>
          </a:p>
        </p:txBody>
      </p:sp>
      <p:sp>
        <p:nvSpPr>
          <p:cNvPr id="27" name="Shape 25"/>
          <p:cNvSpPr/>
          <p:nvPr/>
        </p:nvSpPr>
        <p:spPr>
          <a:xfrm>
            <a:off x="7461504" y="2715768"/>
            <a:ext cx="2075688" cy="2624328"/>
          </a:xfrm>
          <a:prstGeom prst="roundRect">
            <a:avLst>
              <a:gd name="adj" fmla="val 2203"/>
            </a:avLst>
          </a:prstGeom>
          <a:solidFill>
            <a:srgbClr val="F4F7FA"/>
          </a:solidFill>
          <a:ln w="12700">
            <a:solidFill>
              <a:srgbClr val="C7DCE1"/>
            </a:solidFill>
            <a:prstDash val="solid"/>
          </a:ln>
          <a:effectLst>
            <a:outerShdw blurRad="12700" dist="3810" dir="2700000" algn="bl" rotWithShape="0">
              <a:srgbClr val="73858B">
                <a:alpha val="8000"/>
              </a:srgbClr>
            </a:outerShdw>
          </a:effectLst>
        </p:spPr>
        <p:txBody>
          <a:bodyPr/>
          <a:lstStyle/>
          <a:p>
            <a:endParaRPr lang="en-US" dirty="0"/>
          </a:p>
        </p:txBody>
      </p:sp>
      <p:sp>
        <p:nvSpPr>
          <p:cNvPr id="28" name="Text 26"/>
          <p:cNvSpPr/>
          <p:nvPr/>
        </p:nvSpPr>
        <p:spPr>
          <a:xfrm>
            <a:off x="7607808" y="3056854"/>
            <a:ext cx="1783080" cy="1359697"/>
          </a:xfrm>
          <a:prstGeom prst="rect">
            <a:avLst/>
          </a:prstGeom>
          <a:noFill/>
          <a:ln/>
        </p:spPr>
        <p:txBody>
          <a:bodyPr wrap="square" lIns="318" tIns="318" rIns="318" bIns="318" rtlCol="0" anchor="ctr">
            <a:normAutofit lnSpcReduction="10000"/>
          </a:bodyPr>
          <a:lstStyle/>
          <a:p>
            <a:pPr algn="ctr">
              <a:lnSpc>
                <a:spcPct val="120000"/>
              </a:lnSpc>
            </a:pPr>
            <a:r>
              <a:rPr lang="en-US" sz="1500" b="1" dirty="0">
                <a:solidFill>
                  <a:srgbClr val="2D8094"/>
                </a:solidFill>
                <a:ea typeface="Arial" pitchFamily="34" charset="-122"/>
                <a:cs typeface="Arial" pitchFamily="34" charset="-120"/>
              </a:rPr>
              <a:t>Tăng cường phối hợp giữa các cơ quan, </a:t>
            </a:r>
            <a:endParaRPr lang="en-US" sz="1500" b="1" dirty="0" smtClean="0">
              <a:solidFill>
                <a:srgbClr val="2D8094"/>
              </a:solidFill>
              <a:ea typeface="Arial" pitchFamily="34" charset="-122"/>
              <a:cs typeface="Arial" pitchFamily="34" charset="-120"/>
            </a:endParaRPr>
          </a:p>
          <a:p>
            <a:pPr algn="ctr">
              <a:lnSpc>
                <a:spcPct val="120000"/>
              </a:lnSpc>
            </a:pPr>
            <a:r>
              <a:rPr lang="en-US" sz="1500" b="1" dirty="0" err="1" smtClean="0">
                <a:solidFill>
                  <a:srgbClr val="2D8094"/>
                </a:solidFill>
                <a:ea typeface="Arial" pitchFamily="34" charset="-122"/>
                <a:cs typeface="Arial" pitchFamily="34" charset="-120"/>
              </a:rPr>
              <a:t>đơn</a:t>
            </a:r>
            <a:r>
              <a:rPr lang="en-US" sz="1500" b="1" dirty="0" smtClean="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vị</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tập</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trung</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nguồn</a:t>
            </a:r>
            <a:r>
              <a:rPr lang="en-US" sz="1500" b="1" dirty="0">
                <a:solidFill>
                  <a:srgbClr val="2D8094"/>
                </a:solidFill>
                <a:ea typeface="Arial" pitchFamily="34" charset="-122"/>
                <a:cs typeface="Arial" pitchFamily="34" charset="-120"/>
              </a:rPr>
              <a:t> </a:t>
            </a:r>
            <a:r>
              <a:rPr lang="en-US" sz="1500" b="1" dirty="0" err="1" smtClean="0">
                <a:solidFill>
                  <a:srgbClr val="2D8094"/>
                </a:solidFill>
                <a:ea typeface="Arial" pitchFamily="34" charset="-122"/>
                <a:cs typeface="Arial" pitchFamily="34" charset="-120"/>
              </a:rPr>
              <a:t>lực</a:t>
            </a:r>
            <a:r>
              <a:rPr lang="en-US" sz="1500" b="1" dirty="0" smtClean="0">
                <a:solidFill>
                  <a:srgbClr val="2D8094"/>
                </a:solidFill>
                <a:ea typeface="Arial" pitchFamily="34" charset="-122"/>
                <a:cs typeface="Arial" pitchFamily="34" charset="-120"/>
              </a:rPr>
              <a:t>, </a:t>
            </a:r>
            <a:r>
              <a:rPr lang="en-US" sz="1500" b="1" dirty="0" err="1" smtClean="0">
                <a:solidFill>
                  <a:srgbClr val="2D8094"/>
                </a:solidFill>
                <a:ea typeface="Arial" pitchFamily="34" charset="-122"/>
                <a:cs typeface="Arial" pitchFamily="34" charset="-120"/>
              </a:rPr>
              <a:t>nâng</a:t>
            </a:r>
            <a:r>
              <a:rPr lang="en-US" sz="1500" b="1" dirty="0" smtClean="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cao</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hiệu</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quả</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hoạt</a:t>
            </a:r>
            <a:r>
              <a:rPr lang="en-US" sz="1500" b="1" dirty="0">
                <a:solidFill>
                  <a:srgbClr val="2D8094"/>
                </a:solidFill>
                <a:ea typeface="Arial" pitchFamily="34" charset="-122"/>
                <a:cs typeface="Arial" pitchFamily="34" charset="-120"/>
              </a:rPr>
              <a:t> </a:t>
            </a:r>
            <a:r>
              <a:rPr lang="en-US" sz="1500" b="1" dirty="0" err="1" smtClean="0">
                <a:solidFill>
                  <a:srgbClr val="2D8094"/>
                </a:solidFill>
                <a:ea typeface="Arial" pitchFamily="34" charset="-122"/>
                <a:cs typeface="Arial" pitchFamily="34" charset="-120"/>
              </a:rPr>
              <a:t>động</a:t>
            </a:r>
            <a:endParaRPr lang="en-US" sz="1500" dirty="0"/>
          </a:p>
        </p:txBody>
      </p:sp>
      <p:sp>
        <p:nvSpPr>
          <p:cNvPr id="30" name="Shape 28"/>
          <p:cNvSpPr/>
          <p:nvPr/>
        </p:nvSpPr>
        <p:spPr>
          <a:xfrm>
            <a:off x="10277856" y="1353312"/>
            <a:ext cx="1033272" cy="1033272"/>
          </a:xfrm>
          <a:prstGeom prst="ellipse">
            <a:avLst/>
          </a:prstGeom>
          <a:solidFill>
            <a:srgbClr val="2D8094"/>
          </a:solidFill>
          <a:ln w="12700">
            <a:solidFill>
              <a:srgbClr val="2D8094"/>
            </a:solidFill>
            <a:prstDash val="solid"/>
          </a:ln>
        </p:spPr>
        <p:txBody>
          <a:bodyPr/>
          <a:lstStyle/>
          <a:p>
            <a:endParaRPr lang="en-US"/>
          </a:p>
        </p:txBody>
      </p:sp>
      <p:sp>
        <p:nvSpPr>
          <p:cNvPr id="31" name="Text 29"/>
          <p:cNvSpPr/>
          <p:nvPr/>
        </p:nvSpPr>
        <p:spPr>
          <a:xfrm>
            <a:off x="10277856" y="1682496"/>
            <a:ext cx="1033272" cy="256032"/>
          </a:xfrm>
          <a:prstGeom prst="rect">
            <a:avLst/>
          </a:prstGeom>
          <a:noFill/>
          <a:ln/>
        </p:spPr>
        <p:txBody>
          <a:bodyPr wrap="square" lIns="318" tIns="318" rIns="318" bIns="318" rtlCol="0" anchor="ctr">
            <a:normAutofit fontScale="85000" lnSpcReduction="20000"/>
          </a:bodyPr>
          <a:lstStyle/>
          <a:p>
            <a:pPr marL="0" indent="0" algn="ctr">
              <a:buNone/>
            </a:pPr>
            <a:r>
              <a:rPr lang="en-US" sz="2300" b="1" dirty="0">
                <a:solidFill>
                  <a:srgbClr val="FFFFFF"/>
                </a:solidFill>
                <a:ea typeface="Arial" pitchFamily="34" charset="-122"/>
                <a:cs typeface="Arial" pitchFamily="34" charset="-120"/>
              </a:rPr>
              <a:t>05</a:t>
            </a:r>
            <a:endParaRPr lang="en-US" sz="2300" dirty="0"/>
          </a:p>
        </p:txBody>
      </p:sp>
      <p:sp>
        <p:nvSpPr>
          <p:cNvPr id="32" name="Shape 30"/>
          <p:cNvSpPr/>
          <p:nvPr/>
        </p:nvSpPr>
        <p:spPr>
          <a:xfrm>
            <a:off x="10794492" y="2395728"/>
            <a:ext cx="0" cy="329184"/>
          </a:xfrm>
          <a:prstGeom prst="line">
            <a:avLst/>
          </a:prstGeom>
          <a:noFill/>
          <a:ln w="15240">
            <a:solidFill>
              <a:srgbClr val="B9D2D8"/>
            </a:solidFill>
            <a:prstDash val="solid"/>
          </a:ln>
        </p:spPr>
        <p:txBody>
          <a:bodyPr/>
          <a:lstStyle/>
          <a:p>
            <a:endParaRPr lang="en-US"/>
          </a:p>
        </p:txBody>
      </p:sp>
      <p:sp>
        <p:nvSpPr>
          <p:cNvPr id="33" name="Shape 31"/>
          <p:cNvSpPr/>
          <p:nvPr/>
        </p:nvSpPr>
        <p:spPr>
          <a:xfrm>
            <a:off x="9756648" y="2715768"/>
            <a:ext cx="2075688" cy="2624328"/>
          </a:xfrm>
          <a:prstGeom prst="roundRect">
            <a:avLst>
              <a:gd name="adj" fmla="val 2203"/>
            </a:avLst>
          </a:prstGeom>
          <a:solidFill>
            <a:srgbClr val="F4F7FA"/>
          </a:solidFill>
          <a:ln w="12700">
            <a:solidFill>
              <a:srgbClr val="C7DCE1"/>
            </a:solidFill>
            <a:prstDash val="solid"/>
          </a:ln>
          <a:effectLst>
            <a:outerShdw blurRad="12700" dist="3810" dir="2700000" algn="bl" rotWithShape="0">
              <a:srgbClr val="73858B">
                <a:alpha val="8000"/>
              </a:srgbClr>
            </a:outerShdw>
          </a:effectLst>
        </p:spPr>
        <p:txBody>
          <a:bodyPr/>
          <a:lstStyle/>
          <a:p>
            <a:endParaRPr lang="en-US" dirty="0"/>
          </a:p>
        </p:txBody>
      </p:sp>
      <p:sp>
        <p:nvSpPr>
          <p:cNvPr id="34" name="Text 32"/>
          <p:cNvSpPr/>
          <p:nvPr/>
        </p:nvSpPr>
        <p:spPr>
          <a:xfrm>
            <a:off x="3019806" y="3570732"/>
            <a:ext cx="1783080" cy="987552"/>
          </a:xfrm>
          <a:prstGeom prst="rect">
            <a:avLst/>
          </a:prstGeom>
          <a:noFill/>
          <a:ln/>
        </p:spPr>
        <p:txBody>
          <a:bodyPr wrap="square" lIns="318" tIns="318" rIns="318" bIns="318" rtlCol="0" anchor="ctr">
            <a:noAutofit/>
          </a:bodyPr>
          <a:lstStyle/>
          <a:p>
            <a:pPr marL="0" indent="0" algn="ctr">
              <a:buNone/>
            </a:pPr>
            <a:r>
              <a:rPr lang="en-US" sz="1500" b="1" dirty="0" err="1">
                <a:solidFill>
                  <a:srgbClr val="2D8094"/>
                </a:solidFill>
                <a:ea typeface="Arial" pitchFamily="34" charset="-122"/>
                <a:cs typeface="Arial" pitchFamily="34" charset="-120"/>
              </a:rPr>
              <a:t>Nghị</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quyết</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về</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Sức</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khỏe</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phổi</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của</a:t>
            </a:r>
            <a:r>
              <a:rPr lang="en-US" sz="1500" b="1" dirty="0">
                <a:solidFill>
                  <a:srgbClr val="2D8094"/>
                </a:solidFill>
                <a:ea typeface="Arial" pitchFamily="34" charset="-122"/>
                <a:cs typeface="Arial" pitchFamily="34" charset="-120"/>
              </a:rPr>
              <a:t> </a:t>
            </a:r>
            <a:r>
              <a:rPr lang="en-US" sz="1500" b="1" dirty="0" smtClean="0">
                <a:solidFill>
                  <a:srgbClr val="2D8094"/>
                </a:solidFill>
                <a:ea typeface="Arial" pitchFamily="34" charset="-122"/>
                <a:cs typeface="Arial" pitchFamily="34" charset="-120"/>
              </a:rPr>
              <a:t>WHO </a:t>
            </a:r>
            <a:r>
              <a:rPr lang="en-US" sz="1500" b="1" dirty="0">
                <a:solidFill>
                  <a:srgbClr val="2D8094"/>
                </a:solidFill>
                <a:ea typeface="Arial" pitchFamily="34" charset="-122"/>
                <a:cs typeface="Arial" pitchFamily="34" charset="-120"/>
              </a:rPr>
              <a:t>(2025) </a:t>
            </a:r>
            <a:r>
              <a:rPr lang="en-US" sz="1500" b="1" dirty="0" err="1">
                <a:solidFill>
                  <a:srgbClr val="2D8094"/>
                </a:solidFill>
                <a:ea typeface="Arial" pitchFamily="34" charset="-122"/>
                <a:cs typeface="Arial" pitchFamily="34" charset="-120"/>
              </a:rPr>
              <a:t>khuyến</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nghị</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các</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quốc</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gia</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xây</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dựng</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một</a:t>
            </a:r>
            <a:r>
              <a:rPr lang="en-US" sz="1500" b="1" dirty="0">
                <a:solidFill>
                  <a:srgbClr val="2D8094"/>
                </a:solidFill>
                <a:ea typeface="Arial" pitchFamily="34" charset="-122"/>
                <a:cs typeface="Arial" pitchFamily="34" charset="-120"/>
              </a:rPr>
              <a:t> kế </a:t>
            </a:r>
            <a:r>
              <a:rPr lang="en-US" sz="1500" b="1" dirty="0" err="1">
                <a:solidFill>
                  <a:srgbClr val="2D8094"/>
                </a:solidFill>
                <a:ea typeface="Arial" pitchFamily="34" charset="-122"/>
                <a:cs typeface="Arial" pitchFamily="34" charset="-120"/>
              </a:rPr>
              <a:t>hoạch</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hành</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động</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tích</a:t>
            </a:r>
            <a:r>
              <a:rPr lang="en-US" sz="1500" b="1" dirty="0">
                <a:solidFill>
                  <a:srgbClr val="2D8094"/>
                </a:solidFill>
                <a:ea typeface="Arial" pitchFamily="34" charset="-122"/>
                <a:cs typeface="Arial" pitchFamily="34" charset="-120"/>
              </a:rPr>
              <a:t> hợp </a:t>
            </a:r>
            <a:r>
              <a:rPr lang="en-US" sz="1500" b="1" dirty="0" err="1">
                <a:solidFill>
                  <a:srgbClr val="2D8094"/>
                </a:solidFill>
                <a:ea typeface="Arial" pitchFamily="34" charset="-122"/>
                <a:cs typeface="Arial" pitchFamily="34" charset="-120"/>
              </a:rPr>
              <a:t>toàn</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diện</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về</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sức</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khỏe</a:t>
            </a:r>
            <a:r>
              <a:rPr lang="en-US" sz="1500" b="1" dirty="0">
                <a:solidFill>
                  <a:srgbClr val="2D8094"/>
                </a:solidFill>
                <a:ea typeface="Arial" pitchFamily="34" charset="-122"/>
                <a:cs typeface="Arial" pitchFamily="34" charset="-120"/>
              </a:rPr>
              <a:t> </a:t>
            </a:r>
            <a:r>
              <a:rPr lang="en-US" sz="1500" b="1" dirty="0" err="1">
                <a:solidFill>
                  <a:srgbClr val="2D8094"/>
                </a:solidFill>
                <a:ea typeface="Arial" pitchFamily="34" charset="-122"/>
                <a:cs typeface="Arial" pitchFamily="34" charset="-120"/>
              </a:rPr>
              <a:t>phổi</a:t>
            </a:r>
            <a:r>
              <a:rPr lang="en-US" sz="1500" b="1" dirty="0">
                <a:solidFill>
                  <a:srgbClr val="2D8094"/>
                </a:solidFill>
                <a:ea typeface="Arial" pitchFamily="34" charset="-122"/>
                <a:cs typeface="Arial" pitchFamily="34" charset="-120"/>
              </a:rPr>
              <a:t> </a:t>
            </a:r>
            <a:endParaRPr lang="en-US" sz="1500" dirty="0"/>
          </a:p>
        </p:txBody>
      </p:sp>
      <p:sp>
        <p:nvSpPr>
          <p:cNvPr id="36" name="Shape 34"/>
          <p:cNvSpPr/>
          <p:nvPr/>
        </p:nvSpPr>
        <p:spPr>
          <a:xfrm>
            <a:off x="1005840" y="5650992"/>
            <a:ext cx="10195560" cy="603504"/>
          </a:xfrm>
          <a:prstGeom prst="roundRect">
            <a:avLst>
              <a:gd name="adj" fmla="val 6061"/>
            </a:avLst>
          </a:prstGeom>
          <a:solidFill>
            <a:srgbClr val="2D8094"/>
          </a:solidFill>
          <a:ln w="12700">
            <a:solidFill>
              <a:srgbClr val="2D8094"/>
            </a:solidFill>
            <a:prstDash val="solid"/>
          </a:ln>
        </p:spPr>
        <p:txBody>
          <a:bodyPr/>
          <a:lstStyle/>
          <a:p>
            <a:endParaRPr lang="en-US"/>
          </a:p>
        </p:txBody>
      </p:sp>
      <p:sp>
        <p:nvSpPr>
          <p:cNvPr id="37" name="Text 35"/>
          <p:cNvSpPr/>
          <p:nvPr/>
        </p:nvSpPr>
        <p:spPr>
          <a:xfrm>
            <a:off x="1234440" y="5806440"/>
            <a:ext cx="9738360" cy="283464"/>
          </a:xfrm>
          <a:prstGeom prst="rect">
            <a:avLst/>
          </a:prstGeom>
          <a:noFill/>
          <a:ln/>
        </p:spPr>
        <p:txBody>
          <a:bodyPr wrap="square" lIns="318" tIns="318" rIns="318" bIns="318" rtlCol="0" anchor="ctr">
            <a:normAutofit fontScale="85000" lnSpcReduction="10000"/>
          </a:bodyPr>
          <a:lstStyle/>
          <a:p>
            <a:pPr marL="0" indent="0" algn="ctr">
              <a:buNone/>
            </a:pPr>
            <a:r>
              <a:rPr lang="en-US" sz="1750" b="1" dirty="0">
                <a:solidFill>
                  <a:srgbClr val="FFFFFF"/>
                </a:solidFill>
                <a:ea typeface="Arial" pitchFamily="34" charset="-122"/>
                <a:cs typeface="Arial" pitchFamily="34" charset="-120"/>
              </a:rPr>
              <a:t>Cần một Kế hoạch hành </a:t>
            </a:r>
            <a:r>
              <a:rPr lang="en-US" sz="1750" b="1" dirty="0" err="1">
                <a:solidFill>
                  <a:srgbClr val="FFFFFF"/>
                </a:solidFill>
                <a:ea typeface="Arial" pitchFamily="34" charset="-122"/>
                <a:cs typeface="Arial" pitchFamily="34" charset="-120"/>
              </a:rPr>
              <a:t>động</a:t>
            </a:r>
            <a:r>
              <a:rPr lang="en-US" sz="1750" b="1" dirty="0">
                <a:solidFill>
                  <a:srgbClr val="FFFFFF"/>
                </a:solidFill>
                <a:ea typeface="Arial" pitchFamily="34" charset="-122"/>
                <a:cs typeface="Arial" pitchFamily="34" charset="-120"/>
              </a:rPr>
              <a:t> </a:t>
            </a:r>
            <a:r>
              <a:rPr lang="en-US" sz="1750" b="1" dirty="0" err="1">
                <a:solidFill>
                  <a:srgbClr val="FFFFFF"/>
                </a:solidFill>
                <a:ea typeface="Arial" pitchFamily="34" charset="-122"/>
                <a:cs typeface="Arial" pitchFamily="34" charset="-120"/>
              </a:rPr>
              <a:t>chung</a:t>
            </a:r>
            <a:r>
              <a:rPr lang="en-US" sz="1750" b="1" dirty="0">
                <a:solidFill>
                  <a:srgbClr val="FFFFFF"/>
                </a:solidFill>
                <a:ea typeface="Arial" pitchFamily="34" charset="-122"/>
                <a:cs typeface="Arial" pitchFamily="34" charset="-120"/>
              </a:rPr>
              <a:t> </a:t>
            </a:r>
            <a:r>
              <a:rPr lang="en-US" sz="1750" b="1" dirty="0" err="1">
                <a:solidFill>
                  <a:srgbClr val="FFFFFF"/>
                </a:solidFill>
                <a:ea typeface="Arial" pitchFamily="34" charset="-122"/>
                <a:cs typeface="Arial" pitchFamily="34" charset="-120"/>
              </a:rPr>
              <a:t>của</a:t>
            </a:r>
            <a:r>
              <a:rPr lang="en-US" sz="1750" b="1" dirty="0">
                <a:solidFill>
                  <a:srgbClr val="FFFFFF"/>
                </a:solidFill>
                <a:ea typeface="Arial" pitchFamily="34" charset="-122"/>
                <a:cs typeface="Arial" pitchFamily="34" charset="-120"/>
              </a:rPr>
              <a:t> </a:t>
            </a:r>
            <a:r>
              <a:rPr lang="en-US" sz="1750" b="1" dirty="0" err="1">
                <a:solidFill>
                  <a:srgbClr val="FFFFFF"/>
                </a:solidFill>
                <a:ea typeface="Arial" pitchFamily="34" charset="-122"/>
                <a:cs typeface="Arial" pitchFamily="34" charset="-120"/>
              </a:rPr>
              <a:t>Bộ</a:t>
            </a:r>
            <a:r>
              <a:rPr lang="en-US" sz="1750" b="1" dirty="0">
                <a:solidFill>
                  <a:srgbClr val="FFFFFF"/>
                </a:solidFill>
                <a:ea typeface="Arial" pitchFamily="34" charset="-122"/>
                <a:cs typeface="Arial" pitchFamily="34" charset="-120"/>
              </a:rPr>
              <a:t> Y </a:t>
            </a:r>
            <a:r>
              <a:rPr lang="en-US" sz="1750" b="1" dirty="0" err="1">
                <a:solidFill>
                  <a:srgbClr val="FFFFFF"/>
                </a:solidFill>
                <a:ea typeface="Arial" pitchFamily="34" charset="-122"/>
                <a:cs typeface="Arial" pitchFamily="34" charset="-120"/>
              </a:rPr>
              <a:t>tế</a:t>
            </a:r>
            <a:r>
              <a:rPr lang="en-US" sz="1750" b="1" dirty="0">
                <a:solidFill>
                  <a:srgbClr val="FFFFFF"/>
                </a:solidFill>
                <a:ea typeface="Arial" pitchFamily="34" charset="-122"/>
                <a:cs typeface="Arial" pitchFamily="34" charset="-120"/>
              </a:rPr>
              <a:t> , tích hợp và đồng </a:t>
            </a:r>
            <a:r>
              <a:rPr lang="en-US" sz="1750" b="1" dirty="0" err="1">
                <a:solidFill>
                  <a:srgbClr val="FFFFFF"/>
                </a:solidFill>
                <a:ea typeface="Arial" pitchFamily="34" charset="-122"/>
                <a:cs typeface="Arial" pitchFamily="34" charset="-120"/>
              </a:rPr>
              <a:t>bộ</a:t>
            </a:r>
            <a:r>
              <a:rPr lang="en-US" sz="1750" b="1" dirty="0">
                <a:solidFill>
                  <a:srgbClr val="FFFFFF"/>
                </a:solidFill>
                <a:ea typeface="Arial" pitchFamily="34" charset="-122"/>
                <a:cs typeface="Arial" pitchFamily="34" charset="-120"/>
              </a:rPr>
              <a:t> </a:t>
            </a:r>
            <a:r>
              <a:rPr lang="en-US" sz="1750" b="1" dirty="0" err="1" smtClean="0">
                <a:solidFill>
                  <a:srgbClr val="FFFFFF"/>
                </a:solidFill>
                <a:ea typeface="Arial" pitchFamily="34" charset="-122"/>
                <a:cs typeface="Arial" pitchFamily="34" charset="-120"/>
              </a:rPr>
              <a:t>đối</a:t>
            </a:r>
            <a:r>
              <a:rPr lang="en-US" sz="1750" b="1" dirty="0" smtClean="0">
                <a:solidFill>
                  <a:srgbClr val="FFFFFF"/>
                </a:solidFill>
                <a:ea typeface="Arial" pitchFamily="34" charset="-122"/>
                <a:cs typeface="Arial" pitchFamily="34" charset="-120"/>
              </a:rPr>
              <a:t> </a:t>
            </a:r>
            <a:r>
              <a:rPr lang="en-US" sz="1750" b="1" dirty="0" err="1" smtClean="0">
                <a:solidFill>
                  <a:srgbClr val="FFFFFF"/>
                </a:solidFill>
                <a:ea typeface="Arial" pitchFamily="34" charset="-122"/>
                <a:cs typeface="Arial" pitchFamily="34" charset="-120"/>
              </a:rPr>
              <a:t>với</a:t>
            </a:r>
            <a:r>
              <a:rPr lang="en-US" sz="1750" b="1" dirty="0" smtClean="0">
                <a:solidFill>
                  <a:srgbClr val="FFFFFF"/>
                </a:solidFill>
                <a:ea typeface="Arial" pitchFamily="34" charset="-122"/>
                <a:cs typeface="Arial" pitchFamily="34" charset="-120"/>
              </a:rPr>
              <a:t> </a:t>
            </a:r>
            <a:r>
              <a:rPr lang="en-US" sz="1750" b="1" dirty="0">
                <a:solidFill>
                  <a:srgbClr val="FFFFFF"/>
                </a:solidFill>
                <a:ea typeface="Arial" pitchFamily="34" charset="-122"/>
                <a:cs typeface="Arial" pitchFamily="34" charset="-120"/>
              </a:rPr>
              <a:t>hen phế quản, BPTNMT và ung thư phổi</a:t>
            </a:r>
            <a:endParaRPr lang="en-US" sz="1750" dirty="0"/>
          </a:p>
        </p:txBody>
      </p:sp>
      <p:sp>
        <p:nvSpPr>
          <p:cNvPr id="16" name="Text 14"/>
          <p:cNvSpPr/>
          <p:nvPr/>
        </p:nvSpPr>
        <p:spPr>
          <a:xfrm>
            <a:off x="9902952" y="3059098"/>
            <a:ext cx="1783080" cy="1796365"/>
          </a:xfrm>
          <a:prstGeom prst="rect">
            <a:avLst/>
          </a:prstGeom>
          <a:noFill/>
          <a:ln/>
        </p:spPr>
        <p:txBody>
          <a:bodyPr wrap="square" lIns="318" tIns="318" rIns="318" bIns="318" rtlCol="0" anchor="ctr">
            <a:normAutofit fontScale="92500"/>
          </a:bodyPr>
          <a:lstStyle/>
          <a:p>
            <a:pPr marL="0" indent="0" algn="ctr">
              <a:lnSpc>
                <a:spcPct val="120000"/>
              </a:lnSpc>
              <a:buNone/>
            </a:pPr>
            <a:r>
              <a:rPr lang="en-US" sz="1750" b="1" dirty="0" err="1">
                <a:solidFill>
                  <a:srgbClr val="2D8094"/>
                </a:solidFill>
                <a:ea typeface="Arial" pitchFamily="34" charset="-122"/>
                <a:cs typeface="Arial" pitchFamily="34" charset="-120"/>
              </a:rPr>
              <a:t>Lồng</a:t>
            </a:r>
            <a:r>
              <a:rPr lang="en-US" sz="1750" b="1" dirty="0">
                <a:solidFill>
                  <a:srgbClr val="2D8094"/>
                </a:solidFill>
                <a:ea typeface="Arial" pitchFamily="34" charset="-122"/>
                <a:cs typeface="Arial" pitchFamily="34" charset="-120"/>
              </a:rPr>
              <a:t> </a:t>
            </a:r>
            <a:r>
              <a:rPr lang="en-US" sz="1750" b="1" dirty="0" err="1">
                <a:solidFill>
                  <a:srgbClr val="2D8094"/>
                </a:solidFill>
                <a:ea typeface="Arial" pitchFamily="34" charset="-122"/>
                <a:cs typeface="Arial" pitchFamily="34" charset="-120"/>
              </a:rPr>
              <a:t>ghép</a:t>
            </a:r>
            <a:r>
              <a:rPr lang="en-US" sz="1750" b="1" dirty="0">
                <a:solidFill>
                  <a:srgbClr val="2D8094"/>
                </a:solidFill>
                <a:ea typeface="Arial" pitchFamily="34" charset="-122"/>
                <a:cs typeface="Arial" pitchFamily="34" charset="-120"/>
              </a:rPr>
              <a:t>, </a:t>
            </a:r>
            <a:r>
              <a:rPr lang="en-US" sz="1750" b="1" dirty="0" err="1">
                <a:solidFill>
                  <a:srgbClr val="2D8094"/>
                </a:solidFill>
                <a:ea typeface="Arial" pitchFamily="34" charset="-122"/>
                <a:cs typeface="Arial" pitchFamily="34" charset="-120"/>
              </a:rPr>
              <a:t>hướng</a:t>
            </a:r>
            <a:r>
              <a:rPr lang="en-US" sz="1750" b="1" dirty="0">
                <a:solidFill>
                  <a:srgbClr val="2D8094"/>
                </a:solidFill>
                <a:ea typeface="Arial" pitchFamily="34" charset="-122"/>
                <a:cs typeface="Arial" pitchFamily="34" charset="-120"/>
              </a:rPr>
              <a:t> tới các mục tiêu trong chiến lược và kế </a:t>
            </a:r>
            <a:r>
              <a:rPr lang="en-US" sz="1750" b="1" dirty="0" err="1">
                <a:solidFill>
                  <a:srgbClr val="2D8094"/>
                </a:solidFill>
                <a:ea typeface="Arial" pitchFamily="34" charset="-122"/>
                <a:cs typeface="Arial" pitchFamily="34" charset="-120"/>
              </a:rPr>
              <a:t>hoạch</a:t>
            </a:r>
            <a:r>
              <a:rPr lang="en-US" sz="1750" b="1" dirty="0">
                <a:solidFill>
                  <a:srgbClr val="2D8094"/>
                </a:solidFill>
                <a:ea typeface="Arial" pitchFamily="34" charset="-122"/>
                <a:cs typeface="Arial" pitchFamily="34" charset="-120"/>
              </a:rPr>
              <a:t> </a:t>
            </a:r>
            <a:r>
              <a:rPr lang="en-US" sz="1750" b="1" dirty="0" err="1" smtClean="0">
                <a:solidFill>
                  <a:srgbClr val="2D8094"/>
                </a:solidFill>
                <a:ea typeface="Arial" pitchFamily="34" charset="-122"/>
                <a:cs typeface="Arial" pitchFamily="34" charset="-120"/>
              </a:rPr>
              <a:t>hành</a:t>
            </a:r>
            <a:r>
              <a:rPr lang="en-US" sz="1750" b="1" dirty="0" smtClean="0">
                <a:solidFill>
                  <a:srgbClr val="2D8094"/>
                </a:solidFill>
                <a:ea typeface="Arial" pitchFamily="34" charset="-122"/>
                <a:cs typeface="Arial" pitchFamily="34" charset="-120"/>
              </a:rPr>
              <a:t> </a:t>
            </a:r>
            <a:r>
              <a:rPr lang="en-US" sz="1750" b="1" dirty="0" err="1" smtClean="0">
                <a:solidFill>
                  <a:srgbClr val="2D8094"/>
                </a:solidFill>
                <a:ea typeface="Arial" pitchFamily="34" charset="-122"/>
                <a:cs typeface="Arial" pitchFamily="34" charset="-120"/>
              </a:rPr>
              <a:t>động</a:t>
            </a:r>
            <a:r>
              <a:rPr lang="en-US" sz="1750" b="1" dirty="0" smtClean="0">
                <a:solidFill>
                  <a:srgbClr val="2D8094"/>
                </a:solidFill>
                <a:ea typeface="Arial" pitchFamily="34" charset="-122"/>
                <a:cs typeface="Arial" pitchFamily="34" charset="-120"/>
              </a:rPr>
              <a:t> </a:t>
            </a:r>
            <a:r>
              <a:rPr lang="en-US" sz="1750" b="1" dirty="0" err="1" smtClean="0">
                <a:solidFill>
                  <a:srgbClr val="2D8094"/>
                </a:solidFill>
                <a:ea typeface="Arial" pitchFamily="34" charset="-122"/>
                <a:cs typeface="Arial" pitchFamily="34" charset="-120"/>
              </a:rPr>
              <a:t>quốc</a:t>
            </a:r>
            <a:r>
              <a:rPr lang="en-US" sz="1750" b="1" dirty="0" smtClean="0">
                <a:solidFill>
                  <a:srgbClr val="2D8094"/>
                </a:solidFill>
                <a:ea typeface="Arial" pitchFamily="34" charset="-122"/>
                <a:cs typeface="Arial" pitchFamily="34" charset="-120"/>
              </a:rPr>
              <a:t> </a:t>
            </a:r>
            <a:r>
              <a:rPr lang="en-US" sz="1750" b="1" dirty="0" err="1">
                <a:solidFill>
                  <a:srgbClr val="2D8094"/>
                </a:solidFill>
                <a:ea typeface="Arial" pitchFamily="34" charset="-122"/>
                <a:cs typeface="Arial" pitchFamily="34" charset="-120"/>
              </a:rPr>
              <a:t>gia</a:t>
            </a:r>
            <a:r>
              <a:rPr lang="en-US" sz="1750" b="1" dirty="0">
                <a:solidFill>
                  <a:srgbClr val="2D8094"/>
                </a:solidFill>
                <a:ea typeface="Arial" pitchFamily="34" charset="-122"/>
                <a:cs typeface="Arial" pitchFamily="34" charset="-120"/>
              </a:rPr>
              <a:t> </a:t>
            </a:r>
            <a:r>
              <a:rPr lang="en-US" sz="1750" b="1" dirty="0" err="1">
                <a:solidFill>
                  <a:srgbClr val="2D8094"/>
                </a:solidFill>
                <a:ea typeface="Arial" pitchFamily="34" charset="-122"/>
                <a:cs typeface="Arial" pitchFamily="34" charset="-120"/>
              </a:rPr>
              <a:t>về</a:t>
            </a:r>
            <a:r>
              <a:rPr lang="en-US" sz="1750" b="1" dirty="0">
                <a:solidFill>
                  <a:srgbClr val="2D8094"/>
                </a:solidFill>
                <a:ea typeface="Arial" pitchFamily="34" charset="-122"/>
                <a:cs typeface="Arial" pitchFamily="34" charset="-120"/>
              </a:rPr>
              <a:t> </a:t>
            </a:r>
            <a:r>
              <a:rPr lang="en-US" sz="1750" b="1" dirty="0" err="1">
                <a:solidFill>
                  <a:srgbClr val="2D8094"/>
                </a:solidFill>
                <a:ea typeface="Arial" pitchFamily="34" charset="-122"/>
                <a:cs typeface="Arial" pitchFamily="34" charset="-120"/>
              </a:rPr>
              <a:t>phòng</a:t>
            </a:r>
            <a:r>
              <a:rPr lang="en-US" sz="1750" b="1" dirty="0">
                <a:solidFill>
                  <a:srgbClr val="2D8094"/>
                </a:solidFill>
                <a:ea typeface="Arial" pitchFamily="34" charset="-122"/>
                <a:cs typeface="Arial" pitchFamily="34" charset="-120"/>
              </a:rPr>
              <a:t>, </a:t>
            </a:r>
            <a:r>
              <a:rPr lang="en-US" sz="1750" b="1" dirty="0" err="1">
                <a:solidFill>
                  <a:srgbClr val="2D8094"/>
                </a:solidFill>
                <a:ea typeface="Arial" pitchFamily="34" charset="-122"/>
                <a:cs typeface="Arial" pitchFamily="34" charset="-120"/>
              </a:rPr>
              <a:t>chống</a:t>
            </a:r>
            <a:r>
              <a:rPr lang="en-US" sz="1750" b="1" dirty="0">
                <a:solidFill>
                  <a:srgbClr val="2D8094"/>
                </a:solidFill>
                <a:ea typeface="Arial" pitchFamily="34" charset="-122"/>
                <a:cs typeface="Arial" pitchFamily="34" charset="-120"/>
              </a:rPr>
              <a:t> </a:t>
            </a:r>
            <a:r>
              <a:rPr lang="en-US" sz="1750" b="1" dirty="0" smtClean="0">
                <a:solidFill>
                  <a:srgbClr val="2D8094"/>
                </a:solidFill>
                <a:ea typeface="Arial" pitchFamily="34" charset="-122"/>
                <a:cs typeface="Arial" pitchFamily="34" charset="-120"/>
              </a:rPr>
              <a:t>BKLN</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2920" y="292608"/>
            <a:ext cx="10789920" cy="707886"/>
          </a:xfrm>
          <a:prstGeom prst="rect">
            <a:avLst/>
          </a:prstGeom>
          <a:noFill/>
        </p:spPr>
        <p:txBody>
          <a:bodyPr wrap="square" lIns="45720" rIns="45720">
            <a:spAutoFit/>
          </a:bodyPr>
          <a:lstStyle/>
          <a:p>
            <a:pPr algn="l"/>
            <a:r>
              <a:rPr sz="4000" b="1" dirty="0" err="1">
                <a:solidFill>
                  <a:srgbClr val="29748B"/>
                </a:solidFill>
                <a:latin typeface="Calibri" panose="020F0502020204030204" pitchFamily="34" charset="0"/>
                <a:ea typeface="Calibri" panose="020F0502020204030204" pitchFamily="34" charset="0"/>
                <a:cs typeface="Calibri" panose="020F0502020204030204" pitchFamily="34" charset="0"/>
              </a:rPr>
              <a:t>Nội</a:t>
            </a:r>
            <a:r>
              <a:rPr sz="4000" b="1" dirty="0">
                <a:solidFill>
                  <a:srgbClr val="29748B"/>
                </a:solidFill>
                <a:latin typeface="Calibri" panose="020F0502020204030204" pitchFamily="34" charset="0"/>
                <a:ea typeface="Calibri" panose="020F0502020204030204" pitchFamily="34" charset="0"/>
                <a:cs typeface="Calibri" panose="020F0502020204030204" pitchFamily="34" charset="0"/>
              </a:rPr>
              <a:t> dung </a:t>
            </a:r>
            <a:r>
              <a:rPr sz="40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trình</a:t>
            </a:r>
            <a:r>
              <a:rPr sz="40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4000" b="1" dirty="0" err="1">
                <a:solidFill>
                  <a:srgbClr val="29748B"/>
                </a:solidFill>
                <a:latin typeface="Calibri" panose="020F0502020204030204" pitchFamily="34" charset="0"/>
                <a:ea typeface="Calibri" panose="020F0502020204030204" pitchFamily="34" charset="0"/>
                <a:cs typeface="Calibri" panose="020F0502020204030204" pitchFamily="34" charset="0"/>
              </a:rPr>
              <a:t>bày</a:t>
            </a:r>
            <a:endParaRPr sz="4000" b="1" dirty="0">
              <a:solidFill>
                <a:srgbClr val="29748B"/>
              </a:solidFill>
              <a:latin typeface="Calibri" panose="020F0502020204030204" pitchFamily="34" charset="0"/>
              <a:ea typeface="Calibri" panose="020F0502020204030204" pitchFamily="34" charset="0"/>
              <a:cs typeface="Calibri" panose="020F0502020204030204" pitchFamily="34" charset="0"/>
            </a:endParaRPr>
          </a:p>
        </p:txBody>
      </p:sp>
      <p:sp>
        <p:nvSpPr>
          <p:cNvPr id="5" name="Rounded Rectangle 4"/>
          <p:cNvSpPr/>
          <p:nvPr/>
        </p:nvSpPr>
        <p:spPr>
          <a:xfrm>
            <a:off x="822960" y="1234440"/>
            <a:ext cx="658368" cy="658368"/>
          </a:xfrm>
          <a:prstGeom prst="roundRect">
            <a:avLst/>
          </a:prstGeom>
          <a:solidFill>
            <a:srgbClr val="2D899D"/>
          </a:solidFill>
          <a:ln>
            <a:solidFill>
              <a:srgbClr val="2D899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22960" y="1353312"/>
            <a:ext cx="658368" cy="492443"/>
          </a:xfrm>
          <a:prstGeom prst="rect">
            <a:avLst/>
          </a:prstGeom>
          <a:noFill/>
        </p:spPr>
        <p:txBody>
          <a:bodyPr wrap="square" lIns="45720" rIns="45720">
            <a:spAutoFit/>
          </a:bodyPr>
          <a:lstStyle/>
          <a:p>
            <a:pPr algn="ctr"/>
            <a:r>
              <a:rPr sz="2600" b="1">
                <a:solidFill>
                  <a:srgbClr val="FFFFFF"/>
                </a:solidFill>
              </a:rPr>
              <a:t>1</a:t>
            </a:r>
          </a:p>
        </p:txBody>
      </p:sp>
      <p:sp>
        <p:nvSpPr>
          <p:cNvPr id="7" name="TextBox 6"/>
          <p:cNvSpPr txBox="1"/>
          <p:nvPr/>
        </p:nvSpPr>
        <p:spPr>
          <a:xfrm>
            <a:off x="1783080" y="1307592"/>
            <a:ext cx="8869680" cy="523220"/>
          </a:xfrm>
          <a:prstGeom prst="rect">
            <a:avLst/>
          </a:prstGeom>
          <a:noFill/>
        </p:spPr>
        <p:txBody>
          <a:bodyPr wrap="square" lIns="45720" rIns="45720">
            <a:spAutoFit/>
          </a:bodyPr>
          <a:lstStyle/>
          <a:p>
            <a:pPr algn="l"/>
            <a:r>
              <a:rPr lang="en-US"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Tổng</a:t>
            </a:r>
            <a:r>
              <a:rPr lang="en-US"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lang="en-US"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quan</a:t>
            </a:r>
            <a:endParaRPr sz="2800" b="1" dirty="0">
              <a:solidFill>
                <a:srgbClr val="29748B"/>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p:cNvSpPr/>
          <p:nvPr/>
        </p:nvSpPr>
        <p:spPr>
          <a:xfrm>
            <a:off x="1783080" y="1856232"/>
            <a:ext cx="8686800" cy="22860"/>
          </a:xfrm>
          <a:prstGeom prst="rect">
            <a:avLst/>
          </a:prstGeom>
          <a:solidFill>
            <a:srgbClr val="B3CFD6"/>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822960" y="2377440"/>
            <a:ext cx="658368" cy="658368"/>
          </a:xfrm>
          <a:prstGeom prst="roundRect">
            <a:avLst/>
          </a:prstGeom>
          <a:solidFill>
            <a:srgbClr val="2D899D"/>
          </a:solidFill>
          <a:ln>
            <a:solidFill>
              <a:srgbClr val="2D899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22960" y="2496312"/>
            <a:ext cx="658368" cy="492443"/>
          </a:xfrm>
          <a:prstGeom prst="rect">
            <a:avLst/>
          </a:prstGeom>
          <a:noFill/>
        </p:spPr>
        <p:txBody>
          <a:bodyPr wrap="square" lIns="45720" rIns="45720">
            <a:spAutoFit/>
          </a:bodyPr>
          <a:lstStyle/>
          <a:p>
            <a:pPr algn="ctr"/>
            <a:r>
              <a:rPr sz="2600" b="1">
                <a:solidFill>
                  <a:srgbClr val="FFFFFF"/>
                </a:solidFill>
              </a:rPr>
              <a:t>2</a:t>
            </a:r>
          </a:p>
        </p:txBody>
      </p:sp>
      <p:sp>
        <p:nvSpPr>
          <p:cNvPr id="11" name="TextBox 10"/>
          <p:cNvSpPr txBox="1"/>
          <p:nvPr/>
        </p:nvSpPr>
        <p:spPr>
          <a:xfrm>
            <a:off x="1783079" y="2450592"/>
            <a:ext cx="10009229" cy="523220"/>
          </a:xfrm>
          <a:prstGeom prst="rect">
            <a:avLst/>
          </a:prstGeom>
          <a:noFill/>
        </p:spPr>
        <p:txBody>
          <a:bodyPr wrap="square" lIns="45720" rIns="45720">
            <a:spAutoFit/>
          </a:bodyPr>
          <a:lstStyle/>
          <a:p>
            <a:r>
              <a:rPr sz="2800" b="1" dirty="0" err="1">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Mục</a:t>
            </a:r>
            <a:r>
              <a:rPr sz="28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tiêu</a:t>
            </a:r>
            <a:endParaRPr sz="28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Rectangle 11"/>
          <p:cNvSpPr/>
          <p:nvPr/>
        </p:nvSpPr>
        <p:spPr>
          <a:xfrm>
            <a:off x="1783080" y="2999232"/>
            <a:ext cx="8686800" cy="22860"/>
          </a:xfrm>
          <a:prstGeom prst="rect">
            <a:avLst/>
          </a:prstGeom>
          <a:solidFill>
            <a:srgbClr val="B3CFD6"/>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12"/>
          <p:cNvSpPr/>
          <p:nvPr/>
        </p:nvSpPr>
        <p:spPr>
          <a:xfrm>
            <a:off x="822960" y="3520440"/>
            <a:ext cx="658368" cy="658368"/>
          </a:xfrm>
          <a:prstGeom prst="roundRect">
            <a:avLst/>
          </a:prstGeom>
          <a:solidFill>
            <a:srgbClr val="2D899D"/>
          </a:solidFill>
          <a:ln>
            <a:solidFill>
              <a:srgbClr val="2D899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22960" y="3639312"/>
            <a:ext cx="658368" cy="492443"/>
          </a:xfrm>
          <a:prstGeom prst="rect">
            <a:avLst/>
          </a:prstGeom>
          <a:noFill/>
        </p:spPr>
        <p:txBody>
          <a:bodyPr wrap="square" lIns="45720" rIns="45720">
            <a:spAutoFit/>
          </a:bodyPr>
          <a:lstStyle/>
          <a:p>
            <a:pPr algn="ctr"/>
            <a:r>
              <a:rPr sz="2600" b="1">
                <a:solidFill>
                  <a:srgbClr val="FFFFFF"/>
                </a:solidFill>
              </a:rPr>
              <a:t>3</a:t>
            </a:r>
          </a:p>
        </p:txBody>
      </p:sp>
      <p:sp>
        <p:nvSpPr>
          <p:cNvPr id="15" name="TextBox 14"/>
          <p:cNvSpPr txBox="1"/>
          <p:nvPr/>
        </p:nvSpPr>
        <p:spPr>
          <a:xfrm>
            <a:off x="1783080" y="3593592"/>
            <a:ext cx="9829800" cy="523220"/>
          </a:xfrm>
          <a:prstGeom prst="rect">
            <a:avLst/>
          </a:prstGeom>
          <a:noFill/>
        </p:spPr>
        <p:txBody>
          <a:bodyPr wrap="square" lIns="45720" rIns="45720">
            <a:spAutoFit/>
          </a:bodyPr>
          <a:lstStyle/>
          <a:p>
            <a:pPr algn="l"/>
            <a:r>
              <a:rPr lang="en-US" sz="2800" b="1" dirty="0">
                <a:solidFill>
                  <a:srgbClr val="29748B"/>
                </a:solidFill>
                <a:latin typeface="Calibri" panose="020F0502020204030204" pitchFamily="34" charset="0"/>
                <a:ea typeface="Calibri" panose="020F0502020204030204" pitchFamily="34" charset="0"/>
                <a:cs typeface="Calibri" panose="020F0502020204030204" pitchFamily="34" charset="0"/>
              </a:rPr>
              <a:t>Hoạt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động</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trọng</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tâm</a:t>
            </a:r>
            <a:endParaRPr sz="2800" b="1" dirty="0">
              <a:solidFill>
                <a:srgbClr val="29748B"/>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Rectangle 15"/>
          <p:cNvSpPr/>
          <p:nvPr/>
        </p:nvSpPr>
        <p:spPr>
          <a:xfrm>
            <a:off x="1783080" y="4142232"/>
            <a:ext cx="8686800" cy="22860"/>
          </a:xfrm>
          <a:prstGeom prst="rect">
            <a:avLst/>
          </a:prstGeom>
          <a:solidFill>
            <a:srgbClr val="B3CFD6"/>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822960" y="4663440"/>
            <a:ext cx="658368" cy="658368"/>
          </a:xfrm>
          <a:prstGeom prst="roundRect">
            <a:avLst/>
          </a:prstGeom>
          <a:solidFill>
            <a:srgbClr val="2D899D"/>
          </a:solidFill>
          <a:ln>
            <a:solidFill>
              <a:srgbClr val="2D899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22960" y="4782312"/>
            <a:ext cx="658368" cy="492443"/>
          </a:xfrm>
          <a:prstGeom prst="rect">
            <a:avLst/>
          </a:prstGeom>
          <a:noFill/>
        </p:spPr>
        <p:txBody>
          <a:bodyPr wrap="square" lIns="45720" rIns="45720">
            <a:spAutoFit/>
          </a:bodyPr>
          <a:lstStyle/>
          <a:p>
            <a:pPr algn="ctr"/>
            <a:r>
              <a:rPr sz="2600" b="1">
                <a:solidFill>
                  <a:srgbClr val="FFFFFF"/>
                </a:solidFill>
              </a:rPr>
              <a:t>4</a:t>
            </a:r>
          </a:p>
        </p:txBody>
      </p:sp>
      <p:sp>
        <p:nvSpPr>
          <p:cNvPr id="19" name="TextBox 18"/>
          <p:cNvSpPr txBox="1"/>
          <p:nvPr/>
        </p:nvSpPr>
        <p:spPr>
          <a:xfrm>
            <a:off x="1783080" y="4736592"/>
            <a:ext cx="8869680" cy="523220"/>
          </a:xfrm>
          <a:prstGeom prst="rect">
            <a:avLst/>
          </a:prstGeom>
          <a:noFill/>
        </p:spPr>
        <p:txBody>
          <a:bodyPr wrap="square" lIns="45720" rIns="45720">
            <a:spAutoFit/>
          </a:bodyPr>
          <a:lstStyle/>
          <a:p>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Tổ</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chức</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thực</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smtClean="0">
                <a:solidFill>
                  <a:srgbClr val="29748B"/>
                </a:solidFill>
                <a:latin typeface="Calibri" panose="020F0502020204030204" pitchFamily="34" charset="0"/>
                <a:ea typeface="Calibri" panose="020F0502020204030204" pitchFamily="34" charset="0"/>
                <a:cs typeface="Calibri" panose="020F0502020204030204" pitchFamily="34" charset="0"/>
              </a:rPr>
              <a:t>hiện</a:t>
            </a:r>
            <a:endParaRPr sz="2800" b="1" dirty="0">
              <a:solidFill>
                <a:srgbClr val="29748B"/>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Rectangle 19"/>
          <p:cNvSpPr/>
          <p:nvPr/>
        </p:nvSpPr>
        <p:spPr>
          <a:xfrm>
            <a:off x="1783080" y="5285231"/>
            <a:ext cx="8686800" cy="22860"/>
          </a:xfrm>
          <a:prstGeom prst="rect">
            <a:avLst/>
          </a:prstGeom>
          <a:solidFill>
            <a:srgbClr val="B3CFD6"/>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221622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02920" y="310896"/>
            <a:ext cx="11109960" cy="854756"/>
          </a:xfrm>
          <a:prstGeom prst="rect">
            <a:avLst/>
          </a:prstGeom>
          <a:noFill/>
          <a:ln/>
        </p:spPr>
        <p:txBody>
          <a:bodyPr wrap="square" lIns="381" tIns="381" rIns="381" bIns="381" rtlCol="0" anchor="ctr">
            <a:noAutofit/>
          </a:bodyPr>
          <a:lstStyle/>
          <a:p>
            <a:pPr marL="0" indent="0" algn="l">
              <a:buNone/>
            </a:pPr>
            <a:r>
              <a:rPr lang="en-US" sz="3000" b="1" dirty="0">
                <a:solidFill>
                  <a:srgbClr val="29748B"/>
                </a:solidFill>
                <a:ea typeface="+mj-ea"/>
                <a:cs typeface="+mj-cs"/>
              </a:rPr>
              <a:t>MỤC TIÊU CHƯƠNG TRÌNH SỨC KHỎE PHỔI VIỆT NAM 2026–2027</a:t>
            </a:r>
          </a:p>
        </p:txBody>
      </p:sp>
      <p:sp>
        <p:nvSpPr>
          <p:cNvPr id="4" name="Text 2"/>
          <p:cNvSpPr/>
          <p:nvPr/>
        </p:nvSpPr>
        <p:spPr>
          <a:xfrm>
            <a:off x="3028708" y="1489530"/>
            <a:ext cx="8046720" cy="292608"/>
          </a:xfrm>
          <a:prstGeom prst="rect">
            <a:avLst/>
          </a:prstGeom>
          <a:noFill/>
          <a:ln/>
        </p:spPr>
        <p:txBody>
          <a:bodyPr wrap="square" lIns="381" tIns="381" rIns="381" bIns="381" rtlCol="0" anchor="ctr">
            <a:noAutofit/>
          </a:bodyPr>
          <a:lstStyle/>
          <a:p>
            <a:pPr marL="0" indent="0" algn="l">
              <a:buNone/>
            </a:pPr>
            <a:r>
              <a:rPr lang="en-US" sz="2000" b="1" dirty="0">
                <a:solidFill>
                  <a:srgbClr val="173F59"/>
                </a:solidFill>
                <a:ea typeface="Arial" pitchFamily="34" charset="-122"/>
                <a:cs typeface="Arial" pitchFamily="34" charset="-120"/>
              </a:rPr>
              <a:t>Tiếp cận toàn diện, từ dự phòng đến quản lý và điều trị</a:t>
            </a:r>
          </a:p>
        </p:txBody>
      </p:sp>
      <p:sp>
        <p:nvSpPr>
          <p:cNvPr id="5" name="Shape 3"/>
          <p:cNvSpPr/>
          <p:nvPr/>
        </p:nvSpPr>
        <p:spPr>
          <a:xfrm>
            <a:off x="566928" y="1961179"/>
            <a:ext cx="11045952" cy="1464054"/>
          </a:xfrm>
          <a:prstGeom prst="roundRect">
            <a:avLst>
              <a:gd name="adj" fmla="val 4225"/>
            </a:avLst>
          </a:prstGeom>
          <a:solidFill>
            <a:srgbClr val="2B8194"/>
          </a:solidFill>
          <a:ln w="12700">
            <a:solidFill>
              <a:srgbClr val="2B8194"/>
            </a:solidFill>
            <a:prstDash val="solid"/>
          </a:ln>
          <a:effectLst>
            <a:outerShdw blurRad="12700" dist="5080" dir="2700000" algn="bl" rotWithShape="0">
              <a:srgbClr val="6F848C">
                <a:alpha val="10000"/>
              </a:srgbClr>
            </a:outerShdw>
          </a:effectLst>
        </p:spPr>
        <p:txBody>
          <a:bodyPr/>
          <a:lstStyle/>
          <a:p>
            <a:endParaRPr lang="en-US"/>
          </a:p>
        </p:txBody>
      </p:sp>
      <p:sp>
        <p:nvSpPr>
          <p:cNvPr id="6" name="Text 4"/>
          <p:cNvSpPr/>
          <p:nvPr/>
        </p:nvSpPr>
        <p:spPr>
          <a:xfrm>
            <a:off x="4452006" y="2076196"/>
            <a:ext cx="3211787" cy="363577"/>
          </a:xfrm>
          <a:prstGeom prst="rect">
            <a:avLst/>
          </a:prstGeom>
          <a:noFill/>
          <a:ln/>
        </p:spPr>
        <p:txBody>
          <a:bodyPr wrap="square" lIns="381" tIns="381" rIns="381" bIns="381" rtlCol="0" anchor="ctr">
            <a:noAutofit/>
          </a:bodyPr>
          <a:lstStyle/>
          <a:p>
            <a:pPr marL="0" indent="0" algn="ctr">
              <a:buNone/>
            </a:pPr>
            <a:r>
              <a:rPr lang="en-US" sz="2600" b="1" dirty="0">
                <a:solidFill>
                  <a:srgbClr val="FFFFFF"/>
                </a:solidFill>
                <a:ea typeface="Arial" pitchFamily="34" charset="-122"/>
                <a:cs typeface="Arial" pitchFamily="34" charset="-120"/>
              </a:rPr>
              <a:t>MỤC TIÊU CHUNG</a:t>
            </a:r>
            <a:endParaRPr lang="en-US" sz="2600" dirty="0"/>
          </a:p>
        </p:txBody>
      </p:sp>
      <p:sp>
        <p:nvSpPr>
          <p:cNvPr id="7" name="Text 5"/>
          <p:cNvSpPr/>
          <p:nvPr/>
        </p:nvSpPr>
        <p:spPr>
          <a:xfrm>
            <a:off x="822960" y="2528106"/>
            <a:ext cx="10488168" cy="735468"/>
          </a:xfrm>
          <a:prstGeom prst="rect">
            <a:avLst/>
          </a:prstGeom>
          <a:noFill/>
          <a:ln/>
        </p:spPr>
        <p:txBody>
          <a:bodyPr wrap="square" lIns="381" tIns="381" rIns="381" bIns="381" rtlCol="0" anchor="ctr">
            <a:noAutofit/>
          </a:bodyPr>
          <a:lstStyle/>
          <a:p>
            <a:pPr marL="0" indent="0" algn="ctr">
              <a:lnSpc>
                <a:spcPct val="120000"/>
              </a:lnSpc>
              <a:buNone/>
            </a:pPr>
            <a:r>
              <a:rPr lang="en-US" sz="1600" b="1" dirty="0">
                <a:solidFill>
                  <a:srgbClr val="FFFFFF"/>
                </a:solidFill>
                <a:ea typeface="Arial" pitchFamily="34" charset="-122"/>
                <a:cs typeface="Arial" pitchFamily="34" charset="-120"/>
              </a:rPr>
              <a:t>Tăng cường tiếp cận y tế toàn diện trong dự phòng, phát hiện, chẩn đoán, quản lý và điều trị các BKLN về phổi, </a:t>
            </a:r>
            <a:endParaRPr lang="en-US" sz="1600" b="1" dirty="0" smtClean="0">
              <a:solidFill>
                <a:srgbClr val="FFFFFF"/>
              </a:solidFill>
              <a:ea typeface="Arial" pitchFamily="34" charset="-122"/>
              <a:cs typeface="Arial" pitchFamily="34" charset="-120"/>
            </a:endParaRPr>
          </a:p>
          <a:p>
            <a:pPr marL="0" indent="0" algn="ctr">
              <a:lnSpc>
                <a:spcPct val="120000"/>
              </a:lnSpc>
              <a:buNone/>
            </a:pPr>
            <a:r>
              <a:rPr lang="en-US" sz="1600" b="1" dirty="0" err="1" smtClean="0">
                <a:solidFill>
                  <a:srgbClr val="FFFFFF"/>
                </a:solidFill>
                <a:ea typeface="Arial" pitchFamily="34" charset="-122"/>
                <a:cs typeface="Arial" pitchFamily="34" charset="-120"/>
              </a:rPr>
              <a:t>gồm</a:t>
            </a:r>
            <a:r>
              <a:rPr lang="en-US" sz="1600" b="1" dirty="0" smtClean="0">
                <a:solidFill>
                  <a:srgbClr val="FFFFFF"/>
                </a:solidFill>
                <a:ea typeface="Arial" pitchFamily="34" charset="-122"/>
                <a:cs typeface="Arial" pitchFamily="34" charset="-120"/>
              </a:rPr>
              <a:t> </a:t>
            </a:r>
            <a:r>
              <a:rPr lang="en-US" sz="1600" b="1" dirty="0">
                <a:solidFill>
                  <a:srgbClr val="FFFFFF"/>
                </a:solidFill>
                <a:ea typeface="Arial" pitchFamily="34" charset="-122"/>
                <a:cs typeface="Arial" pitchFamily="34" charset="-120"/>
              </a:rPr>
              <a:t>hen phế quản, BPTNMT và ung </a:t>
            </a:r>
            <a:r>
              <a:rPr lang="en-US" sz="1600" b="1" dirty="0" err="1">
                <a:solidFill>
                  <a:srgbClr val="FFFFFF"/>
                </a:solidFill>
                <a:ea typeface="Arial" pitchFamily="34" charset="-122"/>
                <a:cs typeface="Arial" pitchFamily="34" charset="-120"/>
              </a:rPr>
              <a:t>thư</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phổi</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góp</a:t>
            </a:r>
            <a:r>
              <a:rPr lang="en-US" sz="1600" b="1" dirty="0">
                <a:solidFill>
                  <a:srgbClr val="FFFFFF"/>
                </a:solidFill>
                <a:ea typeface="Arial" pitchFamily="34" charset="-122"/>
                <a:cs typeface="Arial" pitchFamily="34" charset="-120"/>
              </a:rPr>
              <a:t> phần </a:t>
            </a:r>
            <a:r>
              <a:rPr lang="en-US" sz="1600" b="1" dirty="0" err="1">
                <a:solidFill>
                  <a:srgbClr val="FFFFFF"/>
                </a:solidFill>
                <a:ea typeface="Arial" pitchFamily="34" charset="-122"/>
                <a:cs typeface="Arial" pitchFamily="34" charset="-120"/>
              </a:rPr>
              <a:t>phòng</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kiểm</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soát</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bệnh,nâng</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cao</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chất</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lượng</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cuộc</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sống</a:t>
            </a:r>
            <a:r>
              <a:rPr lang="en-US" sz="1600" b="1" dirty="0">
                <a:solidFill>
                  <a:srgbClr val="FFFFFF"/>
                </a:solidFill>
                <a:ea typeface="Arial" pitchFamily="34" charset="-122"/>
                <a:cs typeface="Arial" pitchFamily="34" charset="-120"/>
              </a:rPr>
              <a:t> </a:t>
            </a:r>
            <a:endParaRPr lang="en-US" sz="1600" b="1" dirty="0" smtClean="0">
              <a:solidFill>
                <a:srgbClr val="FFFFFF"/>
              </a:solidFill>
              <a:ea typeface="Arial" pitchFamily="34" charset="-122"/>
              <a:cs typeface="Arial" pitchFamily="34" charset="-120"/>
            </a:endParaRPr>
          </a:p>
          <a:p>
            <a:pPr marL="0" indent="0" algn="ctr">
              <a:lnSpc>
                <a:spcPct val="120000"/>
              </a:lnSpc>
              <a:buNone/>
            </a:pPr>
            <a:r>
              <a:rPr lang="en-US" sz="1600" b="1" dirty="0" err="1" smtClean="0">
                <a:solidFill>
                  <a:srgbClr val="FFFFFF"/>
                </a:solidFill>
                <a:ea typeface="Arial" pitchFamily="34" charset="-122"/>
                <a:cs typeface="Arial" pitchFamily="34" charset="-120"/>
              </a:rPr>
              <a:t>và</a:t>
            </a:r>
            <a:r>
              <a:rPr lang="en-US" sz="1600" b="1" dirty="0" smtClean="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thực</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hiện</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các</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mục</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tiêu</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quốc</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gia</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về</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sức</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khỏe</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và</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phát</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triển</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bền</a:t>
            </a:r>
            <a:r>
              <a:rPr lang="en-US" sz="1600" b="1" dirty="0">
                <a:solidFill>
                  <a:srgbClr val="FFFFFF"/>
                </a:solidFill>
                <a:ea typeface="Arial" pitchFamily="34" charset="-122"/>
                <a:cs typeface="Arial" pitchFamily="34" charset="-120"/>
              </a:rPr>
              <a:t> </a:t>
            </a:r>
            <a:r>
              <a:rPr lang="en-US" sz="1600" b="1" dirty="0" err="1">
                <a:solidFill>
                  <a:srgbClr val="FFFFFF"/>
                </a:solidFill>
                <a:ea typeface="Arial" pitchFamily="34" charset="-122"/>
                <a:cs typeface="Arial" pitchFamily="34" charset="-120"/>
              </a:rPr>
              <a:t>vững</a:t>
            </a:r>
            <a:r>
              <a:rPr lang="en-US" sz="1600" b="1" dirty="0">
                <a:solidFill>
                  <a:srgbClr val="FFFFFF"/>
                </a:solidFill>
                <a:ea typeface="Arial" pitchFamily="34" charset="-122"/>
                <a:cs typeface="Arial" pitchFamily="34" charset="-120"/>
              </a:rPr>
              <a:t>.</a:t>
            </a:r>
            <a:endParaRPr lang="en-US" sz="1600" dirty="0"/>
          </a:p>
        </p:txBody>
      </p:sp>
      <p:sp>
        <p:nvSpPr>
          <p:cNvPr id="8" name="Shape 6"/>
          <p:cNvSpPr/>
          <p:nvPr/>
        </p:nvSpPr>
        <p:spPr>
          <a:xfrm>
            <a:off x="566928" y="3985946"/>
            <a:ext cx="2057400" cy="2666524"/>
          </a:xfrm>
          <a:prstGeom prst="roundRect">
            <a:avLst>
              <a:gd name="adj" fmla="val 2667"/>
            </a:avLst>
          </a:prstGeom>
          <a:solidFill>
            <a:srgbClr val="FFFFFF"/>
          </a:solidFill>
          <a:ln w="12700">
            <a:solidFill>
              <a:srgbClr val="CADDE1"/>
            </a:solidFill>
            <a:prstDash val="solid"/>
          </a:ln>
          <a:effectLst>
            <a:outerShdw blurRad="12700" dist="5080" dir="2700000" algn="bl" rotWithShape="0">
              <a:srgbClr val="6F848C">
                <a:alpha val="10000"/>
              </a:srgbClr>
            </a:outerShdw>
          </a:effectLst>
        </p:spPr>
        <p:txBody>
          <a:bodyPr/>
          <a:lstStyle/>
          <a:p>
            <a:endParaRPr lang="en-US"/>
          </a:p>
        </p:txBody>
      </p:sp>
      <p:sp>
        <p:nvSpPr>
          <p:cNvPr id="9" name="Shape 7"/>
          <p:cNvSpPr/>
          <p:nvPr/>
        </p:nvSpPr>
        <p:spPr>
          <a:xfrm>
            <a:off x="1261872" y="4101888"/>
            <a:ext cx="658368" cy="658368"/>
          </a:xfrm>
          <a:prstGeom prst="ellipse">
            <a:avLst/>
          </a:prstGeom>
          <a:solidFill>
            <a:srgbClr val="2B8194"/>
          </a:solidFill>
          <a:ln w="12700">
            <a:solidFill>
              <a:srgbClr val="2B8194"/>
            </a:solidFill>
            <a:prstDash val="solid"/>
          </a:ln>
        </p:spPr>
        <p:txBody>
          <a:bodyPr/>
          <a:lstStyle/>
          <a:p>
            <a:endParaRPr lang="en-US"/>
          </a:p>
        </p:txBody>
      </p:sp>
      <p:sp>
        <p:nvSpPr>
          <p:cNvPr id="10" name="Text 8"/>
          <p:cNvSpPr/>
          <p:nvPr/>
        </p:nvSpPr>
        <p:spPr>
          <a:xfrm>
            <a:off x="1274066" y="4339632"/>
            <a:ext cx="658368" cy="201168"/>
          </a:xfrm>
          <a:prstGeom prst="rect">
            <a:avLst/>
          </a:prstGeom>
          <a:noFill/>
          <a:ln/>
        </p:spPr>
        <p:txBody>
          <a:bodyPr wrap="square" lIns="381" tIns="381" rIns="381" bIns="381" rtlCol="0" anchor="ctr">
            <a:noAutofit/>
          </a:bodyPr>
          <a:lstStyle/>
          <a:p>
            <a:pPr marL="0" indent="0" algn="ctr">
              <a:buNone/>
            </a:pPr>
            <a:r>
              <a:rPr lang="en-US" sz="2000" b="1" dirty="0">
                <a:solidFill>
                  <a:srgbClr val="FFFFFF"/>
                </a:solidFill>
                <a:ea typeface="Arial" pitchFamily="34" charset="-122"/>
                <a:cs typeface="Arial" pitchFamily="34" charset="-120"/>
              </a:rPr>
              <a:t>01</a:t>
            </a:r>
            <a:endParaRPr lang="en-US" sz="2000" dirty="0"/>
          </a:p>
        </p:txBody>
      </p:sp>
      <p:sp>
        <p:nvSpPr>
          <p:cNvPr id="12" name="Text 10"/>
          <p:cNvSpPr/>
          <p:nvPr/>
        </p:nvSpPr>
        <p:spPr>
          <a:xfrm>
            <a:off x="771664" y="4909489"/>
            <a:ext cx="1691640" cy="1261872"/>
          </a:xfrm>
          <a:prstGeom prst="rect">
            <a:avLst/>
          </a:prstGeom>
          <a:noFill/>
          <a:ln/>
        </p:spPr>
        <p:txBody>
          <a:bodyPr wrap="square" lIns="381" tIns="381" rIns="381" bIns="381" rtlCol="0" anchor="t">
            <a:noAutofit/>
          </a:bodyPr>
          <a:lstStyle/>
          <a:p>
            <a:pPr marL="0" indent="0" algn="ctr">
              <a:buNone/>
            </a:pPr>
            <a:r>
              <a:rPr lang="en-US" sz="1600" dirty="0" err="1">
                <a:solidFill>
                  <a:srgbClr val="26383F"/>
                </a:solidFill>
                <a:ea typeface="Arial" pitchFamily="34" charset="-122"/>
                <a:cs typeface="Arial" pitchFamily="34" charset="-120"/>
              </a:rPr>
              <a:t>Nâng</a:t>
            </a:r>
            <a:r>
              <a:rPr lang="en-US" sz="1600" dirty="0">
                <a:solidFill>
                  <a:srgbClr val="26383F"/>
                </a:solidFill>
                <a:ea typeface="Arial" pitchFamily="34" charset="-122"/>
                <a:cs typeface="Arial" pitchFamily="34" charset="-120"/>
              </a:rPr>
              <a:t> </a:t>
            </a:r>
            <a:r>
              <a:rPr lang="en-US" sz="1600" dirty="0" err="1">
                <a:solidFill>
                  <a:srgbClr val="26383F"/>
                </a:solidFill>
                <a:ea typeface="Arial" pitchFamily="34" charset="-122"/>
                <a:cs typeface="Arial" pitchFamily="34" charset="-120"/>
              </a:rPr>
              <a:t>cao</a:t>
            </a:r>
            <a:r>
              <a:rPr lang="en-US" sz="1600" dirty="0">
                <a:solidFill>
                  <a:srgbClr val="26383F"/>
                </a:solidFill>
                <a:ea typeface="Arial" pitchFamily="34" charset="-122"/>
                <a:cs typeface="Arial" pitchFamily="34" charset="-120"/>
              </a:rPr>
              <a:t> </a:t>
            </a:r>
            <a:r>
              <a:rPr lang="en-US" sz="1600" dirty="0" err="1">
                <a:solidFill>
                  <a:srgbClr val="26383F"/>
                </a:solidFill>
                <a:ea typeface="Arial" pitchFamily="34" charset="-122"/>
                <a:cs typeface="Arial" pitchFamily="34" charset="-120"/>
              </a:rPr>
              <a:t>nhận</a:t>
            </a:r>
            <a:r>
              <a:rPr lang="en-US" sz="1600" dirty="0">
                <a:solidFill>
                  <a:srgbClr val="26383F"/>
                </a:solidFill>
                <a:ea typeface="Arial" pitchFamily="34" charset="-122"/>
                <a:cs typeface="Arial" pitchFamily="34" charset="-120"/>
              </a:rPr>
              <a:t> </a:t>
            </a:r>
            <a:r>
              <a:rPr lang="en-US" sz="1600" dirty="0" err="1">
                <a:solidFill>
                  <a:srgbClr val="26383F"/>
                </a:solidFill>
                <a:ea typeface="Arial" pitchFamily="34" charset="-122"/>
                <a:cs typeface="Arial" pitchFamily="34" charset="-120"/>
              </a:rPr>
              <a:t>thức</a:t>
            </a:r>
            <a:r>
              <a:rPr lang="en-US" sz="1600" dirty="0">
                <a:solidFill>
                  <a:srgbClr val="26383F"/>
                </a:solidFill>
                <a:ea typeface="Arial" pitchFamily="34" charset="-122"/>
                <a:cs typeface="Arial" pitchFamily="34" charset="-120"/>
              </a:rPr>
              <a:t> </a:t>
            </a:r>
            <a:r>
              <a:rPr lang="en-US" sz="1600" dirty="0" err="1">
                <a:solidFill>
                  <a:srgbClr val="26383F"/>
                </a:solidFill>
                <a:ea typeface="Arial" pitchFamily="34" charset="-122"/>
                <a:cs typeface="Arial" pitchFamily="34" charset="-120"/>
              </a:rPr>
              <a:t>người</a:t>
            </a:r>
            <a:r>
              <a:rPr lang="en-US" sz="1600" dirty="0">
                <a:solidFill>
                  <a:srgbClr val="26383F"/>
                </a:solidFill>
                <a:ea typeface="Arial" pitchFamily="34" charset="-122"/>
                <a:cs typeface="Arial" pitchFamily="34" charset="-120"/>
              </a:rPr>
              <a:t> dân và nhân viên y tế về phòng ngừa và kiểm soát BKLN về phổi</a:t>
            </a:r>
            <a:endParaRPr lang="en-US" sz="1600" dirty="0"/>
          </a:p>
        </p:txBody>
      </p:sp>
      <p:sp>
        <p:nvSpPr>
          <p:cNvPr id="13" name="Shape 11"/>
          <p:cNvSpPr/>
          <p:nvPr/>
        </p:nvSpPr>
        <p:spPr>
          <a:xfrm>
            <a:off x="2816352" y="3985946"/>
            <a:ext cx="2057400" cy="2666524"/>
          </a:xfrm>
          <a:prstGeom prst="roundRect">
            <a:avLst>
              <a:gd name="adj" fmla="val 2667"/>
            </a:avLst>
          </a:prstGeom>
          <a:solidFill>
            <a:srgbClr val="FFFFFF"/>
          </a:solidFill>
          <a:ln w="12700">
            <a:solidFill>
              <a:srgbClr val="CADDE1"/>
            </a:solidFill>
            <a:prstDash val="solid"/>
          </a:ln>
          <a:effectLst>
            <a:outerShdw blurRad="12700" dist="5080" dir="2700000" algn="bl" rotWithShape="0">
              <a:srgbClr val="6F848C">
                <a:alpha val="10000"/>
              </a:srgbClr>
            </a:outerShdw>
          </a:effectLst>
        </p:spPr>
        <p:txBody>
          <a:bodyPr/>
          <a:lstStyle/>
          <a:p>
            <a:endParaRPr lang="en-US"/>
          </a:p>
        </p:txBody>
      </p:sp>
      <p:sp>
        <p:nvSpPr>
          <p:cNvPr id="14" name="Shape 12"/>
          <p:cNvSpPr/>
          <p:nvPr/>
        </p:nvSpPr>
        <p:spPr>
          <a:xfrm>
            <a:off x="3511296" y="4101888"/>
            <a:ext cx="658368" cy="658368"/>
          </a:xfrm>
          <a:prstGeom prst="ellipse">
            <a:avLst/>
          </a:prstGeom>
          <a:solidFill>
            <a:srgbClr val="3B70A7"/>
          </a:solidFill>
          <a:ln w="12700">
            <a:solidFill>
              <a:srgbClr val="3B70A7"/>
            </a:solidFill>
            <a:prstDash val="solid"/>
          </a:ln>
        </p:spPr>
        <p:txBody>
          <a:bodyPr/>
          <a:lstStyle/>
          <a:p>
            <a:endParaRPr lang="en-US"/>
          </a:p>
        </p:txBody>
      </p:sp>
      <p:sp>
        <p:nvSpPr>
          <p:cNvPr id="15" name="Text 13"/>
          <p:cNvSpPr/>
          <p:nvPr/>
        </p:nvSpPr>
        <p:spPr>
          <a:xfrm>
            <a:off x="3523490" y="4339632"/>
            <a:ext cx="658368" cy="201168"/>
          </a:xfrm>
          <a:prstGeom prst="rect">
            <a:avLst/>
          </a:prstGeom>
          <a:noFill/>
          <a:ln/>
        </p:spPr>
        <p:txBody>
          <a:bodyPr wrap="square" lIns="381" tIns="381" rIns="381" bIns="381" rtlCol="0" anchor="ctr">
            <a:noAutofit/>
          </a:bodyPr>
          <a:lstStyle/>
          <a:p>
            <a:pPr marL="0" indent="0" algn="ctr">
              <a:buNone/>
            </a:pPr>
            <a:r>
              <a:rPr lang="en-US" sz="2000" b="1" dirty="0">
                <a:solidFill>
                  <a:srgbClr val="FFFFFF"/>
                </a:solidFill>
                <a:ea typeface="Arial" pitchFamily="34" charset="-122"/>
                <a:cs typeface="Arial" pitchFamily="34" charset="-120"/>
              </a:rPr>
              <a:t>02</a:t>
            </a:r>
            <a:endParaRPr lang="en-US" sz="2000" dirty="0"/>
          </a:p>
        </p:txBody>
      </p:sp>
      <p:sp>
        <p:nvSpPr>
          <p:cNvPr id="17" name="Text 15"/>
          <p:cNvSpPr/>
          <p:nvPr/>
        </p:nvSpPr>
        <p:spPr>
          <a:xfrm>
            <a:off x="3028708" y="4936921"/>
            <a:ext cx="1691640" cy="621792"/>
          </a:xfrm>
          <a:prstGeom prst="rect">
            <a:avLst/>
          </a:prstGeom>
          <a:noFill/>
          <a:ln/>
        </p:spPr>
        <p:txBody>
          <a:bodyPr wrap="square" lIns="381" tIns="381" rIns="381" bIns="381" rtlCol="0" anchor="t">
            <a:noAutofit/>
          </a:bodyPr>
          <a:lstStyle/>
          <a:p>
            <a:pPr marL="0" indent="0" algn="ctr">
              <a:buNone/>
            </a:pPr>
            <a:r>
              <a:rPr lang="en-US" sz="1600" dirty="0">
                <a:solidFill>
                  <a:srgbClr val="26383F"/>
                </a:solidFill>
                <a:ea typeface="Arial" pitchFamily="34" charset="-122"/>
                <a:cs typeface="Arial" pitchFamily="34" charset="-120"/>
              </a:rPr>
              <a:t>Tăng tỷ lệ phát hiện sớm, đạt mục tiêu điều trị; giảm nhập viện, cơn kịch phát/đợt cấp ở người </a:t>
            </a:r>
            <a:r>
              <a:rPr lang="en-US" sz="1600" dirty="0" err="1">
                <a:solidFill>
                  <a:srgbClr val="26383F"/>
                </a:solidFill>
                <a:ea typeface="Arial" pitchFamily="34" charset="-122"/>
                <a:cs typeface="Arial" pitchFamily="34" charset="-120"/>
              </a:rPr>
              <a:t>bệnh</a:t>
            </a:r>
            <a:r>
              <a:rPr lang="en-US" sz="1600" dirty="0">
                <a:solidFill>
                  <a:srgbClr val="26383F"/>
                </a:solidFill>
                <a:ea typeface="Arial" pitchFamily="34" charset="-122"/>
                <a:cs typeface="Arial" pitchFamily="34" charset="-120"/>
              </a:rPr>
              <a:t> hen </a:t>
            </a:r>
            <a:r>
              <a:rPr lang="en-US" sz="1600" dirty="0" err="1">
                <a:solidFill>
                  <a:srgbClr val="26383F"/>
                </a:solidFill>
                <a:ea typeface="Arial" pitchFamily="34" charset="-122"/>
                <a:cs typeface="Arial" pitchFamily="34" charset="-120"/>
              </a:rPr>
              <a:t>phế</a:t>
            </a:r>
            <a:r>
              <a:rPr lang="en-US" sz="1600" dirty="0">
                <a:solidFill>
                  <a:srgbClr val="26383F"/>
                </a:solidFill>
                <a:ea typeface="Arial" pitchFamily="34" charset="-122"/>
                <a:cs typeface="Arial" pitchFamily="34" charset="-120"/>
              </a:rPr>
              <a:t> </a:t>
            </a:r>
            <a:r>
              <a:rPr lang="en-US" sz="1600" dirty="0" err="1">
                <a:solidFill>
                  <a:srgbClr val="26383F"/>
                </a:solidFill>
                <a:ea typeface="Arial" pitchFamily="34" charset="-122"/>
                <a:cs typeface="Arial" pitchFamily="34" charset="-120"/>
              </a:rPr>
              <a:t>quản</a:t>
            </a:r>
            <a:r>
              <a:rPr lang="en-US" sz="1600" dirty="0">
                <a:solidFill>
                  <a:srgbClr val="26383F"/>
                </a:solidFill>
                <a:ea typeface="Arial" pitchFamily="34" charset="-122"/>
                <a:cs typeface="Arial" pitchFamily="34" charset="-120"/>
              </a:rPr>
              <a:t> và BPTNMT</a:t>
            </a:r>
            <a:endParaRPr lang="en-US" sz="1600" dirty="0"/>
          </a:p>
        </p:txBody>
      </p:sp>
      <p:sp>
        <p:nvSpPr>
          <p:cNvPr id="18" name="Shape 16"/>
          <p:cNvSpPr/>
          <p:nvPr/>
        </p:nvSpPr>
        <p:spPr>
          <a:xfrm>
            <a:off x="5065776" y="3985945"/>
            <a:ext cx="2057400" cy="2666525"/>
          </a:xfrm>
          <a:prstGeom prst="roundRect">
            <a:avLst>
              <a:gd name="adj" fmla="val 2667"/>
            </a:avLst>
          </a:prstGeom>
          <a:solidFill>
            <a:srgbClr val="FFFFFF"/>
          </a:solidFill>
          <a:ln w="12700">
            <a:solidFill>
              <a:srgbClr val="CADDE1"/>
            </a:solidFill>
            <a:prstDash val="solid"/>
          </a:ln>
          <a:effectLst>
            <a:outerShdw blurRad="12700" dist="5080" dir="2700000" algn="bl" rotWithShape="0">
              <a:srgbClr val="6F848C">
                <a:alpha val="10000"/>
              </a:srgbClr>
            </a:outerShdw>
          </a:effectLst>
        </p:spPr>
        <p:txBody>
          <a:bodyPr/>
          <a:lstStyle/>
          <a:p>
            <a:endParaRPr lang="en-US"/>
          </a:p>
        </p:txBody>
      </p:sp>
      <p:sp>
        <p:nvSpPr>
          <p:cNvPr id="19" name="Shape 17"/>
          <p:cNvSpPr/>
          <p:nvPr/>
        </p:nvSpPr>
        <p:spPr>
          <a:xfrm>
            <a:off x="5760720" y="4101888"/>
            <a:ext cx="658368" cy="658368"/>
          </a:xfrm>
          <a:prstGeom prst="ellipse">
            <a:avLst/>
          </a:prstGeom>
          <a:solidFill>
            <a:srgbClr val="D96557"/>
          </a:solidFill>
          <a:ln w="12700">
            <a:solidFill>
              <a:srgbClr val="D96557"/>
            </a:solidFill>
            <a:prstDash val="solid"/>
          </a:ln>
        </p:spPr>
        <p:txBody>
          <a:bodyPr/>
          <a:lstStyle/>
          <a:p>
            <a:endParaRPr lang="en-US"/>
          </a:p>
        </p:txBody>
      </p:sp>
      <p:sp>
        <p:nvSpPr>
          <p:cNvPr id="20" name="Text 18"/>
          <p:cNvSpPr/>
          <p:nvPr/>
        </p:nvSpPr>
        <p:spPr>
          <a:xfrm>
            <a:off x="5772914" y="4339632"/>
            <a:ext cx="658368" cy="201168"/>
          </a:xfrm>
          <a:prstGeom prst="rect">
            <a:avLst/>
          </a:prstGeom>
          <a:noFill/>
          <a:ln/>
        </p:spPr>
        <p:txBody>
          <a:bodyPr wrap="square" lIns="381" tIns="381" rIns="381" bIns="381" rtlCol="0" anchor="ctr">
            <a:noAutofit/>
          </a:bodyPr>
          <a:lstStyle/>
          <a:p>
            <a:pPr marL="0" indent="0" algn="ctr">
              <a:buNone/>
            </a:pPr>
            <a:r>
              <a:rPr lang="en-US" sz="2000" b="1" dirty="0">
                <a:solidFill>
                  <a:srgbClr val="FFFFFF"/>
                </a:solidFill>
                <a:ea typeface="Arial" pitchFamily="34" charset="-122"/>
                <a:cs typeface="Arial" pitchFamily="34" charset="-120"/>
              </a:rPr>
              <a:t>03</a:t>
            </a:r>
            <a:endParaRPr lang="en-US" sz="2000" dirty="0"/>
          </a:p>
        </p:txBody>
      </p:sp>
      <p:sp>
        <p:nvSpPr>
          <p:cNvPr id="22" name="Text 20"/>
          <p:cNvSpPr/>
          <p:nvPr/>
        </p:nvSpPr>
        <p:spPr>
          <a:xfrm>
            <a:off x="5279656" y="4928295"/>
            <a:ext cx="1691640" cy="621792"/>
          </a:xfrm>
          <a:prstGeom prst="rect">
            <a:avLst/>
          </a:prstGeom>
          <a:noFill/>
          <a:ln/>
        </p:spPr>
        <p:txBody>
          <a:bodyPr wrap="square" lIns="381" tIns="381" rIns="381" bIns="381" rtlCol="0" anchor="t">
            <a:noAutofit/>
          </a:bodyPr>
          <a:lstStyle/>
          <a:p>
            <a:pPr marL="0" indent="0" algn="ctr">
              <a:buNone/>
            </a:pPr>
            <a:r>
              <a:rPr lang="en-US" sz="1600" dirty="0">
                <a:solidFill>
                  <a:srgbClr val="26383F"/>
                </a:solidFill>
                <a:ea typeface="Arial" pitchFamily="34" charset="-122"/>
                <a:cs typeface="Arial" pitchFamily="34" charset="-120"/>
              </a:rPr>
              <a:t>Tăng tỷ lệ ung thư phổi được phát hiện và điều trị ở giai đoạn sớm</a:t>
            </a:r>
            <a:endParaRPr lang="en-US" sz="1600" dirty="0"/>
          </a:p>
        </p:txBody>
      </p:sp>
      <p:sp>
        <p:nvSpPr>
          <p:cNvPr id="23" name="Shape 21"/>
          <p:cNvSpPr/>
          <p:nvPr/>
        </p:nvSpPr>
        <p:spPr>
          <a:xfrm>
            <a:off x="7315200" y="3985946"/>
            <a:ext cx="2057400" cy="2666524"/>
          </a:xfrm>
          <a:prstGeom prst="roundRect">
            <a:avLst>
              <a:gd name="adj" fmla="val 2667"/>
            </a:avLst>
          </a:prstGeom>
          <a:solidFill>
            <a:srgbClr val="FFFFFF"/>
          </a:solidFill>
          <a:ln w="12700">
            <a:solidFill>
              <a:srgbClr val="CADDE1"/>
            </a:solidFill>
            <a:prstDash val="solid"/>
          </a:ln>
          <a:effectLst>
            <a:outerShdw blurRad="12700" dist="5080" dir="2700000" algn="bl" rotWithShape="0">
              <a:srgbClr val="6F848C">
                <a:alpha val="10000"/>
              </a:srgbClr>
            </a:outerShdw>
          </a:effectLst>
        </p:spPr>
        <p:txBody>
          <a:bodyPr/>
          <a:lstStyle/>
          <a:p>
            <a:endParaRPr lang="en-US"/>
          </a:p>
        </p:txBody>
      </p:sp>
      <p:sp>
        <p:nvSpPr>
          <p:cNvPr id="24" name="Shape 22"/>
          <p:cNvSpPr/>
          <p:nvPr/>
        </p:nvSpPr>
        <p:spPr>
          <a:xfrm>
            <a:off x="8010144" y="4101888"/>
            <a:ext cx="658368" cy="658368"/>
          </a:xfrm>
          <a:prstGeom prst="ellipse">
            <a:avLst/>
          </a:prstGeom>
          <a:solidFill>
            <a:srgbClr val="D8A93A"/>
          </a:solidFill>
          <a:ln w="12700">
            <a:solidFill>
              <a:srgbClr val="D8A93A"/>
            </a:solidFill>
            <a:prstDash val="solid"/>
          </a:ln>
        </p:spPr>
        <p:txBody>
          <a:bodyPr/>
          <a:lstStyle/>
          <a:p>
            <a:endParaRPr lang="en-US"/>
          </a:p>
        </p:txBody>
      </p:sp>
      <p:sp>
        <p:nvSpPr>
          <p:cNvPr id="25" name="Text 23"/>
          <p:cNvSpPr/>
          <p:nvPr/>
        </p:nvSpPr>
        <p:spPr>
          <a:xfrm>
            <a:off x="8022338" y="4339632"/>
            <a:ext cx="658368" cy="201168"/>
          </a:xfrm>
          <a:prstGeom prst="rect">
            <a:avLst/>
          </a:prstGeom>
          <a:noFill/>
          <a:ln/>
        </p:spPr>
        <p:txBody>
          <a:bodyPr wrap="square" lIns="381" tIns="381" rIns="381" bIns="381" rtlCol="0" anchor="ctr">
            <a:noAutofit/>
          </a:bodyPr>
          <a:lstStyle/>
          <a:p>
            <a:pPr marL="0" indent="0" algn="ctr">
              <a:buNone/>
            </a:pPr>
            <a:r>
              <a:rPr lang="en-US" sz="2000" b="1" dirty="0">
                <a:solidFill>
                  <a:srgbClr val="FFFFFF"/>
                </a:solidFill>
                <a:ea typeface="Arial" pitchFamily="34" charset="-122"/>
                <a:cs typeface="Arial" pitchFamily="34" charset="-120"/>
              </a:rPr>
              <a:t>04</a:t>
            </a:r>
            <a:endParaRPr lang="en-US" sz="2000" dirty="0"/>
          </a:p>
        </p:txBody>
      </p:sp>
      <p:sp>
        <p:nvSpPr>
          <p:cNvPr id="27" name="Text 25"/>
          <p:cNvSpPr/>
          <p:nvPr/>
        </p:nvSpPr>
        <p:spPr>
          <a:xfrm>
            <a:off x="7519936" y="4911042"/>
            <a:ext cx="1691640" cy="621792"/>
          </a:xfrm>
          <a:prstGeom prst="rect">
            <a:avLst/>
          </a:prstGeom>
          <a:noFill/>
          <a:ln/>
        </p:spPr>
        <p:txBody>
          <a:bodyPr wrap="square" lIns="381" tIns="381" rIns="381" bIns="381" rtlCol="0" anchor="t">
            <a:noAutofit/>
          </a:bodyPr>
          <a:lstStyle/>
          <a:p>
            <a:pPr marL="0" indent="0" algn="ctr">
              <a:buNone/>
            </a:pPr>
            <a:r>
              <a:rPr lang="en-US" sz="1600" dirty="0" err="1">
                <a:solidFill>
                  <a:srgbClr val="26383F"/>
                </a:solidFill>
                <a:ea typeface="Arial" pitchFamily="34" charset="-122"/>
                <a:cs typeface="Arial" pitchFamily="34" charset="-120"/>
              </a:rPr>
              <a:t>Nâng</a:t>
            </a:r>
            <a:r>
              <a:rPr lang="en-US" sz="1600" dirty="0">
                <a:solidFill>
                  <a:srgbClr val="26383F"/>
                </a:solidFill>
                <a:ea typeface="Arial" pitchFamily="34" charset="-122"/>
                <a:cs typeface="Arial" pitchFamily="34" charset="-120"/>
              </a:rPr>
              <a:t> </a:t>
            </a:r>
            <a:r>
              <a:rPr lang="en-US" sz="1600" dirty="0" err="1">
                <a:solidFill>
                  <a:srgbClr val="26383F"/>
                </a:solidFill>
                <a:ea typeface="Arial" pitchFamily="34" charset="-122"/>
                <a:cs typeface="Arial" pitchFamily="34" charset="-120"/>
              </a:rPr>
              <a:t>cao</a:t>
            </a:r>
            <a:r>
              <a:rPr lang="en-US" sz="1600" dirty="0">
                <a:solidFill>
                  <a:srgbClr val="26383F"/>
                </a:solidFill>
                <a:ea typeface="Arial" pitchFamily="34" charset="-122"/>
                <a:cs typeface="Arial" pitchFamily="34" charset="-120"/>
              </a:rPr>
              <a:t> </a:t>
            </a:r>
            <a:r>
              <a:rPr lang="en-US" sz="1600" dirty="0" err="1">
                <a:solidFill>
                  <a:srgbClr val="26383F"/>
                </a:solidFill>
                <a:ea typeface="Arial" pitchFamily="34" charset="-122"/>
                <a:cs typeface="Arial" pitchFamily="34" charset="-120"/>
              </a:rPr>
              <a:t>năng</a:t>
            </a:r>
            <a:r>
              <a:rPr lang="en-US" sz="1600" dirty="0">
                <a:solidFill>
                  <a:srgbClr val="26383F"/>
                </a:solidFill>
                <a:ea typeface="Arial" pitchFamily="34" charset="-122"/>
                <a:cs typeface="Arial" pitchFamily="34" charset="-120"/>
              </a:rPr>
              <a:t> lực </a:t>
            </a:r>
            <a:r>
              <a:rPr lang="en-US" sz="1600" dirty="0" err="1">
                <a:solidFill>
                  <a:srgbClr val="26383F"/>
                </a:solidFill>
                <a:ea typeface="Arial" pitchFamily="34" charset="-122"/>
                <a:cs typeface="Arial" pitchFamily="34" charset="-120"/>
              </a:rPr>
              <a:t>cơ</a:t>
            </a:r>
            <a:r>
              <a:rPr lang="en-US" sz="1600" dirty="0">
                <a:solidFill>
                  <a:srgbClr val="26383F"/>
                </a:solidFill>
                <a:ea typeface="Arial" pitchFamily="34" charset="-122"/>
                <a:cs typeface="Arial" pitchFamily="34" charset="-120"/>
              </a:rPr>
              <a:t> sở khám bệnh, chữa bệnh và nhân viên y tế về dự phòng, phát hiện sớm, chẩn đoán, điều trị và quản lý</a:t>
            </a:r>
            <a:endParaRPr lang="en-US" sz="1600" dirty="0"/>
          </a:p>
        </p:txBody>
      </p:sp>
      <p:sp>
        <p:nvSpPr>
          <p:cNvPr id="28" name="Shape 26"/>
          <p:cNvSpPr/>
          <p:nvPr/>
        </p:nvSpPr>
        <p:spPr>
          <a:xfrm>
            <a:off x="9564624" y="3985945"/>
            <a:ext cx="2057400" cy="2666525"/>
          </a:xfrm>
          <a:prstGeom prst="roundRect">
            <a:avLst>
              <a:gd name="adj" fmla="val 2667"/>
            </a:avLst>
          </a:prstGeom>
          <a:solidFill>
            <a:srgbClr val="FFFFFF"/>
          </a:solidFill>
          <a:ln w="12700">
            <a:solidFill>
              <a:srgbClr val="CADDE1"/>
            </a:solidFill>
            <a:prstDash val="solid"/>
          </a:ln>
          <a:effectLst>
            <a:outerShdw blurRad="12700" dist="5080" dir="2700000" algn="bl" rotWithShape="0">
              <a:srgbClr val="6F848C">
                <a:alpha val="10000"/>
              </a:srgbClr>
            </a:outerShdw>
          </a:effectLst>
        </p:spPr>
        <p:txBody>
          <a:bodyPr/>
          <a:lstStyle/>
          <a:p>
            <a:endParaRPr lang="en-US"/>
          </a:p>
        </p:txBody>
      </p:sp>
      <p:sp>
        <p:nvSpPr>
          <p:cNvPr id="29" name="Shape 27"/>
          <p:cNvSpPr/>
          <p:nvPr/>
        </p:nvSpPr>
        <p:spPr>
          <a:xfrm>
            <a:off x="10259568" y="4101888"/>
            <a:ext cx="658368" cy="658368"/>
          </a:xfrm>
          <a:prstGeom prst="ellipse">
            <a:avLst/>
          </a:prstGeom>
          <a:solidFill>
            <a:srgbClr val="123F5A"/>
          </a:solidFill>
          <a:ln w="12700">
            <a:solidFill>
              <a:srgbClr val="123F5A"/>
            </a:solidFill>
            <a:prstDash val="solid"/>
          </a:ln>
        </p:spPr>
        <p:txBody>
          <a:bodyPr/>
          <a:lstStyle/>
          <a:p>
            <a:endParaRPr lang="en-US"/>
          </a:p>
        </p:txBody>
      </p:sp>
      <p:sp>
        <p:nvSpPr>
          <p:cNvPr id="30" name="Text 28"/>
          <p:cNvSpPr/>
          <p:nvPr/>
        </p:nvSpPr>
        <p:spPr>
          <a:xfrm>
            <a:off x="10271762" y="4339632"/>
            <a:ext cx="658368" cy="201168"/>
          </a:xfrm>
          <a:prstGeom prst="rect">
            <a:avLst/>
          </a:prstGeom>
          <a:noFill/>
          <a:ln/>
        </p:spPr>
        <p:txBody>
          <a:bodyPr wrap="square" lIns="381" tIns="381" rIns="381" bIns="381" rtlCol="0" anchor="ctr">
            <a:noAutofit/>
          </a:bodyPr>
          <a:lstStyle/>
          <a:p>
            <a:pPr marL="0" indent="0" algn="ctr">
              <a:buNone/>
            </a:pPr>
            <a:r>
              <a:rPr lang="en-US" sz="2000" b="1" dirty="0">
                <a:solidFill>
                  <a:srgbClr val="FFFFFF"/>
                </a:solidFill>
                <a:ea typeface="Arial" pitchFamily="34" charset="-122"/>
                <a:cs typeface="Arial" pitchFamily="34" charset="-120"/>
              </a:rPr>
              <a:t>05</a:t>
            </a:r>
            <a:endParaRPr lang="en-US" sz="2000" dirty="0"/>
          </a:p>
        </p:txBody>
      </p:sp>
      <p:sp>
        <p:nvSpPr>
          <p:cNvPr id="32" name="Text 30"/>
          <p:cNvSpPr/>
          <p:nvPr/>
        </p:nvSpPr>
        <p:spPr>
          <a:xfrm>
            <a:off x="9769360" y="4946065"/>
            <a:ext cx="1691640" cy="621792"/>
          </a:xfrm>
          <a:prstGeom prst="rect">
            <a:avLst/>
          </a:prstGeom>
          <a:noFill/>
          <a:ln/>
        </p:spPr>
        <p:txBody>
          <a:bodyPr wrap="square" lIns="381" tIns="381" rIns="381" bIns="381" rtlCol="0" anchor="t">
            <a:noAutofit/>
          </a:bodyPr>
          <a:lstStyle/>
          <a:p>
            <a:pPr marL="0" indent="0" algn="ctr">
              <a:buNone/>
            </a:pPr>
            <a:r>
              <a:rPr lang="en-US" sz="1600" dirty="0" err="1">
                <a:solidFill>
                  <a:srgbClr val="26383F"/>
                </a:solidFill>
                <a:ea typeface="Arial" pitchFamily="34" charset="-122"/>
                <a:cs typeface="Arial" pitchFamily="34" charset="-120"/>
              </a:rPr>
              <a:t>Tăng</a:t>
            </a:r>
            <a:r>
              <a:rPr lang="en-US" sz="1600" dirty="0">
                <a:solidFill>
                  <a:srgbClr val="26383F"/>
                </a:solidFill>
                <a:ea typeface="Arial" pitchFamily="34" charset="-122"/>
                <a:cs typeface="Arial" pitchFamily="34" charset="-120"/>
              </a:rPr>
              <a:t> </a:t>
            </a:r>
            <a:r>
              <a:rPr lang="en-US" sz="1600" dirty="0" err="1">
                <a:solidFill>
                  <a:srgbClr val="26383F"/>
                </a:solidFill>
                <a:ea typeface="Arial" pitchFamily="34" charset="-122"/>
                <a:cs typeface="Arial" pitchFamily="34" charset="-120"/>
              </a:rPr>
              <a:t>cường</a:t>
            </a:r>
            <a:r>
              <a:rPr lang="en-US" sz="1600" dirty="0">
                <a:solidFill>
                  <a:srgbClr val="26383F"/>
                </a:solidFill>
                <a:ea typeface="Arial" pitchFamily="34" charset="-122"/>
                <a:cs typeface="Arial" pitchFamily="34" charset="-120"/>
              </a:rPr>
              <a:t> </a:t>
            </a:r>
            <a:r>
              <a:rPr lang="en-US" sz="1600" dirty="0" err="1">
                <a:solidFill>
                  <a:srgbClr val="26383F"/>
                </a:solidFill>
                <a:ea typeface="Arial" pitchFamily="34" charset="-122"/>
                <a:cs typeface="Arial" pitchFamily="34" charset="-120"/>
              </a:rPr>
              <a:t>tuân</a:t>
            </a:r>
            <a:r>
              <a:rPr lang="en-US" sz="1600" dirty="0">
                <a:solidFill>
                  <a:srgbClr val="26383F"/>
                </a:solidFill>
                <a:ea typeface="Arial" pitchFamily="34" charset="-122"/>
                <a:cs typeface="Arial" pitchFamily="34" charset="-120"/>
              </a:rPr>
              <a:t> </a:t>
            </a:r>
            <a:r>
              <a:rPr lang="en-US" sz="1600" dirty="0" err="1">
                <a:solidFill>
                  <a:srgbClr val="26383F"/>
                </a:solidFill>
                <a:ea typeface="Arial" pitchFamily="34" charset="-122"/>
                <a:cs typeface="Arial" pitchFamily="34" charset="-120"/>
              </a:rPr>
              <a:t>thủ</a:t>
            </a:r>
            <a:r>
              <a:rPr lang="en-US" sz="1600" dirty="0">
                <a:solidFill>
                  <a:srgbClr val="26383F"/>
                </a:solidFill>
                <a:ea typeface="Arial" pitchFamily="34" charset="-122"/>
                <a:cs typeface="Arial" pitchFamily="34" charset="-120"/>
              </a:rPr>
              <a:t> </a:t>
            </a:r>
            <a:r>
              <a:rPr lang="en-US" sz="1600" dirty="0" err="1">
                <a:solidFill>
                  <a:srgbClr val="26383F"/>
                </a:solidFill>
                <a:ea typeface="Arial" pitchFamily="34" charset="-122"/>
                <a:cs typeface="Arial" pitchFamily="34" charset="-120"/>
              </a:rPr>
              <a:t>của</a:t>
            </a:r>
            <a:r>
              <a:rPr lang="en-US" sz="1600" dirty="0">
                <a:solidFill>
                  <a:srgbClr val="26383F"/>
                </a:solidFill>
                <a:ea typeface="Arial" pitchFamily="34" charset="-122"/>
                <a:cs typeface="Arial" pitchFamily="34" charset="-120"/>
              </a:rPr>
              <a:t>  viên y </a:t>
            </a:r>
            <a:r>
              <a:rPr lang="en-US" sz="1600" dirty="0" err="1">
                <a:solidFill>
                  <a:srgbClr val="26383F"/>
                </a:solidFill>
                <a:ea typeface="Arial" pitchFamily="34" charset="-122"/>
                <a:cs typeface="Arial" pitchFamily="34" charset="-120"/>
              </a:rPr>
              <a:t>tế</a:t>
            </a:r>
            <a:r>
              <a:rPr lang="en-US" sz="1600" dirty="0">
                <a:solidFill>
                  <a:srgbClr val="26383F"/>
                </a:solidFill>
                <a:ea typeface="Arial" pitchFamily="34" charset="-122"/>
                <a:cs typeface="Arial" pitchFamily="34" charset="-120"/>
              </a:rPr>
              <a:t> </a:t>
            </a:r>
            <a:r>
              <a:rPr lang="en-US" sz="1600" dirty="0" err="1">
                <a:solidFill>
                  <a:srgbClr val="26383F"/>
                </a:solidFill>
                <a:ea typeface="Arial" pitchFamily="34" charset="-122"/>
                <a:cs typeface="Arial" pitchFamily="34" charset="-120"/>
              </a:rPr>
              <a:t>trong</a:t>
            </a:r>
            <a:r>
              <a:rPr lang="en-US" sz="1600" dirty="0">
                <a:solidFill>
                  <a:srgbClr val="26383F"/>
                </a:solidFill>
                <a:ea typeface="Arial" pitchFamily="34" charset="-122"/>
                <a:cs typeface="Arial" pitchFamily="34" charset="-120"/>
              </a:rPr>
              <a:t> </a:t>
            </a:r>
            <a:r>
              <a:rPr lang="en-US" sz="1600" dirty="0" err="1">
                <a:solidFill>
                  <a:srgbClr val="26383F"/>
                </a:solidFill>
                <a:ea typeface="Arial" pitchFamily="34" charset="-122"/>
                <a:cs typeface="Arial" pitchFamily="34" charset="-120"/>
              </a:rPr>
              <a:t>thực</a:t>
            </a:r>
            <a:r>
              <a:rPr lang="en-US" sz="1600" dirty="0">
                <a:solidFill>
                  <a:srgbClr val="26383F"/>
                </a:solidFill>
                <a:ea typeface="Arial" pitchFamily="34" charset="-122"/>
                <a:cs typeface="Arial" pitchFamily="34" charset="-120"/>
              </a:rPr>
              <a:t> hiện hướng dẫn chẩn đoán và điều trị BKLN về phổi</a:t>
            </a:r>
            <a:endParaRPr lang="en-US" sz="1600" dirty="0"/>
          </a:p>
        </p:txBody>
      </p:sp>
      <p:sp>
        <p:nvSpPr>
          <p:cNvPr id="34" name="Text 32"/>
          <p:cNvSpPr/>
          <p:nvPr/>
        </p:nvSpPr>
        <p:spPr>
          <a:xfrm>
            <a:off x="1082042" y="3558862"/>
            <a:ext cx="10040112" cy="256032"/>
          </a:xfrm>
          <a:prstGeom prst="rect">
            <a:avLst/>
          </a:prstGeom>
          <a:noFill/>
          <a:ln/>
        </p:spPr>
        <p:txBody>
          <a:bodyPr wrap="square" lIns="381" tIns="381" rIns="381" bIns="381" rtlCol="0" anchor="ctr">
            <a:noAutofit/>
          </a:bodyPr>
          <a:lstStyle/>
          <a:p>
            <a:pPr marL="0" indent="0" algn="ctr">
              <a:buNone/>
            </a:pPr>
            <a:r>
              <a:rPr lang="en-US" sz="2200" b="1" dirty="0" err="1">
                <a:solidFill>
                  <a:srgbClr val="2B8194"/>
                </a:solidFill>
                <a:ea typeface="Arial" pitchFamily="34" charset="-122"/>
                <a:cs typeface="Arial" pitchFamily="34" charset="-120"/>
              </a:rPr>
              <a:t>Mục</a:t>
            </a:r>
            <a:r>
              <a:rPr lang="en-US" sz="2200" b="1" dirty="0">
                <a:solidFill>
                  <a:srgbClr val="2B8194"/>
                </a:solidFill>
                <a:ea typeface="Arial" pitchFamily="34" charset="-122"/>
                <a:cs typeface="Arial" pitchFamily="34" charset="-120"/>
              </a:rPr>
              <a:t> </a:t>
            </a:r>
            <a:r>
              <a:rPr lang="en-US" sz="2200" b="1" dirty="0" err="1">
                <a:solidFill>
                  <a:srgbClr val="2B8194"/>
                </a:solidFill>
                <a:ea typeface="Arial" pitchFamily="34" charset="-122"/>
                <a:cs typeface="Arial" pitchFamily="34" charset="-120"/>
              </a:rPr>
              <a:t>tiêu</a:t>
            </a:r>
            <a:r>
              <a:rPr lang="en-US" sz="2200" b="1" dirty="0">
                <a:solidFill>
                  <a:srgbClr val="2B8194"/>
                </a:solidFill>
                <a:ea typeface="Arial" pitchFamily="34" charset="-122"/>
                <a:cs typeface="Arial" pitchFamily="34" charset="-120"/>
              </a:rPr>
              <a:t> </a:t>
            </a:r>
            <a:r>
              <a:rPr lang="en-US" sz="2200" b="1" dirty="0" err="1">
                <a:solidFill>
                  <a:srgbClr val="2B8194"/>
                </a:solidFill>
                <a:ea typeface="Arial" pitchFamily="34" charset="-122"/>
                <a:cs typeface="Arial" pitchFamily="34" charset="-120"/>
              </a:rPr>
              <a:t>cụ</a:t>
            </a:r>
            <a:r>
              <a:rPr lang="en-US" sz="2200" b="1" dirty="0">
                <a:solidFill>
                  <a:srgbClr val="2B8194"/>
                </a:solidFill>
                <a:ea typeface="Arial" pitchFamily="34" charset="-122"/>
                <a:cs typeface="Arial" pitchFamily="34" charset="-120"/>
              </a:rPr>
              <a:t> </a:t>
            </a:r>
            <a:r>
              <a:rPr lang="en-US" sz="2200" b="1" dirty="0" err="1">
                <a:solidFill>
                  <a:srgbClr val="2B8194"/>
                </a:solidFill>
                <a:ea typeface="Arial" pitchFamily="34" charset="-122"/>
                <a:cs typeface="Arial" pitchFamily="34" charset="-120"/>
              </a:rPr>
              <a:t>thể</a:t>
            </a:r>
            <a:endParaRPr lang="en-US" sz="2200" dirty="0"/>
          </a:p>
        </p:txBody>
      </p:sp>
      <p:sp>
        <p:nvSpPr>
          <p:cNvPr id="31" name="Text 2"/>
          <p:cNvSpPr/>
          <p:nvPr/>
        </p:nvSpPr>
        <p:spPr>
          <a:xfrm>
            <a:off x="573898" y="1163747"/>
            <a:ext cx="11322734" cy="265176"/>
          </a:xfrm>
          <a:prstGeom prst="rect">
            <a:avLst/>
          </a:prstGeom>
          <a:noFill/>
          <a:ln/>
        </p:spPr>
        <p:txBody>
          <a:bodyPr wrap="square" lIns="254" tIns="254" rIns="254" bIns="254" rtlCol="0" anchor="ctr">
            <a:noAutofit/>
          </a:bodyPr>
          <a:lstStyle/>
          <a:p>
            <a:pPr marL="0" indent="0" algn="l">
              <a:buNone/>
            </a:pPr>
            <a:r>
              <a:rPr lang="en-US" b="1" dirty="0">
                <a:solidFill>
                  <a:srgbClr val="173F59"/>
                </a:solidFill>
                <a:ea typeface="Arial" pitchFamily="34" charset="-122"/>
                <a:cs typeface="Arial" pitchFamily="34" charset="-120"/>
              </a:rPr>
              <a:t>KHHĐ </a:t>
            </a:r>
            <a:r>
              <a:rPr lang="en-US" b="1" dirty="0" err="1">
                <a:solidFill>
                  <a:srgbClr val="173F59"/>
                </a:solidFill>
                <a:ea typeface="Arial" pitchFamily="34" charset="-122"/>
                <a:cs typeface="Arial" pitchFamily="34" charset="-120"/>
              </a:rPr>
              <a:t>Chương</a:t>
            </a:r>
            <a:r>
              <a:rPr lang="en-US" b="1" dirty="0">
                <a:solidFill>
                  <a:srgbClr val="173F59"/>
                </a:solidFill>
                <a:ea typeface="Arial" pitchFamily="34" charset="-122"/>
                <a:cs typeface="Arial" pitchFamily="34" charset="-120"/>
              </a:rPr>
              <a:t> </a:t>
            </a:r>
            <a:r>
              <a:rPr lang="en-US" b="1" dirty="0">
                <a:solidFill>
                  <a:srgbClr val="173F59"/>
                </a:solidFill>
                <a:ea typeface="Arial" pitchFamily="34" charset="-122"/>
                <a:cs typeface="Arial" pitchFamily="34" charset="-120"/>
              </a:rPr>
              <a:t>trình Sức khỏe phổi Việt Nam </a:t>
            </a:r>
            <a:r>
              <a:rPr lang="en-US" b="1" dirty="0">
                <a:solidFill>
                  <a:srgbClr val="173F59"/>
                </a:solidFill>
                <a:ea typeface="Arial" pitchFamily="34" charset="-122"/>
                <a:cs typeface="Arial" pitchFamily="34" charset="-120"/>
              </a:rPr>
              <a:t>2026–</a:t>
            </a:r>
            <a:r>
              <a:rPr lang="vi-VN" b="1" dirty="0">
                <a:solidFill>
                  <a:srgbClr val="173F59"/>
                </a:solidFill>
                <a:ea typeface="Arial" pitchFamily="34" charset="-122"/>
                <a:cs typeface="Arial" pitchFamily="34" charset="-120"/>
              </a:rPr>
              <a:t>2027: Quyết định số 2812/QD-BYT ngày 04/9/2026</a:t>
            </a:r>
            <a:endParaRPr lang="en-US" b="1" dirty="0">
              <a:solidFill>
                <a:srgbClr val="173F59"/>
              </a:solidFill>
              <a:ea typeface="Arial" pitchFamily="34" charset="-122"/>
              <a:cs typeface="Arial" pitchFamily="34" charset="-12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2920" y="292608"/>
            <a:ext cx="10789920" cy="707886"/>
          </a:xfrm>
          <a:prstGeom prst="rect">
            <a:avLst/>
          </a:prstGeom>
          <a:noFill/>
        </p:spPr>
        <p:txBody>
          <a:bodyPr wrap="square" lIns="45720" rIns="45720">
            <a:spAutoFit/>
          </a:bodyPr>
          <a:lstStyle/>
          <a:p>
            <a:pPr algn="l"/>
            <a:r>
              <a:rPr sz="4000" b="1" dirty="0" err="1">
                <a:solidFill>
                  <a:srgbClr val="29748B"/>
                </a:solidFill>
                <a:latin typeface="Calibri" panose="020F0502020204030204" pitchFamily="34" charset="0"/>
                <a:ea typeface="Calibri" panose="020F0502020204030204" pitchFamily="34" charset="0"/>
                <a:cs typeface="Calibri" panose="020F0502020204030204" pitchFamily="34" charset="0"/>
              </a:rPr>
              <a:t>Nội</a:t>
            </a:r>
            <a:r>
              <a:rPr sz="4000" b="1" dirty="0">
                <a:solidFill>
                  <a:srgbClr val="29748B"/>
                </a:solidFill>
                <a:latin typeface="Calibri" panose="020F0502020204030204" pitchFamily="34" charset="0"/>
                <a:ea typeface="Calibri" panose="020F0502020204030204" pitchFamily="34" charset="0"/>
                <a:cs typeface="Calibri" panose="020F0502020204030204" pitchFamily="34" charset="0"/>
              </a:rPr>
              <a:t> dung </a:t>
            </a:r>
            <a:r>
              <a:rPr sz="40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trình</a:t>
            </a:r>
            <a:r>
              <a:rPr sz="40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4000" b="1" dirty="0" err="1">
                <a:solidFill>
                  <a:srgbClr val="29748B"/>
                </a:solidFill>
                <a:latin typeface="Calibri" panose="020F0502020204030204" pitchFamily="34" charset="0"/>
                <a:ea typeface="Calibri" panose="020F0502020204030204" pitchFamily="34" charset="0"/>
                <a:cs typeface="Calibri" panose="020F0502020204030204" pitchFamily="34" charset="0"/>
              </a:rPr>
              <a:t>bày</a:t>
            </a:r>
            <a:endParaRPr sz="4000" b="1" dirty="0">
              <a:solidFill>
                <a:srgbClr val="29748B"/>
              </a:solidFill>
              <a:latin typeface="Calibri" panose="020F0502020204030204" pitchFamily="34" charset="0"/>
              <a:ea typeface="Calibri" panose="020F0502020204030204" pitchFamily="34" charset="0"/>
              <a:cs typeface="Calibri" panose="020F0502020204030204" pitchFamily="34" charset="0"/>
            </a:endParaRPr>
          </a:p>
        </p:txBody>
      </p:sp>
      <p:sp>
        <p:nvSpPr>
          <p:cNvPr id="5" name="Rounded Rectangle 4"/>
          <p:cNvSpPr/>
          <p:nvPr/>
        </p:nvSpPr>
        <p:spPr>
          <a:xfrm>
            <a:off x="822960" y="1234440"/>
            <a:ext cx="658368" cy="658368"/>
          </a:xfrm>
          <a:prstGeom prst="roundRect">
            <a:avLst/>
          </a:prstGeom>
          <a:solidFill>
            <a:srgbClr val="2D899D"/>
          </a:solidFill>
          <a:ln>
            <a:solidFill>
              <a:srgbClr val="2D899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22960" y="1353312"/>
            <a:ext cx="658368" cy="492443"/>
          </a:xfrm>
          <a:prstGeom prst="rect">
            <a:avLst/>
          </a:prstGeom>
          <a:noFill/>
        </p:spPr>
        <p:txBody>
          <a:bodyPr wrap="square" lIns="45720" rIns="45720">
            <a:spAutoFit/>
          </a:bodyPr>
          <a:lstStyle/>
          <a:p>
            <a:pPr algn="ctr"/>
            <a:r>
              <a:rPr sz="2600" b="1">
                <a:solidFill>
                  <a:srgbClr val="FFFFFF"/>
                </a:solidFill>
              </a:rPr>
              <a:t>1</a:t>
            </a:r>
          </a:p>
        </p:txBody>
      </p:sp>
      <p:sp>
        <p:nvSpPr>
          <p:cNvPr id="7" name="TextBox 6"/>
          <p:cNvSpPr txBox="1"/>
          <p:nvPr/>
        </p:nvSpPr>
        <p:spPr>
          <a:xfrm>
            <a:off x="1783080" y="1307592"/>
            <a:ext cx="8869680" cy="523220"/>
          </a:xfrm>
          <a:prstGeom prst="rect">
            <a:avLst/>
          </a:prstGeom>
          <a:noFill/>
        </p:spPr>
        <p:txBody>
          <a:bodyPr wrap="square" lIns="45720" rIns="45720">
            <a:spAutoFit/>
          </a:bodyPr>
          <a:lstStyle/>
          <a:p>
            <a:pPr algn="l"/>
            <a:r>
              <a:rPr lang="en-US"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Tổng</a:t>
            </a:r>
            <a:r>
              <a:rPr lang="en-US"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lang="en-US"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quan</a:t>
            </a:r>
            <a:endParaRPr sz="2800" b="1" dirty="0">
              <a:solidFill>
                <a:srgbClr val="29748B"/>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p:cNvSpPr/>
          <p:nvPr/>
        </p:nvSpPr>
        <p:spPr>
          <a:xfrm>
            <a:off x="1783080" y="1856232"/>
            <a:ext cx="8686800" cy="22860"/>
          </a:xfrm>
          <a:prstGeom prst="rect">
            <a:avLst/>
          </a:prstGeom>
          <a:solidFill>
            <a:srgbClr val="B3CFD6"/>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822960" y="2377440"/>
            <a:ext cx="658368" cy="658368"/>
          </a:xfrm>
          <a:prstGeom prst="roundRect">
            <a:avLst/>
          </a:prstGeom>
          <a:solidFill>
            <a:srgbClr val="2D899D"/>
          </a:solidFill>
          <a:ln>
            <a:solidFill>
              <a:srgbClr val="2D899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22960" y="2496312"/>
            <a:ext cx="658368" cy="492443"/>
          </a:xfrm>
          <a:prstGeom prst="rect">
            <a:avLst/>
          </a:prstGeom>
          <a:noFill/>
        </p:spPr>
        <p:txBody>
          <a:bodyPr wrap="square" lIns="45720" rIns="45720">
            <a:spAutoFit/>
          </a:bodyPr>
          <a:lstStyle/>
          <a:p>
            <a:pPr algn="ctr"/>
            <a:r>
              <a:rPr sz="2600" b="1">
                <a:solidFill>
                  <a:srgbClr val="FFFFFF"/>
                </a:solidFill>
              </a:rPr>
              <a:t>2</a:t>
            </a:r>
          </a:p>
        </p:txBody>
      </p:sp>
      <p:sp>
        <p:nvSpPr>
          <p:cNvPr id="11" name="TextBox 10"/>
          <p:cNvSpPr txBox="1"/>
          <p:nvPr/>
        </p:nvSpPr>
        <p:spPr>
          <a:xfrm>
            <a:off x="1783079" y="2450592"/>
            <a:ext cx="10009229" cy="523220"/>
          </a:xfrm>
          <a:prstGeom prst="rect">
            <a:avLst/>
          </a:prstGeom>
          <a:noFill/>
        </p:spPr>
        <p:txBody>
          <a:bodyPr wrap="square" lIns="45720" rIns="45720">
            <a:spAutoFit/>
          </a:bodyPr>
          <a:lstStyle/>
          <a:p>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Mục</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tiêu</a:t>
            </a:r>
            <a:endParaRPr sz="2800" b="1" dirty="0">
              <a:solidFill>
                <a:srgbClr val="29748B"/>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Rectangle 11"/>
          <p:cNvSpPr/>
          <p:nvPr/>
        </p:nvSpPr>
        <p:spPr>
          <a:xfrm>
            <a:off x="1783080" y="2999232"/>
            <a:ext cx="8686800" cy="22860"/>
          </a:xfrm>
          <a:prstGeom prst="rect">
            <a:avLst/>
          </a:prstGeom>
          <a:solidFill>
            <a:srgbClr val="B3CFD6"/>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12"/>
          <p:cNvSpPr/>
          <p:nvPr/>
        </p:nvSpPr>
        <p:spPr>
          <a:xfrm>
            <a:off x="822960" y="3520440"/>
            <a:ext cx="658368" cy="658368"/>
          </a:xfrm>
          <a:prstGeom prst="roundRect">
            <a:avLst/>
          </a:prstGeom>
          <a:solidFill>
            <a:srgbClr val="2D899D"/>
          </a:solidFill>
          <a:ln>
            <a:solidFill>
              <a:srgbClr val="2D899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22960" y="3639312"/>
            <a:ext cx="658368" cy="492443"/>
          </a:xfrm>
          <a:prstGeom prst="rect">
            <a:avLst/>
          </a:prstGeom>
          <a:noFill/>
        </p:spPr>
        <p:txBody>
          <a:bodyPr wrap="square" lIns="45720" rIns="45720">
            <a:spAutoFit/>
          </a:bodyPr>
          <a:lstStyle/>
          <a:p>
            <a:pPr algn="ctr"/>
            <a:r>
              <a:rPr sz="2600" b="1">
                <a:solidFill>
                  <a:srgbClr val="FFFFFF"/>
                </a:solidFill>
              </a:rPr>
              <a:t>3</a:t>
            </a:r>
          </a:p>
        </p:txBody>
      </p:sp>
      <p:sp>
        <p:nvSpPr>
          <p:cNvPr id="15" name="TextBox 14"/>
          <p:cNvSpPr txBox="1"/>
          <p:nvPr/>
        </p:nvSpPr>
        <p:spPr>
          <a:xfrm>
            <a:off x="1783080" y="3593592"/>
            <a:ext cx="9829800" cy="523220"/>
          </a:xfrm>
          <a:prstGeom prst="rect">
            <a:avLst/>
          </a:prstGeom>
          <a:noFill/>
        </p:spPr>
        <p:txBody>
          <a:bodyPr wrap="square" lIns="45720" rIns="45720">
            <a:spAutoFit/>
          </a:bodyPr>
          <a:lstStyle/>
          <a:p>
            <a:pPr algn="l"/>
            <a:r>
              <a:rPr lang="en-US" sz="28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Hoạt </a:t>
            </a:r>
            <a:r>
              <a:rPr sz="2800" b="1" dirty="0" err="1">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động</a:t>
            </a:r>
            <a:r>
              <a:rPr sz="28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trọng</a:t>
            </a:r>
            <a:r>
              <a:rPr sz="28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tâm</a:t>
            </a:r>
            <a:endParaRPr sz="28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Rectangle 15"/>
          <p:cNvSpPr/>
          <p:nvPr/>
        </p:nvSpPr>
        <p:spPr>
          <a:xfrm>
            <a:off x="1783080" y="4142232"/>
            <a:ext cx="8686800" cy="22860"/>
          </a:xfrm>
          <a:prstGeom prst="rect">
            <a:avLst/>
          </a:prstGeom>
          <a:solidFill>
            <a:srgbClr val="B3CFD6"/>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822960" y="4663440"/>
            <a:ext cx="658368" cy="658368"/>
          </a:xfrm>
          <a:prstGeom prst="roundRect">
            <a:avLst/>
          </a:prstGeom>
          <a:solidFill>
            <a:srgbClr val="2D899D"/>
          </a:solidFill>
          <a:ln>
            <a:solidFill>
              <a:srgbClr val="2D899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22960" y="4782312"/>
            <a:ext cx="658368" cy="492443"/>
          </a:xfrm>
          <a:prstGeom prst="rect">
            <a:avLst/>
          </a:prstGeom>
          <a:noFill/>
        </p:spPr>
        <p:txBody>
          <a:bodyPr wrap="square" lIns="45720" rIns="45720">
            <a:spAutoFit/>
          </a:bodyPr>
          <a:lstStyle/>
          <a:p>
            <a:pPr algn="ctr"/>
            <a:r>
              <a:rPr sz="2600" b="1">
                <a:solidFill>
                  <a:srgbClr val="FFFFFF"/>
                </a:solidFill>
              </a:rPr>
              <a:t>4</a:t>
            </a:r>
          </a:p>
        </p:txBody>
      </p:sp>
      <p:sp>
        <p:nvSpPr>
          <p:cNvPr id="19" name="TextBox 18"/>
          <p:cNvSpPr txBox="1"/>
          <p:nvPr/>
        </p:nvSpPr>
        <p:spPr>
          <a:xfrm>
            <a:off x="1783080" y="4736592"/>
            <a:ext cx="8869680" cy="523220"/>
          </a:xfrm>
          <a:prstGeom prst="rect">
            <a:avLst/>
          </a:prstGeom>
          <a:noFill/>
        </p:spPr>
        <p:txBody>
          <a:bodyPr wrap="square" lIns="45720" rIns="45720">
            <a:spAutoFit/>
          </a:bodyPr>
          <a:lstStyle/>
          <a:p>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Tổ</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chức</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thực</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smtClean="0">
                <a:solidFill>
                  <a:srgbClr val="29748B"/>
                </a:solidFill>
                <a:latin typeface="Calibri" panose="020F0502020204030204" pitchFamily="34" charset="0"/>
                <a:ea typeface="Calibri" panose="020F0502020204030204" pitchFamily="34" charset="0"/>
                <a:cs typeface="Calibri" panose="020F0502020204030204" pitchFamily="34" charset="0"/>
              </a:rPr>
              <a:t>hiện</a:t>
            </a:r>
            <a:endParaRPr sz="2800" b="1" dirty="0">
              <a:solidFill>
                <a:srgbClr val="29748B"/>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Rectangle 19"/>
          <p:cNvSpPr/>
          <p:nvPr/>
        </p:nvSpPr>
        <p:spPr>
          <a:xfrm>
            <a:off x="1783080" y="5285231"/>
            <a:ext cx="8686800" cy="22860"/>
          </a:xfrm>
          <a:prstGeom prst="rect">
            <a:avLst/>
          </a:prstGeom>
          <a:solidFill>
            <a:srgbClr val="B3CFD6"/>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7159859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76072" y="742851"/>
            <a:ext cx="8046720" cy="475488"/>
          </a:xfrm>
          <a:prstGeom prst="rect">
            <a:avLst/>
          </a:prstGeom>
          <a:noFill/>
          <a:ln/>
        </p:spPr>
        <p:txBody>
          <a:bodyPr wrap="square" lIns="254" tIns="254" rIns="254" bIns="254" rtlCol="0" anchor="ctr">
            <a:noAutofit/>
          </a:bodyPr>
          <a:lstStyle/>
          <a:p>
            <a:pPr marL="0" indent="0" algn="l">
              <a:buNone/>
            </a:pPr>
            <a:r>
              <a:rPr lang="en-US" sz="4000" b="1" dirty="0">
                <a:solidFill>
                  <a:srgbClr val="29748B"/>
                </a:solidFill>
                <a:latin typeface="Calibri" panose="020F0502020204030204" pitchFamily="34" charset="0"/>
                <a:ea typeface="Calibri" panose="020F0502020204030204" pitchFamily="34" charset="0"/>
                <a:cs typeface="Calibri" panose="020F0502020204030204" pitchFamily="34" charset="0"/>
              </a:rPr>
              <a:t>6 NHÓM HOẠT ĐỘNG TRỌNG TÂM</a:t>
            </a:r>
          </a:p>
        </p:txBody>
      </p:sp>
      <p:sp>
        <p:nvSpPr>
          <p:cNvPr id="5" name="Shape 3"/>
          <p:cNvSpPr/>
          <p:nvPr/>
        </p:nvSpPr>
        <p:spPr>
          <a:xfrm>
            <a:off x="594360" y="2082016"/>
            <a:ext cx="3502152" cy="1572768"/>
          </a:xfrm>
          <a:prstGeom prst="roundRect">
            <a:avLst>
              <a:gd name="adj" fmla="val 3488"/>
            </a:avLst>
          </a:prstGeom>
          <a:solidFill>
            <a:srgbClr val="FFFFFF"/>
          </a:solidFill>
          <a:ln w="12700">
            <a:solidFill>
              <a:srgbClr val="CBDDE1"/>
            </a:solidFill>
            <a:prstDash val="solid"/>
          </a:ln>
          <a:effectLst>
            <a:outerShdw blurRad="12700" dist="5080" dir="2700000" algn="bl" rotWithShape="0">
              <a:srgbClr val="71858C">
                <a:alpha val="11000"/>
              </a:srgbClr>
            </a:outerShdw>
          </a:effectLst>
        </p:spPr>
        <p:txBody>
          <a:bodyPr/>
          <a:lstStyle/>
          <a:p>
            <a:endParaRPr lang="en-US"/>
          </a:p>
        </p:txBody>
      </p:sp>
      <p:sp>
        <p:nvSpPr>
          <p:cNvPr id="6" name="Shape 4"/>
          <p:cNvSpPr/>
          <p:nvPr/>
        </p:nvSpPr>
        <p:spPr>
          <a:xfrm>
            <a:off x="594360" y="2082016"/>
            <a:ext cx="109728" cy="1572768"/>
          </a:xfrm>
          <a:prstGeom prst="rect">
            <a:avLst/>
          </a:prstGeom>
          <a:solidFill>
            <a:srgbClr val="2D8094"/>
          </a:solidFill>
          <a:ln w="12700">
            <a:solidFill>
              <a:srgbClr val="2D8094"/>
            </a:solidFill>
            <a:prstDash val="solid"/>
          </a:ln>
        </p:spPr>
        <p:txBody>
          <a:bodyPr/>
          <a:lstStyle/>
          <a:p>
            <a:endParaRPr lang="en-US"/>
          </a:p>
        </p:txBody>
      </p:sp>
      <p:sp>
        <p:nvSpPr>
          <p:cNvPr id="7" name="Shape 5"/>
          <p:cNvSpPr/>
          <p:nvPr/>
        </p:nvSpPr>
        <p:spPr>
          <a:xfrm>
            <a:off x="905256" y="2557504"/>
            <a:ext cx="566928" cy="566928"/>
          </a:xfrm>
          <a:prstGeom prst="ellipse">
            <a:avLst/>
          </a:prstGeom>
          <a:solidFill>
            <a:srgbClr val="2D8094"/>
          </a:solidFill>
          <a:ln w="12700">
            <a:solidFill>
              <a:srgbClr val="2D8094"/>
            </a:solidFill>
            <a:prstDash val="solid"/>
          </a:ln>
        </p:spPr>
        <p:txBody>
          <a:bodyPr/>
          <a:lstStyle/>
          <a:p>
            <a:endParaRPr lang="en-US"/>
          </a:p>
        </p:txBody>
      </p:sp>
      <p:sp>
        <p:nvSpPr>
          <p:cNvPr id="8" name="Text 6"/>
          <p:cNvSpPr/>
          <p:nvPr/>
        </p:nvSpPr>
        <p:spPr>
          <a:xfrm>
            <a:off x="905256" y="2722096"/>
            <a:ext cx="566928" cy="164592"/>
          </a:xfrm>
          <a:prstGeom prst="rect">
            <a:avLst/>
          </a:prstGeom>
          <a:noFill/>
          <a:ln/>
        </p:spPr>
        <p:txBody>
          <a:bodyPr wrap="square" lIns="254" tIns="254" rIns="254" bIns="254" rtlCol="0" anchor="ctr">
            <a:noAutofit/>
          </a:bodyPr>
          <a:lstStyle/>
          <a:p>
            <a:pPr marL="0" indent="0" algn="ctr">
              <a:buNone/>
            </a:pPr>
            <a:r>
              <a:rPr lang="en-US" sz="2000" b="1" dirty="0">
                <a:solidFill>
                  <a:srgbClr val="FFFFFF"/>
                </a:solidFill>
                <a:ea typeface="Arial" pitchFamily="34" charset="-122"/>
                <a:cs typeface="Arial" pitchFamily="34" charset="-120"/>
              </a:rPr>
              <a:t>01</a:t>
            </a:r>
            <a:endParaRPr lang="en-US" sz="2000" dirty="0"/>
          </a:p>
        </p:txBody>
      </p:sp>
      <p:sp>
        <p:nvSpPr>
          <p:cNvPr id="9" name="Text 7"/>
          <p:cNvSpPr/>
          <p:nvPr/>
        </p:nvSpPr>
        <p:spPr>
          <a:xfrm>
            <a:off x="1600200" y="2328904"/>
            <a:ext cx="2240280" cy="1088136"/>
          </a:xfrm>
          <a:prstGeom prst="rect">
            <a:avLst/>
          </a:prstGeom>
          <a:noFill/>
          <a:ln/>
        </p:spPr>
        <p:txBody>
          <a:bodyPr wrap="square" lIns="254" tIns="254" rIns="254" bIns="254" rtlCol="0" anchor="ctr">
            <a:normAutofit/>
          </a:bodyPr>
          <a:lstStyle/>
          <a:p>
            <a:pPr marL="0" indent="0" algn="l">
              <a:buNone/>
            </a:pPr>
            <a:r>
              <a:rPr lang="en-US" sz="2000" b="1" dirty="0">
                <a:solidFill>
                  <a:srgbClr val="173F59"/>
                </a:solidFill>
                <a:ea typeface="Arial" pitchFamily="34" charset="-122"/>
                <a:cs typeface="Arial" pitchFamily="34" charset="-120"/>
              </a:rPr>
              <a:t>Truyền thông, giáo dục sức khỏe</a:t>
            </a:r>
            <a:endParaRPr lang="en-US" sz="2000" dirty="0"/>
          </a:p>
        </p:txBody>
      </p:sp>
      <p:sp>
        <p:nvSpPr>
          <p:cNvPr id="10" name="Shape 8"/>
          <p:cNvSpPr/>
          <p:nvPr/>
        </p:nvSpPr>
        <p:spPr>
          <a:xfrm>
            <a:off x="4343400" y="2082016"/>
            <a:ext cx="3502152" cy="1572768"/>
          </a:xfrm>
          <a:prstGeom prst="roundRect">
            <a:avLst>
              <a:gd name="adj" fmla="val 3488"/>
            </a:avLst>
          </a:prstGeom>
          <a:solidFill>
            <a:srgbClr val="FFFFFF"/>
          </a:solidFill>
          <a:ln w="12700">
            <a:solidFill>
              <a:srgbClr val="CBDDE1"/>
            </a:solidFill>
            <a:prstDash val="solid"/>
          </a:ln>
          <a:effectLst>
            <a:outerShdw blurRad="12700" dist="5080" dir="2700000" algn="bl" rotWithShape="0">
              <a:srgbClr val="71858C">
                <a:alpha val="11000"/>
              </a:srgbClr>
            </a:outerShdw>
          </a:effectLst>
        </p:spPr>
        <p:txBody>
          <a:bodyPr/>
          <a:lstStyle/>
          <a:p>
            <a:endParaRPr lang="en-US"/>
          </a:p>
        </p:txBody>
      </p:sp>
      <p:sp>
        <p:nvSpPr>
          <p:cNvPr id="11" name="Shape 9"/>
          <p:cNvSpPr/>
          <p:nvPr/>
        </p:nvSpPr>
        <p:spPr>
          <a:xfrm>
            <a:off x="4343400" y="2082016"/>
            <a:ext cx="109728" cy="1572768"/>
          </a:xfrm>
          <a:prstGeom prst="rect">
            <a:avLst/>
          </a:prstGeom>
          <a:solidFill>
            <a:srgbClr val="4C82B5"/>
          </a:solidFill>
          <a:ln w="12700">
            <a:solidFill>
              <a:srgbClr val="4C82B5"/>
            </a:solidFill>
            <a:prstDash val="solid"/>
          </a:ln>
        </p:spPr>
        <p:txBody>
          <a:bodyPr/>
          <a:lstStyle/>
          <a:p>
            <a:endParaRPr lang="en-US"/>
          </a:p>
        </p:txBody>
      </p:sp>
      <p:sp>
        <p:nvSpPr>
          <p:cNvPr id="12" name="Shape 10"/>
          <p:cNvSpPr/>
          <p:nvPr/>
        </p:nvSpPr>
        <p:spPr>
          <a:xfrm>
            <a:off x="4535424" y="2548360"/>
            <a:ext cx="566928" cy="566928"/>
          </a:xfrm>
          <a:prstGeom prst="ellipse">
            <a:avLst/>
          </a:prstGeom>
          <a:solidFill>
            <a:srgbClr val="4C82B5"/>
          </a:solidFill>
          <a:ln w="12700">
            <a:solidFill>
              <a:srgbClr val="4C82B5"/>
            </a:solidFill>
            <a:prstDash val="solid"/>
          </a:ln>
        </p:spPr>
        <p:txBody>
          <a:bodyPr/>
          <a:lstStyle/>
          <a:p>
            <a:endParaRPr lang="en-US"/>
          </a:p>
        </p:txBody>
      </p:sp>
      <p:sp>
        <p:nvSpPr>
          <p:cNvPr id="13" name="Text 11"/>
          <p:cNvSpPr/>
          <p:nvPr/>
        </p:nvSpPr>
        <p:spPr>
          <a:xfrm>
            <a:off x="4535424" y="2758672"/>
            <a:ext cx="566928" cy="164592"/>
          </a:xfrm>
          <a:prstGeom prst="rect">
            <a:avLst/>
          </a:prstGeom>
          <a:noFill/>
          <a:ln/>
        </p:spPr>
        <p:txBody>
          <a:bodyPr wrap="square" lIns="254" tIns="254" rIns="254" bIns="254" rtlCol="0" anchor="ctr">
            <a:noAutofit/>
          </a:bodyPr>
          <a:lstStyle/>
          <a:p>
            <a:pPr marL="0" indent="0" algn="ctr">
              <a:buNone/>
            </a:pPr>
            <a:r>
              <a:rPr lang="en-US" sz="2000" b="1" dirty="0">
                <a:solidFill>
                  <a:srgbClr val="FFFFFF"/>
                </a:solidFill>
                <a:ea typeface="Arial" pitchFamily="34" charset="-122"/>
                <a:cs typeface="Arial" pitchFamily="34" charset="-120"/>
              </a:rPr>
              <a:t>02</a:t>
            </a:r>
            <a:endParaRPr lang="en-US" sz="2000" dirty="0"/>
          </a:p>
        </p:txBody>
      </p:sp>
      <p:sp>
        <p:nvSpPr>
          <p:cNvPr id="14" name="Text 12"/>
          <p:cNvSpPr/>
          <p:nvPr/>
        </p:nvSpPr>
        <p:spPr>
          <a:xfrm>
            <a:off x="5349240" y="2328904"/>
            <a:ext cx="2240280" cy="1088136"/>
          </a:xfrm>
          <a:prstGeom prst="rect">
            <a:avLst/>
          </a:prstGeom>
          <a:noFill/>
          <a:ln/>
        </p:spPr>
        <p:txBody>
          <a:bodyPr wrap="square" lIns="254" tIns="254" rIns="254" bIns="254" rtlCol="0" anchor="ctr">
            <a:normAutofit/>
          </a:bodyPr>
          <a:lstStyle/>
          <a:p>
            <a:pPr marL="0" indent="0" algn="l">
              <a:buNone/>
            </a:pPr>
            <a:r>
              <a:rPr lang="en-US" sz="2000" b="1" dirty="0">
                <a:solidFill>
                  <a:srgbClr val="173F59"/>
                </a:solidFill>
                <a:ea typeface="Arial" pitchFamily="34" charset="-122"/>
                <a:cs typeface="Arial" pitchFamily="34" charset="-120"/>
              </a:rPr>
              <a:t>Luật pháp, chính sách</a:t>
            </a:r>
            <a:endParaRPr lang="en-US" sz="2000" dirty="0"/>
          </a:p>
        </p:txBody>
      </p:sp>
      <p:sp>
        <p:nvSpPr>
          <p:cNvPr id="15" name="Shape 13"/>
          <p:cNvSpPr/>
          <p:nvPr/>
        </p:nvSpPr>
        <p:spPr>
          <a:xfrm>
            <a:off x="8092440" y="2082016"/>
            <a:ext cx="3502152" cy="1572768"/>
          </a:xfrm>
          <a:prstGeom prst="roundRect">
            <a:avLst>
              <a:gd name="adj" fmla="val 3488"/>
            </a:avLst>
          </a:prstGeom>
          <a:solidFill>
            <a:srgbClr val="FFFFFF"/>
          </a:solidFill>
          <a:ln w="12700">
            <a:solidFill>
              <a:srgbClr val="CBDDE1"/>
            </a:solidFill>
            <a:prstDash val="solid"/>
          </a:ln>
          <a:effectLst>
            <a:outerShdw blurRad="12700" dist="5080" dir="2700000" algn="bl" rotWithShape="0">
              <a:srgbClr val="71858C">
                <a:alpha val="11000"/>
              </a:srgbClr>
            </a:outerShdw>
          </a:effectLst>
        </p:spPr>
        <p:txBody>
          <a:bodyPr/>
          <a:lstStyle/>
          <a:p>
            <a:endParaRPr lang="en-US"/>
          </a:p>
        </p:txBody>
      </p:sp>
      <p:sp>
        <p:nvSpPr>
          <p:cNvPr id="16" name="Shape 14"/>
          <p:cNvSpPr/>
          <p:nvPr/>
        </p:nvSpPr>
        <p:spPr>
          <a:xfrm>
            <a:off x="8092440" y="2082016"/>
            <a:ext cx="109728" cy="1572768"/>
          </a:xfrm>
          <a:prstGeom prst="rect">
            <a:avLst/>
          </a:prstGeom>
          <a:solidFill>
            <a:srgbClr val="D86656"/>
          </a:solidFill>
          <a:ln w="12700">
            <a:solidFill>
              <a:srgbClr val="D86656"/>
            </a:solidFill>
            <a:prstDash val="solid"/>
          </a:ln>
        </p:spPr>
        <p:txBody>
          <a:bodyPr/>
          <a:lstStyle/>
          <a:p>
            <a:endParaRPr lang="en-US"/>
          </a:p>
        </p:txBody>
      </p:sp>
      <p:sp>
        <p:nvSpPr>
          <p:cNvPr id="17" name="Shape 15"/>
          <p:cNvSpPr/>
          <p:nvPr/>
        </p:nvSpPr>
        <p:spPr>
          <a:xfrm>
            <a:off x="8375214" y="2584936"/>
            <a:ext cx="566928" cy="566928"/>
          </a:xfrm>
          <a:prstGeom prst="ellipse">
            <a:avLst/>
          </a:prstGeom>
          <a:solidFill>
            <a:srgbClr val="D86656"/>
          </a:solidFill>
          <a:ln w="12700">
            <a:solidFill>
              <a:srgbClr val="D86656"/>
            </a:solidFill>
            <a:prstDash val="solid"/>
          </a:ln>
        </p:spPr>
        <p:txBody>
          <a:bodyPr/>
          <a:lstStyle/>
          <a:p>
            <a:endParaRPr lang="en-US"/>
          </a:p>
        </p:txBody>
      </p:sp>
      <p:sp>
        <p:nvSpPr>
          <p:cNvPr id="18" name="Text 16"/>
          <p:cNvSpPr/>
          <p:nvPr/>
        </p:nvSpPr>
        <p:spPr>
          <a:xfrm>
            <a:off x="8375214" y="2774144"/>
            <a:ext cx="566928" cy="164592"/>
          </a:xfrm>
          <a:prstGeom prst="rect">
            <a:avLst/>
          </a:prstGeom>
          <a:noFill/>
          <a:ln/>
        </p:spPr>
        <p:txBody>
          <a:bodyPr wrap="square" lIns="254" tIns="254" rIns="254" bIns="254" rtlCol="0" anchor="ctr">
            <a:noAutofit/>
          </a:bodyPr>
          <a:lstStyle/>
          <a:p>
            <a:pPr marL="0" indent="0" algn="ctr">
              <a:buNone/>
            </a:pPr>
            <a:r>
              <a:rPr lang="en-US" sz="2000" b="1" dirty="0">
                <a:solidFill>
                  <a:srgbClr val="FFFFFF"/>
                </a:solidFill>
                <a:ea typeface="Arial" pitchFamily="34" charset="-122"/>
                <a:cs typeface="Arial" pitchFamily="34" charset="-120"/>
              </a:rPr>
              <a:t>03</a:t>
            </a:r>
            <a:endParaRPr lang="en-US" sz="2000" dirty="0"/>
          </a:p>
        </p:txBody>
      </p:sp>
      <p:sp>
        <p:nvSpPr>
          <p:cNvPr id="19" name="Text 17"/>
          <p:cNvSpPr/>
          <p:nvPr/>
        </p:nvSpPr>
        <p:spPr>
          <a:xfrm>
            <a:off x="9098280" y="2328904"/>
            <a:ext cx="2240280" cy="1088136"/>
          </a:xfrm>
          <a:prstGeom prst="rect">
            <a:avLst/>
          </a:prstGeom>
          <a:noFill/>
          <a:ln/>
        </p:spPr>
        <p:txBody>
          <a:bodyPr wrap="square" lIns="254" tIns="254" rIns="254" bIns="254" rtlCol="0" anchor="ctr">
            <a:normAutofit/>
          </a:bodyPr>
          <a:lstStyle/>
          <a:p>
            <a:pPr marL="0" indent="0" algn="l">
              <a:buNone/>
            </a:pPr>
            <a:r>
              <a:rPr lang="en-US" sz="2000" b="1" dirty="0">
                <a:solidFill>
                  <a:srgbClr val="173F59"/>
                </a:solidFill>
                <a:ea typeface="Arial" pitchFamily="34" charset="-122"/>
                <a:cs typeface="Arial" pitchFamily="34" charset="-120"/>
              </a:rPr>
              <a:t>Sàng lọc, phát hiện sớm</a:t>
            </a:r>
            <a:endParaRPr lang="en-US" sz="2000" dirty="0"/>
          </a:p>
        </p:txBody>
      </p:sp>
      <p:sp>
        <p:nvSpPr>
          <p:cNvPr id="20" name="Shape 18"/>
          <p:cNvSpPr/>
          <p:nvPr/>
        </p:nvSpPr>
        <p:spPr>
          <a:xfrm>
            <a:off x="594360" y="3974824"/>
            <a:ext cx="3502152" cy="1965960"/>
          </a:xfrm>
          <a:prstGeom prst="roundRect">
            <a:avLst>
              <a:gd name="adj" fmla="val 2791"/>
            </a:avLst>
          </a:prstGeom>
          <a:solidFill>
            <a:srgbClr val="FFFFFF"/>
          </a:solidFill>
          <a:ln w="12700">
            <a:solidFill>
              <a:srgbClr val="CBDDE1"/>
            </a:solidFill>
            <a:prstDash val="solid"/>
          </a:ln>
          <a:effectLst>
            <a:outerShdw blurRad="12700" dist="5080" dir="2700000" algn="bl" rotWithShape="0">
              <a:srgbClr val="71858C">
                <a:alpha val="11000"/>
              </a:srgbClr>
            </a:outerShdw>
          </a:effectLst>
        </p:spPr>
        <p:txBody>
          <a:bodyPr/>
          <a:lstStyle/>
          <a:p>
            <a:endParaRPr lang="en-US"/>
          </a:p>
        </p:txBody>
      </p:sp>
      <p:sp>
        <p:nvSpPr>
          <p:cNvPr id="21" name="Shape 19"/>
          <p:cNvSpPr/>
          <p:nvPr/>
        </p:nvSpPr>
        <p:spPr>
          <a:xfrm>
            <a:off x="594360" y="3974824"/>
            <a:ext cx="109728" cy="1965960"/>
          </a:xfrm>
          <a:prstGeom prst="rect">
            <a:avLst/>
          </a:prstGeom>
          <a:solidFill>
            <a:srgbClr val="C99C35"/>
          </a:solidFill>
          <a:ln w="12700">
            <a:solidFill>
              <a:srgbClr val="C99C35"/>
            </a:solidFill>
            <a:prstDash val="solid"/>
          </a:ln>
        </p:spPr>
        <p:txBody>
          <a:bodyPr/>
          <a:lstStyle/>
          <a:p>
            <a:endParaRPr lang="en-US"/>
          </a:p>
        </p:txBody>
      </p:sp>
      <p:sp>
        <p:nvSpPr>
          <p:cNvPr id="22" name="Shape 20"/>
          <p:cNvSpPr/>
          <p:nvPr/>
        </p:nvSpPr>
        <p:spPr>
          <a:xfrm>
            <a:off x="850392" y="4263291"/>
            <a:ext cx="566928" cy="566928"/>
          </a:xfrm>
          <a:prstGeom prst="ellipse">
            <a:avLst/>
          </a:prstGeom>
          <a:solidFill>
            <a:srgbClr val="C99C35"/>
          </a:solidFill>
          <a:ln w="12700">
            <a:solidFill>
              <a:srgbClr val="C99C35"/>
            </a:solidFill>
            <a:prstDash val="solid"/>
          </a:ln>
        </p:spPr>
        <p:txBody>
          <a:bodyPr/>
          <a:lstStyle/>
          <a:p>
            <a:endParaRPr lang="en-US"/>
          </a:p>
        </p:txBody>
      </p:sp>
      <p:sp>
        <p:nvSpPr>
          <p:cNvPr id="23" name="Text 21"/>
          <p:cNvSpPr/>
          <p:nvPr/>
        </p:nvSpPr>
        <p:spPr>
          <a:xfrm>
            <a:off x="865515" y="4464459"/>
            <a:ext cx="566928" cy="164592"/>
          </a:xfrm>
          <a:prstGeom prst="rect">
            <a:avLst/>
          </a:prstGeom>
          <a:noFill/>
          <a:ln/>
        </p:spPr>
        <p:txBody>
          <a:bodyPr wrap="square" lIns="254" tIns="254" rIns="254" bIns="254" rtlCol="0" anchor="ctr">
            <a:noAutofit/>
          </a:bodyPr>
          <a:lstStyle/>
          <a:p>
            <a:pPr marL="0" indent="0" algn="ctr">
              <a:buNone/>
            </a:pPr>
            <a:r>
              <a:rPr lang="en-US" sz="2000" b="1" dirty="0">
                <a:solidFill>
                  <a:srgbClr val="FFFFFF"/>
                </a:solidFill>
                <a:ea typeface="Arial" pitchFamily="34" charset="-122"/>
                <a:cs typeface="Arial" pitchFamily="34" charset="-120"/>
              </a:rPr>
              <a:t>04</a:t>
            </a:r>
            <a:endParaRPr lang="en-US" sz="2000" dirty="0"/>
          </a:p>
        </p:txBody>
      </p:sp>
      <p:sp>
        <p:nvSpPr>
          <p:cNvPr id="24" name="Text 22"/>
          <p:cNvSpPr/>
          <p:nvPr/>
        </p:nvSpPr>
        <p:spPr>
          <a:xfrm>
            <a:off x="1600200" y="4221712"/>
            <a:ext cx="2377440" cy="1481328"/>
          </a:xfrm>
          <a:prstGeom prst="rect">
            <a:avLst/>
          </a:prstGeom>
          <a:noFill/>
          <a:ln/>
        </p:spPr>
        <p:txBody>
          <a:bodyPr wrap="square" lIns="254" tIns="254" rIns="254" bIns="254" rtlCol="0" anchor="ctr">
            <a:normAutofit/>
          </a:bodyPr>
          <a:lstStyle/>
          <a:p>
            <a:pPr marL="0" indent="0" algn="l">
              <a:buNone/>
            </a:pPr>
            <a:r>
              <a:rPr lang="en-US" sz="2000" b="1" dirty="0">
                <a:solidFill>
                  <a:srgbClr val="173F59"/>
                </a:solidFill>
                <a:ea typeface="Arial" pitchFamily="34" charset="-122"/>
                <a:cs typeface="Arial" pitchFamily="34" charset="-120"/>
              </a:rPr>
              <a:t>Xây dựng, cập nhật, hoàn thiện các hướng dẫn </a:t>
            </a:r>
            <a:r>
              <a:rPr lang="en-US" sz="2000" b="1" dirty="0" err="1">
                <a:solidFill>
                  <a:srgbClr val="173F59"/>
                </a:solidFill>
                <a:ea typeface="Arial" pitchFamily="34" charset="-122"/>
                <a:cs typeface="Arial" pitchFamily="34" charset="-120"/>
              </a:rPr>
              <a:t>chuyên</a:t>
            </a:r>
            <a:r>
              <a:rPr lang="en-US" sz="2000" b="1" dirty="0">
                <a:solidFill>
                  <a:srgbClr val="173F59"/>
                </a:solidFill>
                <a:ea typeface="Arial" pitchFamily="34" charset="-122"/>
                <a:cs typeface="Arial" pitchFamily="34" charset="-120"/>
              </a:rPr>
              <a:t> </a:t>
            </a:r>
            <a:r>
              <a:rPr lang="en-US" sz="2000" b="1" dirty="0" err="1" smtClean="0">
                <a:solidFill>
                  <a:srgbClr val="173F59"/>
                </a:solidFill>
                <a:ea typeface="Arial" pitchFamily="34" charset="-122"/>
                <a:cs typeface="Arial" pitchFamily="34" charset="-120"/>
              </a:rPr>
              <a:t>môn</a:t>
            </a:r>
            <a:r>
              <a:rPr lang="en-US" sz="2000" b="1" dirty="0">
                <a:solidFill>
                  <a:srgbClr val="173F59"/>
                </a:solidFill>
                <a:ea typeface="Arial" pitchFamily="34" charset="-122"/>
                <a:cs typeface="Arial" pitchFamily="34" charset="-120"/>
              </a:rPr>
              <a:t>.</a:t>
            </a:r>
            <a:endParaRPr lang="en-US" sz="2000" b="1" dirty="0" smtClean="0">
              <a:solidFill>
                <a:srgbClr val="173F59"/>
              </a:solidFill>
              <a:ea typeface="Arial" pitchFamily="34" charset="-122"/>
              <a:cs typeface="Arial" pitchFamily="34" charset="-120"/>
            </a:endParaRPr>
          </a:p>
          <a:p>
            <a:pPr marL="0" indent="0" algn="l">
              <a:buNone/>
            </a:pPr>
            <a:r>
              <a:rPr lang="en-US" sz="2000" b="1" dirty="0" err="1" smtClean="0">
                <a:solidFill>
                  <a:srgbClr val="173F59"/>
                </a:solidFill>
                <a:ea typeface="Arial" pitchFamily="34" charset="-122"/>
                <a:cs typeface="Arial" pitchFamily="34" charset="-120"/>
              </a:rPr>
              <a:t>N</a:t>
            </a:r>
            <a:r>
              <a:rPr lang="en-US" sz="2000" b="1" dirty="0" err="1" smtClean="0">
                <a:solidFill>
                  <a:srgbClr val="173F59"/>
                </a:solidFill>
                <a:ea typeface="Arial" pitchFamily="34" charset="-122"/>
                <a:cs typeface="Arial" pitchFamily="34" charset="-120"/>
              </a:rPr>
              <a:t>âng</a:t>
            </a:r>
            <a:r>
              <a:rPr lang="en-US" sz="2000" b="1" dirty="0" smtClean="0">
                <a:solidFill>
                  <a:srgbClr val="173F59"/>
                </a:solidFill>
                <a:ea typeface="Arial" pitchFamily="34" charset="-122"/>
                <a:cs typeface="Arial" pitchFamily="34" charset="-120"/>
              </a:rPr>
              <a:t> </a:t>
            </a:r>
            <a:r>
              <a:rPr lang="en-US" sz="2000" b="1" dirty="0">
                <a:solidFill>
                  <a:srgbClr val="173F59"/>
                </a:solidFill>
                <a:ea typeface="Arial" pitchFamily="34" charset="-122"/>
                <a:cs typeface="Arial" pitchFamily="34" charset="-120"/>
              </a:rPr>
              <a:t>cao </a:t>
            </a:r>
            <a:r>
              <a:rPr lang="en-US" sz="2000" b="1" dirty="0" err="1">
                <a:solidFill>
                  <a:srgbClr val="173F59"/>
                </a:solidFill>
                <a:ea typeface="Arial" pitchFamily="34" charset="-122"/>
                <a:cs typeface="Arial" pitchFamily="34" charset="-120"/>
              </a:rPr>
              <a:t>năng</a:t>
            </a:r>
            <a:r>
              <a:rPr lang="en-US" sz="2000" b="1" dirty="0">
                <a:solidFill>
                  <a:srgbClr val="173F59"/>
                </a:solidFill>
                <a:ea typeface="Arial" pitchFamily="34" charset="-122"/>
                <a:cs typeface="Arial" pitchFamily="34" charset="-120"/>
              </a:rPr>
              <a:t> lực</a:t>
            </a:r>
            <a:endParaRPr lang="en-US" sz="2000" dirty="0"/>
          </a:p>
        </p:txBody>
      </p:sp>
      <p:sp>
        <p:nvSpPr>
          <p:cNvPr id="25" name="Shape 23"/>
          <p:cNvSpPr/>
          <p:nvPr/>
        </p:nvSpPr>
        <p:spPr>
          <a:xfrm>
            <a:off x="4453128" y="3974824"/>
            <a:ext cx="3502152" cy="1965960"/>
          </a:xfrm>
          <a:prstGeom prst="roundRect">
            <a:avLst>
              <a:gd name="adj" fmla="val 2791"/>
            </a:avLst>
          </a:prstGeom>
          <a:solidFill>
            <a:srgbClr val="FFFFFF"/>
          </a:solidFill>
          <a:ln w="12700">
            <a:solidFill>
              <a:srgbClr val="CBDDE1"/>
            </a:solidFill>
            <a:prstDash val="solid"/>
          </a:ln>
          <a:effectLst>
            <a:outerShdw blurRad="12700" dist="5080" dir="2700000" algn="bl" rotWithShape="0">
              <a:srgbClr val="71858C">
                <a:alpha val="11000"/>
              </a:srgbClr>
            </a:outerShdw>
          </a:effectLst>
        </p:spPr>
        <p:txBody>
          <a:bodyPr/>
          <a:lstStyle/>
          <a:p>
            <a:endParaRPr lang="en-US"/>
          </a:p>
        </p:txBody>
      </p:sp>
      <p:sp>
        <p:nvSpPr>
          <p:cNvPr id="26" name="Shape 24"/>
          <p:cNvSpPr/>
          <p:nvPr/>
        </p:nvSpPr>
        <p:spPr>
          <a:xfrm>
            <a:off x="4343400" y="3974824"/>
            <a:ext cx="109728" cy="1965960"/>
          </a:xfrm>
          <a:prstGeom prst="rect">
            <a:avLst/>
          </a:prstGeom>
          <a:solidFill>
            <a:srgbClr val="4E937B"/>
          </a:solidFill>
          <a:ln w="12700">
            <a:solidFill>
              <a:srgbClr val="4E937B"/>
            </a:solidFill>
            <a:prstDash val="solid"/>
          </a:ln>
        </p:spPr>
        <p:txBody>
          <a:bodyPr/>
          <a:lstStyle/>
          <a:p>
            <a:endParaRPr lang="en-US"/>
          </a:p>
        </p:txBody>
      </p:sp>
      <p:sp>
        <p:nvSpPr>
          <p:cNvPr id="27" name="Shape 25"/>
          <p:cNvSpPr/>
          <p:nvPr/>
        </p:nvSpPr>
        <p:spPr>
          <a:xfrm>
            <a:off x="4599432" y="4441168"/>
            <a:ext cx="566928" cy="566928"/>
          </a:xfrm>
          <a:prstGeom prst="ellipse">
            <a:avLst/>
          </a:prstGeom>
          <a:solidFill>
            <a:srgbClr val="4E937B"/>
          </a:solidFill>
          <a:ln w="12700">
            <a:solidFill>
              <a:srgbClr val="4E937B"/>
            </a:solidFill>
            <a:prstDash val="solid"/>
          </a:ln>
        </p:spPr>
        <p:txBody>
          <a:bodyPr/>
          <a:lstStyle/>
          <a:p>
            <a:endParaRPr lang="en-US"/>
          </a:p>
        </p:txBody>
      </p:sp>
      <p:sp>
        <p:nvSpPr>
          <p:cNvPr id="28" name="Text 26"/>
          <p:cNvSpPr/>
          <p:nvPr/>
        </p:nvSpPr>
        <p:spPr>
          <a:xfrm>
            <a:off x="4617720" y="4629051"/>
            <a:ext cx="566928" cy="164592"/>
          </a:xfrm>
          <a:prstGeom prst="rect">
            <a:avLst/>
          </a:prstGeom>
          <a:noFill/>
          <a:ln/>
        </p:spPr>
        <p:txBody>
          <a:bodyPr wrap="square" lIns="254" tIns="254" rIns="254" bIns="254" rtlCol="0" anchor="ctr">
            <a:noAutofit/>
          </a:bodyPr>
          <a:lstStyle/>
          <a:p>
            <a:pPr marL="0" indent="0" algn="ctr">
              <a:buNone/>
            </a:pPr>
            <a:r>
              <a:rPr lang="en-US" sz="2000" b="1" dirty="0">
                <a:solidFill>
                  <a:srgbClr val="FFFFFF"/>
                </a:solidFill>
                <a:ea typeface="Arial" pitchFamily="34" charset="-122"/>
                <a:cs typeface="Arial" pitchFamily="34" charset="-120"/>
              </a:rPr>
              <a:t>05</a:t>
            </a:r>
            <a:endParaRPr lang="en-US" sz="2000" dirty="0"/>
          </a:p>
        </p:txBody>
      </p:sp>
      <p:sp>
        <p:nvSpPr>
          <p:cNvPr id="29" name="Text 27"/>
          <p:cNvSpPr/>
          <p:nvPr/>
        </p:nvSpPr>
        <p:spPr>
          <a:xfrm>
            <a:off x="5349240" y="3983968"/>
            <a:ext cx="2240280" cy="1481328"/>
          </a:xfrm>
          <a:prstGeom prst="rect">
            <a:avLst/>
          </a:prstGeom>
          <a:noFill/>
          <a:ln/>
        </p:spPr>
        <p:txBody>
          <a:bodyPr wrap="square" lIns="254" tIns="254" rIns="254" bIns="254" rtlCol="0" anchor="ctr">
            <a:normAutofit/>
          </a:bodyPr>
          <a:lstStyle/>
          <a:p>
            <a:pPr marL="0" indent="0" algn="l">
              <a:buNone/>
            </a:pPr>
            <a:r>
              <a:rPr lang="en-US" sz="2000" b="1" dirty="0">
                <a:solidFill>
                  <a:srgbClr val="173F59"/>
                </a:solidFill>
                <a:ea typeface="Arial" pitchFamily="34" charset="-122"/>
                <a:cs typeface="Arial" pitchFamily="34" charset="-120"/>
              </a:rPr>
              <a:t>Nghiên cứu khoa học</a:t>
            </a:r>
            <a:endParaRPr lang="en-US" sz="2000" dirty="0"/>
          </a:p>
        </p:txBody>
      </p:sp>
      <p:sp>
        <p:nvSpPr>
          <p:cNvPr id="30" name="Shape 28"/>
          <p:cNvSpPr/>
          <p:nvPr/>
        </p:nvSpPr>
        <p:spPr>
          <a:xfrm>
            <a:off x="8092440" y="3974824"/>
            <a:ext cx="3502152" cy="1965960"/>
          </a:xfrm>
          <a:prstGeom prst="roundRect">
            <a:avLst>
              <a:gd name="adj" fmla="val 2791"/>
            </a:avLst>
          </a:prstGeom>
          <a:solidFill>
            <a:srgbClr val="FFFFFF"/>
          </a:solidFill>
          <a:ln w="12700">
            <a:solidFill>
              <a:srgbClr val="CBDDE1"/>
            </a:solidFill>
            <a:prstDash val="solid"/>
          </a:ln>
          <a:effectLst>
            <a:outerShdw blurRad="12700" dist="5080" dir="2700000" algn="bl" rotWithShape="0">
              <a:srgbClr val="71858C">
                <a:alpha val="11000"/>
              </a:srgbClr>
            </a:outerShdw>
          </a:effectLst>
        </p:spPr>
        <p:txBody>
          <a:bodyPr/>
          <a:lstStyle/>
          <a:p>
            <a:endParaRPr lang="en-US"/>
          </a:p>
        </p:txBody>
      </p:sp>
      <p:sp>
        <p:nvSpPr>
          <p:cNvPr id="31" name="Shape 29"/>
          <p:cNvSpPr/>
          <p:nvPr/>
        </p:nvSpPr>
        <p:spPr>
          <a:xfrm>
            <a:off x="8092440" y="3974824"/>
            <a:ext cx="109728" cy="1965960"/>
          </a:xfrm>
          <a:prstGeom prst="rect">
            <a:avLst/>
          </a:prstGeom>
          <a:solidFill>
            <a:srgbClr val="7269A8"/>
          </a:solidFill>
          <a:ln w="12700">
            <a:solidFill>
              <a:srgbClr val="7269A8"/>
            </a:solidFill>
            <a:prstDash val="solid"/>
          </a:ln>
        </p:spPr>
        <p:txBody>
          <a:bodyPr/>
          <a:lstStyle/>
          <a:p>
            <a:endParaRPr lang="en-US"/>
          </a:p>
        </p:txBody>
      </p:sp>
      <p:sp>
        <p:nvSpPr>
          <p:cNvPr id="32" name="Shape 30"/>
          <p:cNvSpPr/>
          <p:nvPr/>
        </p:nvSpPr>
        <p:spPr>
          <a:xfrm>
            <a:off x="8366760" y="4427883"/>
            <a:ext cx="566928" cy="566928"/>
          </a:xfrm>
          <a:prstGeom prst="ellipse">
            <a:avLst/>
          </a:prstGeom>
          <a:solidFill>
            <a:srgbClr val="7269A8"/>
          </a:solidFill>
          <a:ln w="12700">
            <a:solidFill>
              <a:srgbClr val="7269A8"/>
            </a:solidFill>
            <a:prstDash val="solid"/>
          </a:ln>
        </p:spPr>
        <p:txBody>
          <a:bodyPr/>
          <a:lstStyle/>
          <a:p>
            <a:endParaRPr lang="en-US"/>
          </a:p>
        </p:txBody>
      </p:sp>
      <p:sp>
        <p:nvSpPr>
          <p:cNvPr id="33" name="Text 31"/>
          <p:cNvSpPr/>
          <p:nvPr/>
        </p:nvSpPr>
        <p:spPr>
          <a:xfrm>
            <a:off x="8354802" y="4629051"/>
            <a:ext cx="566928" cy="164592"/>
          </a:xfrm>
          <a:prstGeom prst="rect">
            <a:avLst/>
          </a:prstGeom>
          <a:noFill/>
          <a:ln/>
        </p:spPr>
        <p:txBody>
          <a:bodyPr wrap="square" lIns="254" tIns="254" rIns="254" bIns="254" rtlCol="0" anchor="ctr">
            <a:noAutofit/>
          </a:bodyPr>
          <a:lstStyle/>
          <a:p>
            <a:pPr marL="0" indent="0" algn="ctr">
              <a:buNone/>
            </a:pPr>
            <a:r>
              <a:rPr lang="en-US" sz="2000" b="1" dirty="0">
                <a:solidFill>
                  <a:srgbClr val="FFFFFF"/>
                </a:solidFill>
                <a:ea typeface="Arial" pitchFamily="34" charset="-122"/>
                <a:cs typeface="Arial" pitchFamily="34" charset="-120"/>
              </a:rPr>
              <a:t>06</a:t>
            </a:r>
            <a:endParaRPr lang="en-US" sz="2000" dirty="0"/>
          </a:p>
        </p:txBody>
      </p:sp>
      <p:sp>
        <p:nvSpPr>
          <p:cNvPr id="34" name="Text 32"/>
          <p:cNvSpPr/>
          <p:nvPr/>
        </p:nvSpPr>
        <p:spPr>
          <a:xfrm>
            <a:off x="9098280" y="3934107"/>
            <a:ext cx="2240280" cy="1481328"/>
          </a:xfrm>
          <a:prstGeom prst="rect">
            <a:avLst/>
          </a:prstGeom>
          <a:noFill/>
          <a:ln/>
        </p:spPr>
        <p:txBody>
          <a:bodyPr wrap="square" lIns="254" tIns="254" rIns="254" bIns="254" rtlCol="0" anchor="ctr">
            <a:normAutofit/>
          </a:bodyPr>
          <a:lstStyle/>
          <a:p>
            <a:pPr marL="0" indent="0" algn="l">
              <a:buNone/>
            </a:pPr>
            <a:r>
              <a:rPr lang="en-US" sz="2000" b="1" dirty="0">
                <a:solidFill>
                  <a:srgbClr val="173F59"/>
                </a:solidFill>
                <a:ea typeface="Arial" pitchFamily="34" charset="-122"/>
                <a:cs typeface="Arial" pitchFamily="34" charset="-120"/>
              </a:rPr>
              <a:t>Chỉ đạo điều hành</a:t>
            </a: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782514" y="475839"/>
            <a:ext cx="10894374" cy="484632"/>
          </a:xfrm>
          <a:prstGeom prst="rect">
            <a:avLst/>
          </a:prstGeom>
          <a:noFill/>
          <a:ln/>
        </p:spPr>
        <p:txBody>
          <a:bodyPr wrap="square" lIns="0" tIns="0" rIns="0" bIns="0" rtlCol="0" anchor="ctr">
            <a:noAutofit/>
          </a:bodyPr>
          <a:lstStyle/>
          <a:p>
            <a:pPr marL="0" indent="0">
              <a:lnSpc>
                <a:spcPct val="100000"/>
              </a:lnSpc>
              <a:spcBef>
                <a:spcPts val="0"/>
              </a:spcBef>
              <a:spcAft>
                <a:spcPts val="0"/>
              </a:spcAft>
              <a:buNone/>
            </a:pPr>
            <a:r>
              <a:rPr lang="en-US" sz="4000" b="1" dirty="0">
                <a:solidFill>
                  <a:srgbClr val="29748B"/>
                </a:solidFill>
                <a:latin typeface="Calibri" panose="020F0502020204030204" pitchFamily="34" charset="0"/>
                <a:ea typeface="Calibri" panose="020F0502020204030204" pitchFamily="34" charset="0"/>
                <a:cs typeface="Calibri" panose="020F0502020204030204" pitchFamily="34" charset="0"/>
              </a:rPr>
              <a:t>1. Truyền thông, giáo dục sức khỏe</a:t>
            </a:r>
          </a:p>
        </p:txBody>
      </p:sp>
      <p:graphicFrame>
        <p:nvGraphicFramePr>
          <p:cNvPr id="4" name="Table 0"/>
          <p:cNvGraphicFramePr>
            <a:graphicFrameLocks noGrp="1"/>
          </p:cNvGraphicFramePr>
          <p:nvPr>
            <p:extLst>
              <p:ext uri="{D42A27DB-BD31-4B8C-83A1-F6EECF244321}">
                <p14:modId xmlns:p14="http://schemas.microsoft.com/office/powerpoint/2010/main" val="4107859327"/>
              </p:ext>
            </p:extLst>
          </p:nvPr>
        </p:nvGraphicFramePr>
        <p:xfrm>
          <a:off x="782514" y="1460580"/>
          <a:ext cx="11229537" cy="4481959"/>
        </p:xfrm>
        <a:graphic>
          <a:graphicData uri="http://schemas.openxmlformats.org/drawingml/2006/table">
            <a:tbl>
              <a:tblPr/>
              <a:tblGrid>
                <a:gridCol w="510034">
                  <a:extLst>
                    <a:ext uri="{9D8B030D-6E8A-4147-A177-3AD203B41FA5}">
                      <a16:colId xmlns:a16="http://schemas.microsoft.com/office/drawing/2014/main" val="20000"/>
                    </a:ext>
                  </a:extLst>
                </a:gridCol>
                <a:gridCol w="5056369">
                  <a:extLst>
                    <a:ext uri="{9D8B030D-6E8A-4147-A177-3AD203B41FA5}">
                      <a16:colId xmlns:a16="http://schemas.microsoft.com/office/drawing/2014/main" val="20001"/>
                    </a:ext>
                  </a:extLst>
                </a:gridCol>
                <a:gridCol w="2320298">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gridCol w="1285436">
                  <a:extLst>
                    <a:ext uri="{9D8B030D-6E8A-4147-A177-3AD203B41FA5}">
                      <a16:colId xmlns:a16="http://schemas.microsoft.com/office/drawing/2014/main" val="20004"/>
                    </a:ext>
                  </a:extLst>
                </a:gridCol>
              </a:tblGrid>
              <a:tr h="545775">
                <a:tc>
                  <a:txBody>
                    <a:bodyPr/>
                    <a:lstStyle/>
                    <a:p>
                      <a:pPr marL="0" indent="0" algn="ctr">
                        <a:lnSpc>
                          <a:spcPct val="100000"/>
                        </a:lnSpc>
                        <a:spcBef>
                          <a:spcPts val="0"/>
                        </a:spcBef>
                        <a:spcAft>
                          <a:spcPts val="0"/>
                        </a:spcAft>
                        <a:buNone/>
                      </a:pPr>
                      <a:r>
                        <a:rPr lang="en-US" sz="1600" b="1" dirty="0">
                          <a:solidFill>
                            <a:srgbClr val="FFFFFF"/>
                          </a:solidFill>
                          <a:latin typeface="+mn-lt"/>
                          <a:ea typeface="Arial" pitchFamily="34" charset="-122"/>
                          <a:cs typeface="Arial" pitchFamily="34" charset="-120"/>
                        </a:rPr>
                        <a:t>STT</a:t>
                      </a:r>
                      <a:endParaRPr lang="en-US" sz="1600" dirty="0">
                        <a:latin typeface="+mn-lt"/>
                        <a:ea typeface="Arial" charset="0"/>
                        <a:cs typeface="Arial" charset="0"/>
                      </a:endParaRPr>
                    </a:p>
                  </a:txBody>
                  <a:tcPr marL="50292" marR="50292" marT="41148" marB="32004"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2F86A1"/>
                    </a:solidFill>
                  </a:tcPr>
                </a:tc>
                <a:tc>
                  <a:txBody>
                    <a:bodyPr/>
                    <a:lstStyle/>
                    <a:p>
                      <a:pPr marL="0" indent="0" algn="l">
                        <a:lnSpc>
                          <a:spcPct val="100000"/>
                        </a:lnSpc>
                        <a:spcBef>
                          <a:spcPts val="0"/>
                        </a:spcBef>
                        <a:spcAft>
                          <a:spcPts val="0"/>
                        </a:spcAft>
                        <a:buNone/>
                      </a:pPr>
                      <a:r>
                        <a:rPr lang="en-US" sz="1600" b="1" dirty="0">
                          <a:solidFill>
                            <a:srgbClr val="FFFFFF"/>
                          </a:solidFill>
                          <a:latin typeface="+mn-lt"/>
                          <a:ea typeface="Arial" pitchFamily="34" charset="-122"/>
                          <a:cs typeface="Arial" pitchFamily="34" charset="-120"/>
                        </a:rPr>
                        <a:t>Hoạt động</a:t>
                      </a:r>
                      <a:endParaRPr lang="en-US" sz="1600" dirty="0">
                        <a:latin typeface="+mn-lt"/>
                        <a:ea typeface="Arial" charset="0"/>
                        <a:cs typeface="Arial" charset="0"/>
                      </a:endParaRPr>
                    </a:p>
                  </a:txBody>
                  <a:tcPr marL="50292" marR="50292" marT="41148" marB="32004"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2F86A1"/>
                    </a:solidFill>
                  </a:tcPr>
                </a:tc>
                <a:tc>
                  <a:txBody>
                    <a:bodyPr/>
                    <a:lstStyle/>
                    <a:p>
                      <a:pPr marL="0" indent="0" algn="l">
                        <a:lnSpc>
                          <a:spcPct val="100000"/>
                        </a:lnSpc>
                        <a:spcBef>
                          <a:spcPts val="0"/>
                        </a:spcBef>
                        <a:spcAft>
                          <a:spcPts val="0"/>
                        </a:spcAft>
                        <a:buNone/>
                      </a:pPr>
                      <a:r>
                        <a:rPr lang="en-US" sz="1600" b="1" dirty="0">
                          <a:solidFill>
                            <a:srgbClr val="FFFFFF"/>
                          </a:solidFill>
                          <a:latin typeface="+mn-lt"/>
                          <a:ea typeface="Arial" pitchFamily="34" charset="-122"/>
                          <a:cs typeface="Arial" pitchFamily="34" charset="-120"/>
                        </a:rPr>
                        <a:t>Đơn vị đầu mối thực hiện</a:t>
                      </a:r>
                      <a:endParaRPr lang="en-US" sz="1600" dirty="0">
                        <a:latin typeface="+mn-lt"/>
                        <a:ea typeface="Arial" charset="0"/>
                        <a:cs typeface="Arial" charset="0"/>
                      </a:endParaRPr>
                    </a:p>
                  </a:txBody>
                  <a:tcPr marL="50292" marR="50292" marT="41148" marB="32004"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2F86A1"/>
                    </a:solidFill>
                  </a:tcPr>
                </a:tc>
                <a:tc>
                  <a:txBody>
                    <a:bodyPr/>
                    <a:lstStyle/>
                    <a:p>
                      <a:pPr marL="0" indent="0" algn="l">
                        <a:lnSpc>
                          <a:spcPct val="100000"/>
                        </a:lnSpc>
                        <a:spcBef>
                          <a:spcPts val="0"/>
                        </a:spcBef>
                        <a:spcAft>
                          <a:spcPts val="0"/>
                        </a:spcAft>
                        <a:buNone/>
                      </a:pPr>
                      <a:r>
                        <a:rPr lang="en-US" sz="1600" b="1" dirty="0">
                          <a:solidFill>
                            <a:srgbClr val="FFFFFF"/>
                          </a:solidFill>
                          <a:latin typeface="+mn-lt"/>
                          <a:ea typeface="Arial" pitchFamily="34" charset="-122"/>
                          <a:cs typeface="Arial" pitchFamily="34" charset="-120"/>
                        </a:rPr>
                        <a:t>Đơn vị phối hợp</a:t>
                      </a:r>
                      <a:endParaRPr lang="en-US" sz="1600" dirty="0">
                        <a:latin typeface="+mn-lt"/>
                        <a:ea typeface="Arial" charset="0"/>
                        <a:cs typeface="Arial" charset="0"/>
                      </a:endParaRPr>
                    </a:p>
                  </a:txBody>
                  <a:tcPr marL="50292" marR="50292" marT="41148" marB="32004"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2F86A1"/>
                    </a:solidFill>
                  </a:tcPr>
                </a:tc>
                <a:tc>
                  <a:txBody>
                    <a:bodyPr/>
                    <a:lstStyle/>
                    <a:p>
                      <a:pPr marL="0" indent="0" algn="ctr">
                        <a:lnSpc>
                          <a:spcPct val="100000"/>
                        </a:lnSpc>
                        <a:spcBef>
                          <a:spcPts val="0"/>
                        </a:spcBef>
                        <a:spcAft>
                          <a:spcPts val="0"/>
                        </a:spcAft>
                        <a:buNone/>
                      </a:pPr>
                      <a:r>
                        <a:rPr lang="en-US" sz="1600" b="1" dirty="0">
                          <a:solidFill>
                            <a:srgbClr val="FFFFFF"/>
                          </a:solidFill>
                          <a:latin typeface="+mn-lt"/>
                          <a:ea typeface="Arial" pitchFamily="34" charset="-122"/>
                          <a:cs typeface="Arial" pitchFamily="34" charset="-120"/>
                        </a:rPr>
                        <a:t>Thời gian thực hiện</a:t>
                      </a:r>
                      <a:endParaRPr lang="en-US" sz="1600" dirty="0">
                        <a:latin typeface="+mn-lt"/>
                        <a:ea typeface="Arial" charset="0"/>
                        <a:cs typeface="Arial" charset="0"/>
                      </a:endParaRPr>
                    </a:p>
                  </a:txBody>
                  <a:tcPr marL="50292" marR="50292" marT="41148" marB="32004"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2F86A1"/>
                    </a:solidFill>
                  </a:tcPr>
                </a:tc>
                <a:extLst>
                  <a:ext uri="{0D108BD9-81ED-4DB2-BD59-A6C34878D82A}">
                    <a16:rowId xmlns:a16="http://schemas.microsoft.com/office/drawing/2014/main" val="10000"/>
                  </a:ext>
                </a:extLst>
              </a:tr>
              <a:tr h="787463">
                <a:tc>
                  <a:txBody>
                    <a:bodyPr/>
                    <a:lstStyle/>
                    <a:p>
                      <a:pPr marL="0" indent="0" algn="ctr">
                        <a:lnSpc>
                          <a:spcPct val="100000"/>
                        </a:lnSpc>
                        <a:spcBef>
                          <a:spcPts val="0"/>
                        </a:spcBef>
                        <a:spcAft>
                          <a:spcPts val="0"/>
                        </a:spcAft>
                        <a:buNone/>
                      </a:pPr>
                      <a:r>
                        <a:rPr lang="en-US" sz="1600" b="1" dirty="0">
                          <a:solidFill>
                            <a:srgbClr val="2D8094"/>
                          </a:solidFill>
                          <a:latin typeface="+mn-lt"/>
                          <a:ea typeface="Arial" pitchFamily="34" charset="-122"/>
                          <a:cs typeface="Arial" pitchFamily="34" charset="-120"/>
                        </a:rPr>
                        <a:t>1.1</a:t>
                      </a:r>
                      <a:endParaRPr lang="en-US" sz="1600" dirty="0">
                        <a:latin typeface="+mn-lt"/>
                        <a:ea typeface="Arial" charset="0"/>
                        <a:cs typeface="Arial" charset="0"/>
                      </a:endParaRPr>
                    </a:p>
                  </a:txBody>
                  <a:tcPr marL="50292" marR="50292" marT="41148" marB="32004">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F4F7FA"/>
                    </a:solidFill>
                  </a:tcPr>
                </a:tc>
                <a:tc>
                  <a:txBody>
                    <a:bodyPr/>
                    <a:lstStyle/>
                    <a:p>
                      <a:pPr marL="0" indent="0" algn="l">
                        <a:lnSpc>
                          <a:spcPct val="100000"/>
                        </a:lnSpc>
                        <a:spcBef>
                          <a:spcPts val="0"/>
                        </a:spcBef>
                        <a:spcAft>
                          <a:spcPts val="0"/>
                        </a:spcAft>
                        <a:buNone/>
                      </a:pPr>
                      <a:r>
                        <a:rPr lang="en-US" sz="1600" b="0" dirty="0">
                          <a:solidFill>
                            <a:srgbClr val="1F2F36"/>
                          </a:solidFill>
                          <a:latin typeface="+mn-lt"/>
                          <a:ea typeface="Arial" pitchFamily="34" charset="-122"/>
                          <a:cs typeface="Arial" pitchFamily="34" charset="-120"/>
                        </a:rPr>
                        <a:t>Xây dựng và hoàn thiện các tài liệu truyền thông giáo dục sức khỏe cho cán bộ y tế và cộng đồng về phòng, chống các BKLN về phổi.</a:t>
                      </a:r>
                      <a:endParaRPr lang="en-US" sz="1600" dirty="0">
                        <a:latin typeface="+mn-lt"/>
                        <a:ea typeface="Arial" charset="0"/>
                        <a:cs typeface="Arial" charset="0"/>
                      </a:endParaRPr>
                    </a:p>
                  </a:txBody>
                  <a:tcPr marL="50292" marR="50292" marT="41148" marB="32004">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F4F7FA"/>
                    </a:solidFill>
                  </a:tcPr>
                </a:tc>
                <a:tc>
                  <a:txBody>
                    <a:bodyPr/>
                    <a:lstStyle/>
                    <a:p>
                      <a:pPr marL="0" indent="0" algn="l">
                        <a:lnSpc>
                          <a:spcPct val="100000"/>
                        </a:lnSpc>
                        <a:spcBef>
                          <a:spcPts val="0"/>
                        </a:spcBef>
                        <a:spcAft>
                          <a:spcPts val="0"/>
                        </a:spcAft>
                        <a:buNone/>
                      </a:pPr>
                      <a:r>
                        <a:rPr lang="en-US" sz="1600" b="0" dirty="0">
                          <a:solidFill>
                            <a:srgbClr val="1F2F36"/>
                          </a:solidFill>
                          <a:latin typeface="+mn-lt"/>
                          <a:ea typeface="Arial" pitchFamily="34" charset="-122"/>
                          <a:cs typeface="Arial" pitchFamily="34" charset="-120"/>
                        </a:rPr>
                        <a:t>Trung tâm Truyền thông Giáo dục Sức khỏe Trung ương - Bộ Y tế.</a:t>
                      </a:r>
                      <a:endParaRPr lang="en-US" sz="1600" dirty="0">
                        <a:latin typeface="+mn-lt"/>
                        <a:ea typeface="Arial" charset="0"/>
                        <a:cs typeface="Arial" charset="0"/>
                      </a:endParaRPr>
                    </a:p>
                  </a:txBody>
                  <a:tcPr marL="50292" marR="50292" marT="41148" marB="32004">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F4F7FA"/>
                    </a:solidFill>
                  </a:tcPr>
                </a:tc>
                <a:tc>
                  <a:txBody>
                    <a:bodyPr/>
                    <a:lstStyle/>
                    <a:p>
                      <a:pPr marL="0" indent="0" algn="l">
                        <a:lnSpc>
                          <a:spcPct val="100000"/>
                        </a:lnSpc>
                        <a:spcBef>
                          <a:spcPts val="0"/>
                        </a:spcBef>
                        <a:spcAft>
                          <a:spcPts val="0"/>
                        </a:spcAft>
                        <a:buNone/>
                      </a:pPr>
                      <a:r>
                        <a:rPr lang="en-US" sz="1600" b="0" dirty="0">
                          <a:solidFill>
                            <a:srgbClr val="1F2F36"/>
                          </a:solidFill>
                          <a:latin typeface="+mn-lt"/>
                          <a:ea typeface="Arial" pitchFamily="34" charset="-122"/>
                          <a:cs typeface="Arial" pitchFamily="34" charset="-120"/>
                        </a:rPr>
                        <a:t>Hội Y khoa chuyên ngành, Văn phòng Bộ Y tế.</a:t>
                      </a:r>
                      <a:endParaRPr lang="en-US" sz="1600" dirty="0">
                        <a:latin typeface="+mn-lt"/>
                        <a:ea typeface="Arial" charset="0"/>
                        <a:cs typeface="Arial" charset="0"/>
                      </a:endParaRPr>
                    </a:p>
                  </a:txBody>
                  <a:tcPr marL="50292" marR="50292" marT="41148" marB="32004">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F4F7FA"/>
                    </a:solidFill>
                  </a:tcPr>
                </a:tc>
                <a:tc>
                  <a:txBody>
                    <a:bodyPr/>
                    <a:lstStyle/>
                    <a:p>
                      <a:pPr marL="0" indent="0" algn="ctr">
                        <a:lnSpc>
                          <a:spcPct val="100000"/>
                        </a:lnSpc>
                        <a:spcBef>
                          <a:spcPts val="0"/>
                        </a:spcBef>
                        <a:spcAft>
                          <a:spcPts val="0"/>
                        </a:spcAft>
                        <a:buNone/>
                      </a:pPr>
                      <a:r>
                        <a:rPr lang="en-US" sz="1600" b="0" dirty="0">
                          <a:solidFill>
                            <a:srgbClr val="1F2F36"/>
                          </a:solidFill>
                          <a:latin typeface="+mn-lt"/>
                          <a:ea typeface="Arial" pitchFamily="34" charset="-122"/>
                          <a:cs typeface="Arial" pitchFamily="34" charset="-120"/>
                        </a:rPr>
                        <a:t>2026-2027</a:t>
                      </a:r>
                      <a:endParaRPr lang="en-US" sz="1600" dirty="0">
                        <a:latin typeface="+mn-lt"/>
                        <a:ea typeface="Arial" charset="0"/>
                        <a:cs typeface="Arial" charset="0"/>
                      </a:endParaRPr>
                    </a:p>
                  </a:txBody>
                  <a:tcPr marL="50292" marR="50292" marT="41148" marB="32004">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F4F7FA"/>
                    </a:solidFill>
                  </a:tcPr>
                </a:tc>
                <a:extLst>
                  <a:ext uri="{0D108BD9-81ED-4DB2-BD59-A6C34878D82A}">
                    <a16:rowId xmlns:a16="http://schemas.microsoft.com/office/drawing/2014/main" val="10001"/>
                  </a:ext>
                </a:extLst>
              </a:tr>
              <a:tr h="1257655">
                <a:tc>
                  <a:txBody>
                    <a:bodyPr/>
                    <a:lstStyle/>
                    <a:p>
                      <a:pPr marL="0" indent="0" algn="ctr">
                        <a:lnSpc>
                          <a:spcPct val="100000"/>
                        </a:lnSpc>
                        <a:spcBef>
                          <a:spcPts val="0"/>
                        </a:spcBef>
                        <a:spcAft>
                          <a:spcPts val="0"/>
                        </a:spcAft>
                        <a:buNone/>
                      </a:pPr>
                      <a:r>
                        <a:rPr lang="en-US" sz="1600" b="1" dirty="0">
                          <a:solidFill>
                            <a:srgbClr val="2D8094"/>
                          </a:solidFill>
                          <a:latin typeface="+mn-lt"/>
                          <a:ea typeface="Arial" pitchFamily="34" charset="-122"/>
                          <a:cs typeface="Arial" pitchFamily="34" charset="-120"/>
                        </a:rPr>
                        <a:t>1.2</a:t>
                      </a:r>
                      <a:endParaRPr lang="en-US" sz="1600" dirty="0">
                        <a:latin typeface="+mn-lt"/>
                        <a:ea typeface="Arial" charset="0"/>
                        <a:cs typeface="Arial" charset="0"/>
                      </a:endParaRPr>
                    </a:p>
                  </a:txBody>
                  <a:tcPr marL="50292" marR="50292" marT="41148" marB="32004">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F4F7FA"/>
                    </a:solidFill>
                  </a:tcPr>
                </a:tc>
                <a:tc>
                  <a:txBody>
                    <a:bodyPr/>
                    <a:lstStyle/>
                    <a:p>
                      <a:pPr marL="0" indent="0" algn="l">
                        <a:lnSpc>
                          <a:spcPct val="100000"/>
                        </a:lnSpc>
                        <a:spcBef>
                          <a:spcPts val="0"/>
                        </a:spcBef>
                        <a:spcAft>
                          <a:spcPts val="0"/>
                        </a:spcAft>
                        <a:buNone/>
                      </a:pPr>
                      <a:r>
                        <a:rPr lang="en-US" sz="1600" b="0" dirty="0">
                          <a:solidFill>
                            <a:srgbClr val="1F2F36"/>
                          </a:solidFill>
                          <a:latin typeface="+mn-lt"/>
                          <a:ea typeface="Arial" pitchFamily="34" charset="-122"/>
                          <a:cs typeface="Arial" pitchFamily="34" charset="-120"/>
                        </a:rPr>
                        <a:t>Tổ chức các hoạt động truyền thông giáo dục sức khỏe về dự phòng và kiểm soát BKLN về phổi, bao gồm phòng ngừa các yếu tố nguy cơ, phát hiện sớm, điều trị, tuân thủ điều trị...), trong đó đa dạng hóa các hình thức truyền thông cả trực tiếp và trên các nền tảng truyền thông số.</a:t>
                      </a:r>
                      <a:endParaRPr lang="en-US" sz="1600" dirty="0">
                        <a:latin typeface="+mn-lt"/>
                        <a:ea typeface="Arial" charset="0"/>
                        <a:cs typeface="Arial" charset="0"/>
                      </a:endParaRPr>
                    </a:p>
                  </a:txBody>
                  <a:tcPr marL="50292" marR="50292" marT="41148" marB="32004">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F4F7FA"/>
                    </a:solidFill>
                  </a:tcPr>
                </a:tc>
                <a:tc>
                  <a:txBody>
                    <a:bodyPr/>
                    <a:lstStyle/>
                    <a:p>
                      <a:pPr marL="0" indent="0" algn="l">
                        <a:lnSpc>
                          <a:spcPct val="100000"/>
                        </a:lnSpc>
                        <a:spcBef>
                          <a:spcPts val="0"/>
                        </a:spcBef>
                        <a:spcAft>
                          <a:spcPts val="0"/>
                        </a:spcAft>
                        <a:buNone/>
                      </a:pPr>
                      <a:r>
                        <a:rPr lang="en-US" sz="1600" b="0" dirty="0">
                          <a:solidFill>
                            <a:srgbClr val="1F2F36"/>
                          </a:solidFill>
                          <a:latin typeface="+mn-lt"/>
                          <a:ea typeface="Arial" pitchFamily="34" charset="-122"/>
                          <a:cs typeface="Arial" pitchFamily="34" charset="-120"/>
                        </a:rPr>
                        <a:t>Văn phòng Bộ Y tế, Trung tâm Truyền thông Giáo dục Sức khỏe Trung ương - Bộ Y tế</a:t>
                      </a:r>
                      <a:endParaRPr lang="en-US" sz="1600" dirty="0">
                        <a:latin typeface="+mn-lt"/>
                        <a:ea typeface="Arial" charset="0"/>
                        <a:cs typeface="Arial" charset="0"/>
                      </a:endParaRPr>
                    </a:p>
                  </a:txBody>
                  <a:tcPr marL="50292" marR="50292" marT="41148" marB="32004">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F4F7FA"/>
                    </a:solidFill>
                  </a:tcPr>
                </a:tc>
                <a:tc>
                  <a:txBody>
                    <a:bodyPr/>
                    <a:lstStyle/>
                    <a:p>
                      <a:pPr marL="0" indent="0" algn="l">
                        <a:lnSpc>
                          <a:spcPct val="100000"/>
                        </a:lnSpc>
                        <a:spcBef>
                          <a:spcPts val="0"/>
                        </a:spcBef>
                        <a:spcAft>
                          <a:spcPts val="0"/>
                        </a:spcAft>
                        <a:buNone/>
                      </a:pPr>
                      <a:r>
                        <a:rPr lang="en-US" sz="1600" b="0" dirty="0">
                          <a:solidFill>
                            <a:srgbClr val="1F2F36"/>
                          </a:solidFill>
                          <a:latin typeface="+mn-lt"/>
                          <a:ea typeface="Arial" pitchFamily="34" charset="-122"/>
                          <a:cs typeface="Arial" pitchFamily="34" charset="-120"/>
                        </a:rPr>
                        <a:t>Hội Y khoa chuyên ngành, bệnh viện, Sở Y tế tỉnh, thành phố trực thuộc Trung ương</a:t>
                      </a:r>
                      <a:endParaRPr lang="en-US" sz="1600" dirty="0">
                        <a:latin typeface="+mn-lt"/>
                        <a:ea typeface="Arial" charset="0"/>
                        <a:cs typeface="Arial" charset="0"/>
                      </a:endParaRPr>
                    </a:p>
                  </a:txBody>
                  <a:tcPr marL="50292" marR="50292" marT="41148" marB="32004">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F4F7FA"/>
                    </a:solidFill>
                  </a:tcPr>
                </a:tc>
                <a:tc>
                  <a:txBody>
                    <a:bodyPr/>
                    <a:lstStyle/>
                    <a:p>
                      <a:pPr marL="0" indent="0" algn="ctr">
                        <a:lnSpc>
                          <a:spcPct val="100000"/>
                        </a:lnSpc>
                        <a:spcBef>
                          <a:spcPts val="0"/>
                        </a:spcBef>
                        <a:spcAft>
                          <a:spcPts val="0"/>
                        </a:spcAft>
                        <a:buNone/>
                      </a:pPr>
                      <a:r>
                        <a:rPr lang="en-US" sz="1600" b="0" dirty="0">
                          <a:solidFill>
                            <a:srgbClr val="1F2F36"/>
                          </a:solidFill>
                          <a:latin typeface="+mn-lt"/>
                          <a:ea typeface="Arial" pitchFamily="34" charset="-122"/>
                          <a:cs typeface="Arial" pitchFamily="34" charset="-120"/>
                        </a:rPr>
                        <a:t>2026-2027</a:t>
                      </a:r>
                      <a:endParaRPr lang="en-US" sz="1600" dirty="0">
                        <a:latin typeface="+mn-lt"/>
                        <a:ea typeface="Arial" charset="0"/>
                        <a:cs typeface="Arial" charset="0"/>
                      </a:endParaRPr>
                    </a:p>
                  </a:txBody>
                  <a:tcPr marL="50292" marR="50292" marT="41148" marB="32004">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F4F7FA"/>
                    </a:solidFill>
                  </a:tcPr>
                </a:tc>
                <a:extLst>
                  <a:ext uri="{0D108BD9-81ED-4DB2-BD59-A6C34878D82A}">
                    <a16:rowId xmlns:a16="http://schemas.microsoft.com/office/drawing/2014/main" val="10002"/>
                  </a:ext>
                </a:extLst>
              </a:tr>
              <a:tr h="793567">
                <a:tc>
                  <a:txBody>
                    <a:bodyPr/>
                    <a:lstStyle/>
                    <a:p>
                      <a:pPr marL="0" indent="0" algn="ctr">
                        <a:lnSpc>
                          <a:spcPct val="100000"/>
                        </a:lnSpc>
                        <a:spcBef>
                          <a:spcPts val="0"/>
                        </a:spcBef>
                        <a:spcAft>
                          <a:spcPts val="0"/>
                        </a:spcAft>
                        <a:buNone/>
                      </a:pPr>
                      <a:r>
                        <a:rPr lang="en-US" sz="1600" b="1" dirty="0">
                          <a:solidFill>
                            <a:srgbClr val="2D8094"/>
                          </a:solidFill>
                          <a:latin typeface="+mn-lt"/>
                          <a:ea typeface="Arial" pitchFamily="34" charset="-122"/>
                          <a:cs typeface="Arial" pitchFamily="34" charset="-120"/>
                        </a:rPr>
                        <a:t>1.3</a:t>
                      </a:r>
                      <a:endParaRPr lang="en-US" sz="1600" dirty="0">
                        <a:latin typeface="+mn-lt"/>
                        <a:ea typeface="Arial" charset="0"/>
                        <a:cs typeface="Arial" charset="0"/>
                      </a:endParaRPr>
                    </a:p>
                  </a:txBody>
                  <a:tcPr marL="50292" marR="50292" marT="41148" marB="32004">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F4F7FA"/>
                    </a:solidFill>
                  </a:tcPr>
                </a:tc>
                <a:tc>
                  <a:txBody>
                    <a:bodyPr/>
                    <a:lstStyle/>
                    <a:p>
                      <a:pPr marL="0" indent="0" algn="l">
                        <a:lnSpc>
                          <a:spcPct val="100000"/>
                        </a:lnSpc>
                        <a:spcBef>
                          <a:spcPts val="0"/>
                        </a:spcBef>
                        <a:spcAft>
                          <a:spcPts val="0"/>
                        </a:spcAft>
                        <a:buNone/>
                      </a:pPr>
                      <a:r>
                        <a:rPr lang="en-US" sz="1600" b="0" dirty="0">
                          <a:solidFill>
                            <a:srgbClr val="1F2F36"/>
                          </a:solidFill>
                          <a:latin typeface="+mn-lt"/>
                          <a:ea typeface="Arial" pitchFamily="34" charset="-122"/>
                          <a:cs typeface="Arial" pitchFamily="34" charset="-120"/>
                        </a:rPr>
                        <a:t>Tổ chức các hoạt động truyền thông giáo dục sức khỏe tại cộng đồng kết hợp khám sàng lọc cho người có nguy cơ cao về BKLN về phổi.</a:t>
                      </a:r>
                      <a:endParaRPr lang="en-US" sz="1600" dirty="0">
                        <a:latin typeface="+mn-lt"/>
                        <a:ea typeface="Arial" charset="0"/>
                        <a:cs typeface="Arial" charset="0"/>
                      </a:endParaRPr>
                    </a:p>
                  </a:txBody>
                  <a:tcPr marL="50292" marR="50292" marT="41148" marB="32004">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F4F7FA"/>
                    </a:solidFill>
                  </a:tcPr>
                </a:tc>
                <a:tc>
                  <a:txBody>
                    <a:bodyPr/>
                    <a:lstStyle/>
                    <a:p>
                      <a:pPr marL="0" indent="0" algn="l">
                        <a:lnSpc>
                          <a:spcPct val="100000"/>
                        </a:lnSpc>
                        <a:spcBef>
                          <a:spcPts val="0"/>
                        </a:spcBef>
                        <a:spcAft>
                          <a:spcPts val="0"/>
                        </a:spcAft>
                        <a:buNone/>
                      </a:pPr>
                      <a:r>
                        <a:rPr lang="en-US" sz="1600" b="0" dirty="0">
                          <a:solidFill>
                            <a:srgbClr val="1F2F36"/>
                          </a:solidFill>
                          <a:latin typeface="+mn-lt"/>
                          <a:ea typeface="Arial" pitchFamily="34" charset="-122"/>
                          <a:cs typeface="Arial" pitchFamily="34" charset="-120"/>
                        </a:rPr>
                        <a:t>Hội Thầy thuốc trẻ Việt Nam, Hội Y chuyên ngành, bệnh viện</a:t>
                      </a:r>
                      <a:endParaRPr lang="en-US" sz="1600" dirty="0">
                        <a:latin typeface="+mn-lt"/>
                        <a:ea typeface="Arial" charset="0"/>
                        <a:cs typeface="Arial" charset="0"/>
                      </a:endParaRPr>
                    </a:p>
                  </a:txBody>
                  <a:tcPr marL="50292" marR="50292" marT="41148" marB="32004">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F4F7FA"/>
                    </a:solidFill>
                  </a:tcPr>
                </a:tc>
                <a:tc>
                  <a:txBody>
                    <a:bodyPr/>
                    <a:lstStyle/>
                    <a:p>
                      <a:pPr marL="0" indent="0" algn="l">
                        <a:lnSpc>
                          <a:spcPct val="100000"/>
                        </a:lnSpc>
                        <a:spcBef>
                          <a:spcPts val="0"/>
                        </a:spcBef>
                        <a:spcAft>
                          <a:spcPts val="0"/>
                        </a:spcAft>
                        <a:buNone/>
                      </a:pPr>
                      <a:r>
                        <a:rPr lang="en-US" sz="1600" b="0" dirty="0">
                          <a:solidFill>
                            <a:srgbClr val="1F2F36"/>
                          </a:solidFill>
                          <a:latin typeface="+mn-lt"/>
                          <a:ea typeface="Arial" pitchFamily="34" charset="-122"/>
                          <a:cs typeface="Arial" pitchFamily="34" charset="-120"/>
                        </a:rPr>
                        <a:t>Sở Y tế tỉnh, thành phố trực thuộc Trung ương</a:t>
                      </a:r>
                      <a:endParaRPr lang="en-US" sz="1600" dirty="0">
                        <a:latin typeface="+mn-lt"/>
                        <a:ea typeface="Arial" charset="0"/>
                        <a:cs typeface="Arial" charset="0"/>
                      </a:endParaRPr>
                    </a:p>
                  </a:txBody>
                  <a:tcPr marL="50292" marR="50292" marT="41148" marB="32004">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F4F7FA"/>
                    </a:solidFill>
                  </a:tcPr>
                </a:tc>
                <a:tc>
                  <a:txBody>
                    <a:bodyPr/>
                    <a:lstStyle/>
                    <a:p>
                      <a:pPr marL="0" indent="0" algn="ctr">
                        <a:lnSpc>
                          <a:spcPct val="100000"/>
                        </a:lnSpc>
                        <a:spcBef>
                          <a:spcPts val="0"/>
                        </a:spcBef>
                        <a:spcAft>
                          <a:spcPts val="0"/>
                        </a:spcAft>
                        <a:buNone/>
                      </a:pPr>
                      <a:r>
                        <a:rPr lang="en-US" sz="1600" b="0" dirty="0">
                          <a:solidFill>
                            <a:srgbClr val="1F2F36"/>
                          </a:solidFill>
                          <a:latin typeface="+mn-lt"/>
                          <a:ea typeface="Arial" pitchFamily="34" charset="-122"/>
                          <a:cs typeface="Arial" pitchFamily="34" charset="-120"/>
                        </a:rPr>
                        <a:t>2026-2027</a:t>
                      </a:r>
                      <a:endParaRPr lang="en-US" sz="1600" dirty="0">
                        <a:latin typeface="+mn-lt"/>
                        <a:ea typeface="Arial" charset="0"/>
                        <a:cs typeface="Arial" charset="0"/>
                      </a:endParaRPr>
                    </a:p>
                  </a:txBody>
                  <a:tcPr marL="50292" marR="50292" marT="41148" marB="32004">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F4F7FA"/>
                    </a:solidFill>
                  </a:tcPr>
                </a:tc>
                <a:extLst>
                  <a:ext uri="{0D108BD9-81ED-4DB2-BD59-A6C34878D82A}">
                    <a16:rowId xmlns:a16="http://schemas.microsoft.com/office/drawing/2014/main" val="10003"/>
                  </a:ext>
                </a:extLst>
              </a:tr>
              <a:tr h="1019431">
                <a:tc>
                  <a:txBody>
                    <a:bodyPr/>
                    <a:lstStyle/>
                    <a:p>
                      <a:pPr marL="0" indent="0" algn="ctr">
                        <a:lnSpc>
                          <a:spcPct val="100000"/>
                        </a:lnSpc>
                        <a:spcBef>
                          <a:spcPts val="0"/>
                        </a:spcBef>
                        <a:spcAft>
                          <a:spcPts val="0"/>
                        </a:spcAft>
                        <a:buNone/>
                      </a:pPr>
                      <a:r>
                        <a:rPr lang="en-US" sz="1600" b="1" dirty="0">
                          <a:solidFill>
                            <a:srgbClr val="2D8094"/>
                          </a:solidFill>
                          <a:latin typeface="+mn-lt"/>
                          <a:ea typeface="Arial" pitchFamily="34" charset="-122"/>
                          <a:cs typeface="Arial" pitchFamily="34" charset="-120"/>
                        </a:rPr>
                        <a:t>1.4</a:t>
                      </a:r>
                      <a:endParaRPr lang="en-US" sz="1600" dirty="0">
                        <a:latin typeface="+mn-lt"/>
                        <a:ea typeface="Arial" charset="0"/>
                        <a:cs typeface="Arial" charset="0"/>
                      </a:endParaRPr>
                    </a:p>
                  </a:txBody>
                  <a:tcPr marL="50292" marR="50292" marT="41148" marB="32004">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F4F7FA"/>
                    </a:solidFill>
                  </a:tcPr>
                </a:tc>
                <a:tc>
                  <a:txBody>
                    <a:bodyPr/>
                    <a:lstStyle/>
                    <a:p>
                      <a:pPr marL="0" indent="0" algn="l">
                        <a:lnSpc>
                          <a:spcPct val="100000"/>
                        </a:lnSpc>
                        <a:spcBef>
                          <a:spcPts val="0"/>
                        </a:spcBef>
                        <a:spcAft>
                          <a:spcPts val="0"/>
                        </a:spcAft>
                        <a:buNone/>
                      </a:pPr>
                      <a:r>
                        <a:rPr lang="en-US" sz="1600" b="0" dirty="0">
                          <a:solidFill>
                            <a:srgbClr val="1F2F36"/>
                          </a:solidFill>
                          <a:latin typeface="+mn-lt"/>
                          <a:ea typeface="Arial" pitchFamily="34" charset="-122"/>
                          <a:cs typeface="Arial" pitchFamily="34" charset="-120"/>
                        </a:rPr>
                        <a:t>Chương trình Vì Lá Phổi khỏe: truyền thông, giáo dục cộng đồng về phòng, kiểm soát Hen phế quản và bệnh phổi tắc nghẽn mạn tính thông qua các nền tảng truyền thông số.</a:t>
                      </a:r>
                      <a:endParaRPr lang="en-US" sz="1600" dirty="0">
                        <a:latin typeface="+mn-lt"/>
                        <a:ea typeface="Arial" charset="0"/>
                        <a:cs typeface="Arial" charset="0"/>
                      </a:endParaRPr>
                    </a:p>
                  </a:txBody>
                  <a:tcPr marL="50292" marR="50292" marT="41148" marB="32004">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F4F7FA"/>
                    </a:solidFill>
                  </a:tcPr>
                </a:tc>
                <a:tc>
                  <a:txBody>
                    <a:bodyPr/>
                    <a:lstStyle/>
                    <a:p>
                      <a:pPr marL="0" indent="0" algn="l">
                        <a:lnSpc>
                          <a:spcPct val="100000"/>
                        </a:lnSpc>
                        <a:spcBef>
                          <a:spcPts val="0"/>
                        </a:spcBef>
                        <a:spcAft>
                          <a:spcPts val="0"/>
                        </a:spcAft>
                        <a:buNone/>
                      </a:pPr>
                      <a:r>
                        <a:rPr lang="en-US" sz="1600" b="0" dirty="0">
                          <a:solidFill>
                            <a:srgbClr val="1F2F36"/>
                          </a:solidFill>
                          <a:latin typeface="+mn-lt"/>
                          <a:ea typeface="Arial" pitchFamily="34" charset="-122"/>
                          <a:cs typeface="Arial" pitchFamily="34" charset="-120"/>
                        </a:rPr>
                        <a:t>Cục QLKCB</a:t>
                      </a:r>
                      <a:endParaRPr lang="en-US" sz="1600" dirty="0">
                        <a:latin typeface="+mn-lt"/>
                        <a:ea typeface="Arial" charset="0"/>
                        <a:cs typeface="Arial" charset="0"/>
                      </a:endParaRPr>
                    </a:p>
                  </a:txBody>
                  <a:tcPr marL="50292" marR="50292" marT="41148" marB="32004">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F4F7FA"/>
                    </a:solidFill>
                  </a:tcPr>
                </a:tc>
                <a:tc>
                  <a:txBody>
                    <a:bodyPr/>
                    <a:lstStyle/>
                    <a:p>
                      <a:pPr marL="0" indent="0" algn="l">
                        <a:lnSpc>
                          <a:spcPct val="100000"/>
                        </a:lnSpc>
                        <a:spcBef>
                          <a:spcPts val="0"/>
                        </a:spcBef>
                        <a:spcAft>
                          <a:spcPts val="0"/>
                        </a:spcAft>
                        <a:buNone/>
                      </a:pPr>
                      <a:r>
                        <a:rPr lang="en-US" sz="1600" b="0" dirty="0">
                          <a:solidFill>
                            <a:srgbClr val="1F2F36"/>
                          </a:solidFill>
                          <a:latin typeface="+mn-lt"/>
                          <a:ea typeface="Arial" pitchFamily="34" charset="-122"/>
                          <a:cs typeface="Arial" pitchFamily="34" charset="-120"/>
                        </a:rPr>
                        <a:t>Các Hội chuyên ngành, bệnh viện</a:t>
                      </a:r>
                      <a:endParaRPr lang="en-US" sz="1600" dirty="0">
                        <a:latin typeface="+mn-lt"/>
                        <a:ea typeface="Arial" charset="0"/>
                        <a:cs typeface="Arial" charset="0"/>
                      </a:endParaRPr>
                    </a:p>
                  </a:txBody>
                  <a:tcPr marL="50292" marR="50292" marT="41148" marB="32004">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F4F7FA"/>
                    </a:solidFill>
                  </a:tcPr>
                </a:tc>
                <a:tc>
                  <a:txBody>
                    <a:bodyPr/>
                    <a:lstStyle/>
                    <a:p>
                      <a:pPr marL="0" indent="0" algn="ctr">
                        <a:lnSpc>
                          <a:spcPct val="100000"/>
                        </a:lnSpc>
                        <a:spcBef>
                          <a:spcPts val="0"/>
                        </a:spcBef>
                        <a:spcAft>
                          <a:spcPts val="0"/>
                        </a:spcAft>
                        <a:buNone/>
                      </a:pPr>
                      <a:r>
                        <a:rPr lang="en-US" sz="1600" b="0" dirty="0">
                          <a:solidFill>
                            <a:srgbClr val="1F2F36"/>
                          </a:solidFill>
                          <a:latin typeface="+mn-lt"/>
                          <a:ea typeface="Arial" pitchFamily="34" charset="-122"/>
                          <a:cs typeface="Arial" pitchFamily="34" charset="-120"/>
                        </a:rPr>
                        <a:t>2026-2027</a:t>
                      </a:r>
                      <a:endParaRPr lang="en-US" sz="1600" dirty="0">
                        <a:latin typeface="+mn-lt"/>
                        <a:ea typeface="Arial" charset="0"/>
                        <a:cs typeface="Arial" charset="0"/>
                      </a:endParaRPr>
                    </a:p>
                  </a:txBody>
                  <a:tcPr marL="50292" marR="50292" marT="41148" marB="32004">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F4F7F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C15C219-817D-B861-D6E8-7755E60AD516}"/>
              </a:ext>
            </a:extLst>
          </p:cNvPr>
          <p:cNvSpPr>
            <a:spLocks noGrp="1"/>
          </p:cNvSpPr>
          <p:nvPr>
            <p:ph type="title"/>
          </p:nvPr>
        </p:nvSpPr>
        <p:spPr>
          <a:xfrm>
            <a:off x="729762" y="256032"/>
            <a:ext cx="10947126" cy="484632"/>
          </a:xfrm>
        </p:spPr>
        <p:txBody>
          <a:bodyPr vert="horz" wrap="square" lIns="0" tIns="0" rIns="0" bIns="0" rtlCol="0" anchor="t">
            <a:noAutofit/>
          </a:bodyPr>
          <a:lstStyle/>
          <a:p>
            <a:pPr>
              <a:lnSpc>
                <a:spcPct val="100000"/>
              </a:lnSpc>
              <a:spcBef>
                <a:spcPts val="0"/>
              </a:spcBef>
              <a:spcAft>
                <a:spcPts val="0"/>
              </a:spcAft>
            </a:pPr>
            <a:r>
              <a:rPr lang="en-US" sz="2700" b="1" dirty="0">
                <a:solidFill>
                  <a:srgbClr val="2D8094"/>
                </a:solidFill>
                <a:latin typeface="Arial"/>
              </a:rPr>
              <a:t>2. </a:t>
            </a:r>
            <a:r>
              <a:rPr lang="en-US" sz="2700" b="1" dirty="0" err="1">
                <a:solidFill>
                  <a:srgbClr val="2D8094"/>
                </a:solidFill>
                <a:latin typeface="Arial"/>
              </a:rPr>
              <a:t>Luật</a:t>
            </a:r>
            <a:r>
              <a:rPr lang="en-US" sz="2700" b="1" dirty="0">
                <a:solidFill>
                  <a:srgbClr val="2D8094"/>
                </a:solidFill>
                <a:latin typeface="Arial"/>
              </a:rPr>
              <a:t> </a:t>
            </a:r>
            <a:r>
              <a:rPr lang="en-US" sz="2700" b="1" dirty="0" err="1">
                <a:solidFill>
                  <a:srgbClr val="2D8094"/>
                </a:solidFill>
                <a:latin typeface="Arial"/>
              </a:rPr>
              <a:t>pháp</a:t>
            </a:r>
            <a:r>
              <a:rPr lang="en-US" sz="2700" b="1" dirty="0">
                <a:solidFill>
                  <a:srgbClr val="2D8094"/>
                </a:solidFill>
                <a:latin typeface="Arial"/>
              </a:rPr>
              <a:t>, </a:t>
            </a:r>
            <a:r>
              <a:rPr lang="en-US" sz="2700" b="1" dirty="0" err="1">
                <a:solidFill>
                  <a:srgbClr val="2D8094"/>
                </a:solidFill>
                <a:latin typeface="Arial"/>
              </a:rPr>
              <a:t>chính</a:t>
            </a:r>
            <a:r>
              <a:rPr lang="en-US" sz="2700" b="1" dirty="0">
                <a:solidFill>
                  <a:srgbClr val="2D8094"/>
                </a:solidFill>
                <a:latin typeface="Arial"/>
              </a:rPr>
              <a:t> </a:t>
            </a:r>
            <a:r>
              <a:rPr lang="en-US" sz="2700" b="1" dirty="0" err="1">
                <a:solidFill>
                  <a:srgbClr val="2D8094"/>
                </a:solidFill>
                <a:latin typeface="Arial"/>
              </a:rPr>
              <a:t>sách</a:t>
            </a:r>
            <a:endParaRPr lang="en-US" sz="3200" b="1" dirty="0">
              <a:solidFill>
                <a:srgbClr val="29748B"/>
              </a:solidFill>
              <a:latin typeface="+mn-lt"/>
            </a:endParaRPr>
          </a:p>
        </p:txBody>
      </p:sp>
      <p:graphicFrame>
        <p:nvGraphicFramePr>
          <p:cNvPr id="2" name="Table 1"/>
          <p:cNvGraphicFramePr>
            <a:graphicFrameLocks noGrp="1"/>
          </p:cNvGraphicFramePr>
          <p:nvPr>
            <p:extLst>
              <p:ext uri="{D42A27DB-BD31-4B8C-83A1-F6EECF244321}">
                <p14:modId xmlns:p14="http://schemas.microsoft.com/office/powerpoint/2010/main" val="1013465059"/>
              </p:ext>
            </p:extLst>
          </p:nvPr>
        </p:nvGraphicFramePr>
        <p:xfrm>
          <a:off x="729762" y="941832"/>
          <a:ext cx="11203158" cy="5352613"/>
        </p:xfrm>
        <a:graphic>
          <a:graphicData uri="http://schemas.openxmlformats.org/drawingml/2006/table">
            <a:tbl>
              <a:tblPr firstRow="1" firstCol="1" bandRow="1">
                <a:tableStyleId>{5C22544A-7EE6-4342-B048-85BDC9FD1C3A}</a:tableStyleId>
              </a:tblPr>
              <a:tblGrid>
                <a:gridCol w="738553">
                  <a:extLst>
                    <a:ext uri="{9D8B030D-6E8A-4147-A177-3AD203B41FA5}">
                      <a16:colId xmlns:a16="http://schemas.microsoft.com/office/drawing/2014/main" val="1329028164"/>
                    </a:ext>
                  </a:extLst>
                </a:gridCol>
                <a:gridCol w="5512777">
                  <a:extLst>
                    <a:ext uri="{9D8B030D-6E8A-4147-A177-3AD203B41FA5}">
                      <a16:colId xmlns:a16="http://schemas.microsoft.com/office/drawing/2014/main" val="3796734183"/>
                    </a:ext>
                  </a:extLst>
                </a:gridCol>
                <a:gridCol w="1811216">
                  <a:extLst>
                    <a:ext uri="{9D8B030D-6E8A-4147-A177-3AD203B41FA5}">
                      <a16:colId xmlns:a16="http://schemas.microsoft.com/office/drawing/2014/main" val="247610558"/>
                    </a:ext>
                  </a:extLst>
                </a:gridCol>
                <a:gridCol w="1941069">
                  <a:extLst>
                    <a:ext uri="{9D8B030D-6E8A-4147-A177-3AD203B41FA5}">
                      <a16:colId xmlns:a16="http://schemas.microsoft.com/office/drawing/2014/main" val="3912607641"/>
                    </a:ext>
                  </a:extLst>
                </a:gridCol>
                <a:gridCol w="1199543">
                  <a:extLst>
                    <a:ext uri="{9D8B030D-6E8A-4147-A177-3AD203B41FA5}">
                      <a16:colId xmlns:a16="http://schemas.microsoft.com/office/drawing/2014/main" val="2933772984"/>
                    </a:ext>
                  </a:extLst>
                </a:gridCol>
              </a:tblGrid>
              <a:tr h="566928">
                <a:tc>
                  <a:txBody>
                    <a:bodyPr/>
                    <a:lstStyle/>
                    <a:p>
                      <a:pPr marL="0" algn="ctr" defTabSz="913516" rtl="0" eaLnBrk="1" latinLnBrk="0" hangingPunct="1">
                        <a:lnSpc>
                          <a:spcPct val="100000"/>
                        </a:lnSpc>
                        <a:spcBef>
                          <a:spcPts val="0"/>
                        </a:spcBef>
                        <a:spcAft>
                          <a:spcPts val="0"/>
                        </a:spcAft>
                        <a:tabLst>
                          <a:tab pos="540385" algn="l"/>
                          <a:tab pos="685800" algn="l"/>
                        </a:tabLst>
                      </a:pPr>
                      <a:r>
                        <a:rPr lang="en-US" sz="1600" b="1" kern="1200">
                          <a:solidFill>
                            <a:srgbClr val="FFFFFF"/>
                          </a:solidFill>
                          <a:effectLst/>
                          <a:latin typeface="+mn-lt"/>
                          <a:ea typeface="Times New Roman" panose="02020603050405020304" pitchFamily="18" charset="0"/>
                          <a:cs typeface="Times New Roman" panose="02020603050405020304" pitchFamily="18" charset="0"/>
                        </a:rPr>
                        <a:t>STT</a:t>
                      </a:r>
                    </a:p>
                  </a:txBody>
                  <a:tcPr marL="50292" marR="50292" marT="41148" marB="32004" anchor="ctr">
                    <a:solidFill>
                      <a:srgbClr val="3597B5"/>
                    </a:solidFill>
                  </a:tcPr>
                </a:tc>
                <a:tc>
                  <a:txBody>
                    <a:bodyPr/>
                    <a:lstStyle/>
                    <a:p>
                      <a:pPr algn="l">
                        <a:lnSpc>
                          <a:spcPct val="100000"/>
                        </a:lnSpc>
                        <a:spcBef>
                          <a:spcPts val="0"/>
                        </a:spcBef>
                        <a:spcAft>
                          <a:spcPts val="0"/>
                        </a:spcAft>
                        <a:tabLst>
                          <a:tab pos="540385" algn="l"/>
                          <a:tab pos="685800" algn="l"/>
                        </a:tabLst>
                      </a:pPr>
                      <a:r>
                        <a:rPr lang="en-US" sz="1600" b="1">
                          <a:solidFill>
                            <a:srgbClr val="FFFFFF"/>
                          </a:solidFill>
                          <a:effectLst/>
                          <a:latin typeface="+mn-lt"/>
                        </a:rPr>
                        <a:t>Hoạt động</a:t>
                      </a:r>
                      <a:endParaRPr lang="en-US" sz="1600">
                        <a:effectLst/>
                        <a:latin typeface="+mn-lt"/>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tc>
                  <a:txBody>
                    <a:bodyPr/>
                    <a:lstStyle/>
                    <a:p>
                      <a:pPr algn="l">
                        <a:lnSpc>
                          <a:spcPct val="100000"/>
                        </a:lnSpc>
                        <a:spcBef>
                          <a:spcPts val="0"/>
                        </a:spcBef>
                        <a:spcAft>
                          <a:spcPts val="0"/>
                        </a:spcAft>
                        <a:tabLst>
                          <a:tab pos="540385" algn="l"/>
                          <a:tab pos="685800" algn="l"/>
                        </a:tabLst>
                      </a:pPr>
                      <a:r>
                        <a:rPr lang="en-US" sz="1600" b="1" dirty="0" err="1">
                          <a:solidFill>
                            <a:srgbClr val="FFFFFF"/>
                          </a:solidFill>
                          <a:effectLst/>
                          <a:latin typeface="+mn-lt"/>
                        </a:rPr>
                        <a:t>Đơn</a:t>
                      </a:r>
                      <a:r>
                        <a:rPr lang="en-US" sz="1600" b="1" dirty="0">
                          <a:solidFill>
                            <a:srgbClr val="FFFFFF"/>
                          </a:solidFill>
                          <a:effectLst/>
                          <a:latin typeface="+mn-lt"/>
                        </a:rPr>
                        <a:t> </a:t>
                      </a:r>
                      <a:r>
                        <a:rPr lang="en-US" sz="1600" b="1" dirty="0" err="1">
                          <a:solidFill>
                            <a:srgbClr val="FFFFFF"/>
                          </a:solidFill>
                          <a:effectLst/>
                          <a:latin typeface="+mn-lt"/>
                        </a:rPr>
                        <a:t>vị</a:t>
                      </a:r>
                      <a:r>
                        <a:rPr lang="en-US" sz="1600" b="1" dirty="0">
                          <a:solidFill>
                            <a:srgbClr val="FFFFFF"/>
                          </a:solidFill>
                          <a:effectLst/>
                          <a:latin typeface="+mn-lt"/>
                        </a:rPr>
                        <a:t> </a:t>
                      </a:r>
                      <a:r>
                        <a:rPr lang="en-US" sz="1600" b="1" dirty="0" err="1">
                          <a:solidFill>
                            <a:srgbClr val="FFFFFF"/>
                          </a:solidFill>
                          <a:effectLst/>
                          <a:latin typeface="+mn-lt"/>
                        </a:rPr>
                        <a:t>đầu</a:t>
                      </a:r>
                      <a:r>
                        <a:rPr lang="en-US" sz="1600" b="1" dirty="0">
                          <a:solidFill>
                            <a:srgbClr val="FFFFFF"/>
                          </a:solidFill>
                          <a:effectLst/>
                          <a:latin typeface="+mn-lt"/>
                        </a:rPr>
                        <a:t> </a:t>
                      </a:r>
                      <a:r>
                        <a:rPr lang="en-US" sz="1600" b="1" dirty="0" err="1">
                          <a:solidFill>
                            <a:srgbClr val="FFFFFF"/>
                          </a:solidFill>
                          <a:effectLst/>
                          <a:latin typeface="+mn-lt"/>
                        </a:rPr>
                        <a:t>mối</a:t>
                      </a:r>
                      <a:r>
                        <a:rPr lang="en-US" sz="1600" b="1" dirty="0">
                          <a:solidFill>
                            <a:srgbClr val="FFFFFF"/>
                          </a:solidFill>
                          <a:effectLst/>
                          <a:latin typeface="+mn-lt"/>
                        </a:rPr>
                        <a:t> </a:t>
                      </a:r>
                      <a:r>
                        <a:rPr lang="en-US" sz="1600" b="1" dirty="0" err="1">
                          <a:solidFill>
                            <a:srgbClr val="FFFFFF"/>
                          </a:solidFill>
                          <a:effectLst/>
                          <a:latin typeface="+mn-lt"/>
                        </a:rPr>
                        <a:t>thực</a:t>
                      </a:r>
                      <a:r>
                        <a:rPr lang="en-US" sz="1600" b="1" dirty="0">
                          <a:solidFill>
                            <a:srgbClr val="FFFFFF"/>
                          </a:solidFill>
                          <a:effectLst/>
                          <a:latin typeface="+mn-lt"/>
                        </a:rPr>
                        <a:t> </a:t>
                      </a:r>
                      <a:r>
                        <a:rPr lang="en-US" sz="1600" b="1" dirty="0" err="1">
                          <a:solidFill>
                            <a:srgbClr val="FFFFFF"/>
                          </a:solidFill>
                          <a:effectLst/>
                          <a:latin typeface="+mn-lt"/>
                        </a:rPr>
                        <a:t>hiện</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tc>
                  <a:txBody>
                    <a:bodyPr/>
                    <a:lstStyle/>
                    <a:p>
                      <a:pPr algn="l">
                        <a:lnSpc>
                          <a:spcPct val="100000"/>
                        </a:lnSpc>
                        <a:spcBef>
                          <a:spcPts val="0"/>
                        </a:spcBef>
                        <a:spcAft>
                          <a:spcPts val="0"/>
                        </a:spcAft>
                        <a:tabLst>
                          <a:tab pos="540385" algn="l"/>
                          <a:tab pos="685800" algn="l"/>
                        </a:tabLst>
                      </a:pPr>
                      <a:r>
                        <a:rPr lang="en-US" sz="1600" b="1">
                          <a:solidFill>
                            <a:srgbClr val="FFFFFF"/>
                          </a:solidFill>
                          <a:effectLst/>
                          <a:latin typeface="+mn-lt"/>
                        </a:rPr>
                        <a:t>Đơn vị phối hợp</a:t>
                      </a:r>
                      <a:endParaRPr lang="en-US" sz="1600">
                        <a:effectLst/>
                        <a:latin typeface="+mn-lt"/>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tc>
                  <a:txBody>
                    <a:bodyPr/>
                    <a:lstStyle/>
                    <a:p>
                      <a:pPr algn="ctr">
                        <a:lnSpc>
                          <a:spcPct val="100000"/>
                        </a:lnSpc>
                        <a:spcBef>
                          <a:spcPts val="0"/>
                        </a:spcBef>
                        <a:spcAft>
                          <a:spcPts val="0"/>
                        </a:spcAft>
                        <a:tabLst>
                          <a:tab pos="540385" algn="l"/>
                          <a:tab pos="685800" algn="l"/>
                        </a:tabLst>
                      </a:pPr>
                      <a:r>
                        <a:rPr lang="en-US" sz="1600" b="1" dirty="0" err="1">
                          <a:solidFill>
                            <a:srgbClr val="FFFFFF"/>
                          </a:solidFill>
                          <a:effectLst/>
                          <a:latin typeface="+mn-lt"/>
                        </a:rPr>
                        <a:t>Thời</a:t>
                      </a:r>
                      <a:r>
                        <a:rPr lang="en-US" sz="1600" b="1" dirty="0">
                          <a:solidFill>
                            <a:srgbClr val="FFFFFF"/>
                          </a:solidFill>
                          <a:effectLst/>
                          <a:latin typeface="+mn-lt"/>
                        </a:rPr>
                        <a:t> </a:t>
                      </a:r>
                      <a:r>
                        <a:rPr lang="en-US" sz="1600" b="1" dirty="0" err="1">
                          <a:solidFill>
                            <a:srgbClr val="FFFFFF"/>
                          </a:solidFill>
                          <a:effectLst/>
                          <a:latin typeface="+mn-lt"/>
                        </a:rPr>
                        <a:t>gian</a:t>
                      </a:r>
                      <a:r>
                        <a:rPr lang="en-US" sz="1600" b="1" dirty="0">
                          <a:solidFill>
                            <a:srgbClr val="FFFFFF"/>
                          </a:solidFill>
                          <a:effectLst/>
                          <a:latin typeface="+mn-lt"/>
                        </a:rPr>
                        <a:t> </a:t>
                      </a:r>
                      <a:r>
                        <a:rPr lang="en-US" sz="1600" b="1" dirty="0" err="1">
                          <a:solidFill>
                            <a:srgbClr val="FFFFFF"/>
                          </a:solidFill>
                          <a:effectLst/>
                          <a:latin typeface="+mn-lt"/>
                        </a:rPr>
                        <a:t>thực</a:t>
                      </a:r>
                      <a:r>
                        <a:rPr lang="en-US" sz="1600" b="1" dirty="0">
                          <a:solidFill>
                            <a:srgbClr val="FFFFFF"/>
                          </a:solidFill>
                          <a:effectLst/>
                          <a:latin typeface="+mn-lt"/>
                        </a:rPr>
                        <a:t> </a:t>
                      </a:r>
                      <a:r>
                        <a:rPr lang="en-US" sz="1600" b="1" dirty="0" err="1">
                          <a:solidFill>
                            <a:srgbClr val="FFFFFF"/>
                          </a:solidFill>
                          <a:effectLst/>
                          <a:latin typeface="+mn-lt"/>
                        </a:rPr>
                        <a:t>hiện</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extLst>
                  <a:ext uri="{0D108BD9-81ED-4DB2-BD59-A6C34878D82A}">
                    <a16:rowId xmlns:a16="http://schemas.microsoft.com/office/drawing/2014/main" val="1606147327"/>
                  </a:ext>
                </a:extLst>
              </a:tr>
              <a:tr h="909125">
                <a:tc>
                  <a:txBody>
                    <a:bodyPr/>
                    <a:lstStyle/>
                    <a:p>
                      <a:pPr marL="0" lvl="1" indent="0" algn="ctr" defTabSz="913516" rtl="0" eaLnBrk="1" latinLnBrk="0" hangingPunct="1">
                        <a:lnSpc>
                          <a:spcPct val="100000"/>
                        </a:lnSpc>
                        <a:spcBef>
                          <a:spcPts val="0"/>
                        </a:spcBef>
                        <a:spcAft>
                          <a:spcPts val="0"/>
                        </a:spcAft>
                        <a:buFont typeface="+mj-lt"/>
                        <a:buNone/>
                        <a:tabLst>
                          <a:tab pos="540385" algn="l"/>
                          <a:tab pos="685800" algn="l"/>
                        </a:tabLst>
                      </a:pPr>
                      <a:r>
                        <a:rPr lang="en-US" sz="1600" b="1" kern="1200" dirty="0">
                          <a:solidFill>
                            <a:srgbClr val="2D8094"/>
                          </a:solidFill>
                          <a:effectLst/>
                          <a:latin typeface="+mn-lt"/>
                          <a:ea typeface="Times New Roman" panose="02020603050405020304" pitchFamily="18" charset="0"/>
                          <a:cs typeface="Times New Roman" panose="02020603050405020304" pitchFamily="18" charset="0"/>
                        </a:rPr>
                        <a:t>2.1</a:t>
                      </a: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600" b="0" dirty="0" err="1">
                          <a:solidFill>
                            <a:srgbClr val="1F2F36"/>
                          </a:solidFill>
                          <a:effectLst/>
                          <a:latin typeface="+mn-lt"/>
                        </a:rPr>
                        <a:t>Nghiên</a:t>
                      </a:r>
                      <a:r>
                        <a:rPr lang="en-US" sz="1600" b="0" dirty="0">
                          <a:solidFill>
                            <a:srgbClr val="1F2F36"/>
                          </a:solidFill>
                          <a:effectLst/>
                          <a:latin typeface="+mn-lt"/>
                        </a:rPr>
                        <a:t> </a:t>
                      </a:r>
                      <a:r>
                        <a:rPr lang="en-US" sz="1600" b="0" dirty="0" err="1">
                          <a:solidFill>
                            <a:srgbClr val="1F2F36"/>
                          </a:solidFill>
                          <a:effectLst/>
                          <a:latin typeface="+mn-lt"/>
                        </a:rPr>
                        <a:t>cứu</a:t>
                      </a:r>
                      <a:r>
                        <a:rPr lang="en-US" sz="1600" b="0" dirty="0">
                          <a:solidFill>
                            <a:srgbClr val="1F2F36"/>
                          </a:solidFill>
                          <a:effectLst/>
                          <a:latin typeface="+mn-lt"/>
                        </a:rPr>
                        <a:t>, </a:t>
                      </a:r>
                      <a:r>
                        <a:rPr lang="en-US" sz="1600" b="0" dirty="0" err="1">
                          <a:solidFill>
                            <a:srgbClr val="1F2F36"/>
                          </a:solidFill>
                          <a:effectLst/>
                          <a:latin typeface="+mn-lt"/>
                        </a:rPr>
                        <a:t>đề</a:t>
                      </a:r>
                      <a:r>
                        <a:rPr lang="en-US" sz="1600" b="0" dirty="0">
                          <a:solidFill>
                            <a:srgbClr val="1F2F36"/>
                          </a:solidFill>
                          <a:effectLst/>
                          <a:latin typeface="+mn-lt"/>
                        </a:rPr>
                        <a:t> </a:t>
                      </a:r>
                      <a:r>
                        <a:rPr lang="en-US" sz="1600" b="0" dirty="0" err="1">
                          <a:solidFill>
                            <a:srgbClr val="1F2F36"/>
                          </a:solidFill>
                          <a:effectLst/>
                          <a:latin typeface="+mn-lt"/>
                        </a:rPr>
                        <a:t>xuất</a:t>
                      </a:r>
                      <a:r>
                        <a:rPr lang="en-US" sz="1600" b="0" dirty="0">
                          <a:solidFill>
                            <a:srgbClr val="1F2F36"/>
                          </a:solidFill>
                          <a:effectLst/>
                          <a:latin typeface="+mn-lt"/>
                        </a:rPr>
                        <a:t> </a:t>
                      </a:r>
                      <a:r>
                        <a:rPr lang="en-US" sz="1600" b="0" dirty="0" err="1">
                          <a:solidFill>
                            <a:srgbClr val="1F2F36"/>
                          </a:solidFill>
                          <a:effectLst/>
                          <a:latin typeface="+mn-lt"/>
                        </a:rPr>
                        <a:t>các</a:t>
                      </a:r>
                      <a:r>
                        <a:rPr lang="en-US" sz="1600" b="0" dirty="0">
                          <a:solidFill>
                            <a:srgbClr val="1F2F36"/>
                          </a:solidFill>
                          <a:effectLst/>
                          <a:latin typeface="+mn-lt"/>
                        </a:rPr>
                        <a:t> </a:t>
                      </a:r>
                      <a:r>
                        <a:rPr lang="en-US" sz="1600" b="0" dirty="0" err="1">
                          <a:solidFill>
                            <a:srgbClr val="1F2F36"/>
                          </a:solidFill>
                          <a:effectLst/>
                          <a:latin typeface="+mn-lt"/>
                        </a:rPr>
                        <a:t>nội</a:t>
                      </a:r>
                      <a:r>
                        <a:rPr lang="en-US" sz="1600" b="0" dirty="0">
                          <a:solidFill>
                            <a:srgbClr val="1F2F36"/>
                          </a:solidFill>
                          <a:effectLst/>
                          <a:latin typeface="+mn-lt"/>
                        </a:rPr>
                        <a:t> dung </a:t>
                      </a:r>
                      <a:r>
                        <a:rPr lang="en-US" sz="1600" b="0" dirty="0" err="1">
                          <a:solidFill>
                            <a:srgbClr val="1F2F36"/>
                          </a:solidFill>
                          <a:effectLst/>
                          <a:latin typeface="+mn-lt"/>
                        </a:rPr>
                        <a:t>liên</a:t>
                      </a:r>
                      <a:r>
                        <a:rPr lang="en-US" sz="1600" b="0" dirty="0">
                          <a:solidFill>
                            <a:srgbClr val="1F2F36"/>
                          </a:solidFill>
                          <a:effectLst/>
                          <a:latin typeface="+mn-lt"/>
                        </a:rPr>
                        <a:t> </a:t>
                      </a:r>
                      <a:r>
                        <a:rPr lang="en-US" sz="1600" b="0" dirty="0" err="1">
                          <a:solidFill>
                            <a:srgbClr val="1F2F36"/>
                          </a:solidFill>
                          <a:effectLst/>
                          <a:latin typeface="+mn-lt"/>
                        </a:rPr>
                        <a:t>quan</a:t>
                      </a:r>
                      <a:r>
                        <a:rPr lang="en-US" sz="1600" b="0" dirty="0">
                          <a:solidFill>
                            <a:srgbClr val="1F2F36"/>
                          </a:solidFill>
                          <a:effectLst/>
                          <a:latin typeface="+mn-lt"/>
                        </a:rPr>
                        <a:t> </a:t>
                      </a:r>
                      <a:r>
                        <a:rPr lang="en-US" sz="1600" b="0" dirty="0" err="1">
                          <a:solidFill>
                            <a:srgbClr val="1F2F36"/>
                          </a:solidFill>
                          <a:effectLst/>
                          <a:latin typeface="+mn-lt"/>
                        </a:rPr>
                        <a:t>đến</a:t>
                      </a:r>
                      <a:r>
                        <a:rPr lang="en-US" sz="1600" b="0" dirty="0">
                          <a:solidFill>
                            <a:srgbClr val="1F2F36"/>
                          </a:solidFill>
                          <a:effectLst/>
                          <a:latin typeface="+mn-lt"/>
                        </a:rPr>
                        <a:t> </a:t>
                      </a:r>
                      <a:r>
                        <a:rPr lang="en-US" sz="1600" b="0" dirty="0" err="1">
                          <a:solidFill>
                            <a:srgbClr val="1F2F36"/>
                          </a:solidFill>
                          <a:effectLst/>
                          <a:latin typeface="+mn-lt"/>
                        </a:rPr>
                        <a:t>phòng</a:t>
                      </a:r>
                      <a:r>
                        <a:rPr lang="en-US" sz="1600" b="0" dirty="0">
                          <a:solidFill>
                            <a:srgbClr val="1F2F36"/>
                          </a:solidFill>
                          <a:effectLst/>
                          <a:latin typeface="+mn-lt"/>
                        </a:rPr>
                        <a:t>, </a:t>
                      </a:r>
                      <a:r>
                        <a:rPr lang="en-US" sz="1600" b="0" dirty="0" err="1">
                          <a:solidFill>
                            <a:srgbClr val="1F2F36"/>
                          </a:solidFill>
                          <a:effectLst/>
                          <a:latin typeface="+mn-lt"/>
                        </a:rPr>
                        <a:t>chống</a:t>
                      </a:r>
                      <a:r>
                        <a:rPr lang="en-US" sz="1600" b="0" dirty="0">
                          <a:solidFill>
                            <a:srgbClr val="1F2F36"/>
                          </a:solidFill>
                          <a:effectLst/>
                          <a:latin typeface="+mn-lt"/>
                        </a:rPr>
                        <a:t> </a:t>
                      </a:r>
                      <a:r>
                        <a:rPr lang="en-US" sz="1600" b="0" dirty="0" err="1">
                          <a:solidFill>
                            <a:srgbClr val="1F2F36"/>
                          </a:solidFill>
                          <a:effectLst/>
                          <a:latin typeface="+mn-lt"/>
                        </a:rPr>
                        <a:t>các</a:t>
                      </a:r>
                      <a:r>
                        <a:rPr lang="en-US" sz="1600" b="0" dirty="0">
                          <a:solidFill>
                            <a:srgbClr val="1F2F36"/>
                          </a:solidFill>
                          <a:effectLst/>
                          <a:latin typeface="+mn-lt"/>
                        </a:rPr>
                        <a:t> BKLN </a:t>
                      </a:r>
                      <a:r>
                        <a:rPr lang="en-US" sz="1600" b="0" dirty="0" err="1">
                          <a:solidFill>
                            <a:srgbClr val="1F2F36"/>
                          </a:solidFill>
                          <a:effectLst/>
                          <a:latin typeface="+mn-lt"/>
                        </a:rPr>
                        <a:t>về</a:t>
                      </a:r>
                      <a:r>
                        <a:rPr lang="en-US" sz="1600" b="0" dirty="0">
                          <a:solidFill>
                            <a:srgbClr val="1F2F36"/>
                          </a:solidFill>
                          <a:effectLst/>
                          <a:latin typeface="+mn-lt"/>
                        </a:rPr>
                        <a:t> </a:t>
                      </a:r>
                      <a:r>
                        <a:rPr lang="en-US" sz="1600" b="0" dirty="0" err="1">
                          <a:solidFill>
                            <a:srgbClr val="1F2F36"/>
                          </a:solidFill>
                          <a:effectLst/>
                          <a:latin typeface="+mn-lt"/>
                        </a:rPr>
                        <a:t>phổi</a:t>
                      </a:r>
                      <a:r>
                        <a:rPr lang="en-US" sz="1600" b="0" dirty="0">
                          <a:solidFill>
                            <a:srgbClr val="1F2F36"/>
                          </a:solidFill>
                          <a:effectLst/>
                          <a:latin typeface="+mn-lt"/>
                        </a:rPr>
                        <a:t> </a:t>
                      </a:r>
                      <a:r>
                        <a:rPr lang="en-US" sz="1600" b="0" dirty="0" err="1">
                          <a:solidFill>
                            <a:srgbClr val="1F2F36"/>
                          </a:solidFill>
                          <a:effectLst/>
                          <a:latin typeface="+mn-lt"/>
                        </a:rPr>
                        <a:t>trong</a:t>
                      </a:r>
                      <a:r>
                        <a:rPr lang="en-US" sz="1600" b="0" dirty="0">
                          <a:solidFill>
                            <a:srgbClr val="1F2F36"/>
                          </a:solidFill>
                          <a:effectLst/>
                          <a:latin typeface="+mn-lt"/>
                        </a:rPr>
                        <a:t> </a:t>
                      </a:r>
                      <a:r>
                        <a:rPr lang="en-US" sz="1600" b="0" dirty="0" err="1">
                          <a:solidFill>
                            <a:srgbClr val="1F2F36"/>
                          </a:solidFill>
                          <a:effectLst/>
                          <a:latin typeface="+mn-lt"/>
                        </a:rPr>
                        <a:t>xây</a:t>
                      </a:r>
                      <a:r>
                        <a:rPr lang="en-US" sz="1600" b="0" dirty="0">
                          <a:solidFill>
                            <a:srgbClr val="1F2F36"/>
                          </a:solidFill>
                          <a:effectLst/>
                          <a:latin typeface="+mn-lt"/>
                        </a:rPr>
                        <a:t> </a:t>
                      </a:r>
                      <a:r>
                        <a:rPr lang="en-US" sz="1600" b="0" dirty="0" err="1">
                          <a:solidFill>
                            <a:srgbClr val="1F2F36"/>
                          </a:solidFill>
                          <a:effectLst/>
                          <a:latin typeface="+mn-lt"/>
                        </a:rPr>
                        <a:t>dựng</a:t>
                      </a:r>
                      <a:r>
                        <a:rPr lang="en-US" sz="1600" b="0" dirty="0">
                          <a:solidFill>
                            <a:srgbClr val="1F2F36"/>
                          </a:solidFill>
                          <a:effectLst/>
                          <a:latin typeface="+mn-lt"/>
                        </a:rPr>
                        <a:t> </a:t>
                      </a:r>
                      <a:r>
                        <a:rPr lang="vi-VN" sz="1600" b="0" dirty="0">
                          <a:solidFill>
                            <a:srgbClr val="1F2F36"/>
                          </a:solidFill>
                          <a:effectLst/>
                          <a:latin typeface="+mn-lt"/>
                        </a:rPr>
                        <a:t>Chiến lược </a:t>
                      </a:r>
                      <a:r>
                        <a:rPr lang="vi-VN" sz="1600" b="0" dirty="0">
                          <a:solidFill>
                            <a:srgbClr val="1F2F36"/>
                          </a:solidFill>
                          <a:effectLst/>
                          <a:latin typeface="+mn-lt"/>
                          <a:ea typeface="Calibri" panose="020F0502020204030204" pitchFamily="34" charset="0"/>
                          <a:cs typeface="Calibri" panose="020F0502020204030204" pitchFamily="34" charset="0"/>
                        </a:rPr>
                        <a:t>Quốc gia </a:t>
                      </a:r>
                      <a:r>
                        <a:rPr lang="en-US" sz="1600" b="0" dirty="0" err="1">
                          <a:solidFill>
                            <a:srgbClr val="1F2F36"/>
                          </a:solidFill>
                          <a:effectLst/>
                          <a:latin typeface="+mn-lt"/>
                        </a:rPr>
                        <a:t>phòng</a:t>
                      </a:r>
                      <a:r>
                        <a:rPr lang="en-US" sz="1600" b="0" dirty="0">
                          <a:solidFill>
                            <a:srgbClr val="1F2F36"/>
                          </a:solidFill>
                          <a:effectLst/>
                          <a:latin typeface="+mn-lt"/>
                        </a:rPr>
                        <a:t> </a:t>
                      </a:r>
                      <a:r>
                        <a:rPr lang="en-US" sz="1600" b="0" dirty="0" err="1">
                          <a:solidFill>
                            <a:srgbClr val="1F2F36"/>
                          </a:solidFill>
                          <a:effectLst/>
                          <a:latin typeface="+mn-lt"/>
                        </a:rPr>
                        <a:t>chống</a:t>
                      </a:r>
                      <a:r>
                        <a:rPr lang="en-US" sz="1600" b="0" dirty="0">
                          <a:solidFill>
                            <a:srgbClr val="1F2F36"/>
                          </a:solidFill>
                          <a:effectLst/>
                          <a:latin typeface="+mn-lt"/>
                        </a:rPr>
                        <a:t> </a:t>
                      </a:r>
                      <a:r>
                        <a:rPr lang="en-US" sz="1600" b="0" dirty="0" err="1">
                          <a:solidFill>
                            <a:srgbClr val="1F2F36"/>
                          </a:solidFill>
                          <a:effectLst/>
                          <a:latin typeface="+mn-lt"/>
                        </a:rPr>
                        <a:t>bệnh</a:t>
                      </a:r>
                      <a:r>
                        <a:rPr lang="en-US" sz="1600" b="0" dirty="0">
                          <a:solidFill>
                            <a:srgbClr val="1F2F36"/>
                          </a:solidFill>
                          <a:effectLst/>
                          <a:latin typeface="+mn-lt"/>
                        </a:rPr>
                        <a:t> </a:t>
                      </a:r>
                      <a:r>
                        <a:rPr lang="en-US" sz="1600" b="0" dirty="0" err="1">
                          <a:solidFill>
                            <a:srgbClr val="1F2F36"/>
                          </a:solidFill>
                          <a:effectLst/>
                          <a:latin typeface="+mn-lt"/>
                        </a:rPr>
                        <a:t>không</a:t>
                      </a:r>
                      <a:r>
                        <a:rPr lang="en-US" sz="1600" b="0" dirty="0">
                          <a:solidFill>
                            <a:srgbClr val="1F2F36"/>
                          </a:solidFill>
                          <a:effectLst/>
                          <a:latin typeface="+mn-lt"/>
                        </a:rPr>
                        <a:t> </a:t>
                      </a:r>
                      <a:r>
                        <a:rPr lang="en-US" sz="1600" b="0" dirty="0" err="1">
                          <a:solidFill>
                            <a:srgbClr val="1F2F36"/>
                          </a:solidFill>
                          <a:effectLst/>
                          <a:latin typeface="+mn-lt"/>
                        </a:rPr>
                        <a:t>lây</a:t>
                      </a:r>
                      <a:r>
                        <a:rPr lang="en-US" sz="1600" b="0" dirty="0">
                          <a:solidFill>
                            <a:srgbClr val="1F2F36"/>
                          </a:solidFill>
                          <a:effectLst/>
                          <a:latin typeface="+mn-lt"/>
                        </a:rPr>
                        <a:t> </a:t>
                      </a:r>
                      <a:r>
                        <a:rPr lang="en-US" sz="1600" b="0" dirty="0" err="1">
                          <a:solidFill>
                            <a:srgbClr val="1F2F36"/>
                          </a:solidFill>
                          <a:effectLst/>
                          <a:latin typeface="+mn-lt"/>
                        </a:rPr>
                        <a:t>nhiễm</a:t>
                      </a:r>
                      <a:r>
                        <a:rPr lang="en-US" sz="1600" b="0" dirty="0">
                          <a:solidFill>
                            <a:srgbClr val="1F2F36"/>
                          </a:solidFill>
                          <a:effectLst/>
                          <a:latin typeface="+mn-lt"/>
                        </a:rPr>
                        <a:t> </a:t>
                      </a:r>
                      <a:r>
                        <a:rPr lang="en-US" sz="1600" b="0" dirty="0" err="1">
                          <a:solidFill>
                            <a:srgbClr val="1F2F36"/>
                          </a:solidFill>
                          <a:effectLst/>
                          <a:latin typeface="+mn-lt"/>
                        </a:rPr>
                        <a:t>giai</a:t>
                      </a:r>
                      <a:r>
                        <a:rPr lang="en-US" sz="1600" b="0" dirty="0">
                          <a:solidFill>
                            <a:srgbClr val="1F2F36"/>
                          </a:solidFill>
                          <a:effectLst/>
                          <a:latin typeface="+mn-lt"/>
                        </a:rPr>
                        <a:t> </a:t>
                      </a:r>
                      <a:r>
                        <a:rPr lang="en-US" sz="1600" b="0" dirty="0" err="1">
                          <a:solidFill>
                            <a:srgbClr val="1F2F36"/>
                          </a:solidFill>
                          <a:effectLst/>
                          <a:latin typeface="+mn-lt"/>
                        </a:rPr>
                        <a:t>đoạn</a:t>
                      </a:r>
                      <a:r>
                        <a:rPr lang="en-US" sz="1600" b="0" dirty="0">
                          <a:solidFill>
                            <a:srgbClr val="1F2F36"/>
                          </a:solidFill>
                          <a:effectLst/>
                          <a:latin typeface="+mn-lt"/>
                        </a:rPr>
                        <a:t> 2026-2035 </a:t>
                      </a:r>
                      <a:r>
                        <a:rPr lang="en-US" sz="1600" b="0" dirty="0" err="1">
                          <a:solidFill>
                            <a:srgbClr val="1F2F36"/>
                          </a:solidFill>
                          <a:effectLst/>
                          <a:latin typeface="+mn-lt"/>
                        </a:rPr>
                        <a:t>và</a:t>
                      </a:r>
                      <a:r>
                        <a:rPr lang="en-US" sz="1600" b="0" dirty="0">
                          <a:solidFill>
                            <a:srgbClr val="1F2F36"/>
                          </a:solidFill>
                          <a:effectLst/>
                          <a:latin typeface="+mn-lt"/>
                        </a:rPr>
                        <a:t> </a:t>
                      </a:r>
                      <a:r>
                        <a:rPr lang="en-US" sz="1600" b="0" dirty="0" err="1">
                          <a:solidFill>
                            <a:srgbClr val="1F2F36"/>
                          </a:solidFill>
                          <a:effectLst/>
                          <a:latin typeface="+mn-lt"/>
                        </a:rPr>
                        <a:t>Kế</a:t>
                      </a:r>
                      <a:r>
                        <a:rPr lang="en-US" sz="1600" b="0" dirty="0">
                          <a:solidFill>
                            <a:srgbClr val="1F2F36"/>
                          </a:solidFill>
                          <a:effectLst/>
                          <a:latin typeface="+mn-lt"/>
                        </a:rPr>
                        <a:t> </a:t>
                      </a:r>
                      <a:r>
                        <a:rPr lang="en-US" sz="1600" b="0" dirty="0" err="1">
                          <a:solidFill>
                            <a:srgbClr val="1F2F36"/>
                          </a:solidFill>
                          <a:effectLst/>
                          <a:latin typeface="+mn-lt"/>
                        </a:rPr>
                        <a:t>hoạch</a:t>
                      </a:r>
                      <a:r>
                        <a:rPr lang="en-US" sz="1600" b="0" dirty="0">
                          <a:solidFill>
                            <a:srgbClr val="1F2F36"/>
                          </a:solidFill>
                          <a:effectLst/>
                          <a:latin typeface="+mn-lt"/>
                        </a:rPr>
                        <a:t> </a:t>
                      </a:r>
                      <a:r>
                        <a:rPr lang="en-US" sz="1600" b="0" dirty="0" err="1">
                          <a:solidFill>
                            <a:srgbClr val="1F2F36"/>
                          </a:solidFill>
                          <a:effectLst/>
                          <a:latin typeface="+mn-lt"/>
                        </a:rPr>
                        <a:t>hành</a:t>
                      </a:r>
                      <a:r>
                        <a:rPr lang="en-US" sz="1600" b="0" dirty="0">
                          <a:solidFill>
                            <a:srgbClr val="1F2F36"/>
                          </a:solidFill>
                          <a:effectLst/>
                          <a:latin typeface="+mn-lt"/>
                        </a:rPr>
                        <a:t> </a:t>
                      </a:r>
                      <a:r>
                        <a:rPr lang="en-US" sz="1600" b="0" dirty="0" err="1">
                          <a:solidFill>
                            <a:srgbClr val="1F2F36"/>
                          </a:solidFill>
                          <a:effectLst/>
                          <a:latin typeface="+mn-lt"/>
                        </a:rPr>
                        <a:t>động</a:t>
                      </a:r>
                      <a:r>
                        <a:rPr lang="en-US" sz="1600" b="0" dirty="0">
                          <a:solidFill>
                            <a:srgbClr val="1F2F36"/>
                          </a:solidFill>
                          <a:effectLst/>
                          <a:latin typeface="+mn-lt"/>
                        </a:rPr>
                        <a:t> </a:t>
                      </a:r>
                      <a:r>
                        <a:rPr lang="en-US" sz="1600" b="0" dirty="0" err="1">
                          <a:solidFill>
                            <a:srgbClr val="1F2F36"/>
                          </a:solidFill>
                          <a:effectLst/>
                          <a:latin typeface="+mn-lt"/>
                        </a:rPr>
                        <a:t>quốc</a:t>
                      </a:r>
                      <a:r>
                        <a:rPr lang="en-US" sz="1600" b="0" dirty="0">
                          <a:solidFill>
                            <a:srgbClr val="1F2F36"/>
                          </a:solidFill>
                          <a:effectLst/>
                          <a:latin typeface="+mn-lt"/>
                        </a:rPr>
                        <a:t> </a:t>
                      </a:r>
                      <a:r>
                        <a:rPr lang="en-US" sz="1600" b="0" dirty="0" err="1">
                          <a:solidFill>
                            <a:srgbClr val="1F2F36"/>
                          </a:solidFill>
                          <a:effectLst/>
                          <a:latin typeface="+mn-lt"/>
                        </a:rPr>
                        <a:t>gia</a:t>
                      </a:r>
                      <a:r>
                        <a:rPr lang="en-US" sz="1600" b="0" dirty="0">
                          <a:solidFill>
                            <a:srgbClr val="1F2F36"/>
                          </a:solidFill>
                          <a:effectLst/>
                          <a:latin typeface="+mn-lt"/>
                        </a:rPr>
                        <a:t> </a:t>
                      </a:r>
                      <a:r>
                        <a:rPr lang="vi-VN" sz="1600" b="0" dirty="0">
                          <a:solidFill>
                            <a:srgbClr val="1F2F36"/>
                          </a:solidFill>
                          <a:effectLst/>
                          <a:latin typeface="+mn-lt"/>
                        </a:rPr>
                        <a:t>phòng</a:t>
                      </a:r>
                      <a:r>
                        <a:rPr lang="en-US" sz="1600" b="0" dirty="0">
                          <a:solidFill>
                            <a:srgbClr val="1F2F36"/>
                          </a:solidFill>
                          <a:effectLst/>
                          <a:latin typeface="+mn-lt"/>
                        </a:rPr>
                        <a:t>, </a:t>
                      </a:r>
                      <a:r>
                        <a:rPr lang="vi-VN" sz="1600" b="0" dirty="0">
                          <a:solidFill>
                            <a:srgbClr val="1F2F36"/>
                          </a:solidFill>
                          <a:effectLst/>
                          <a:latin typeface="+mn-lt"/>
                        </a:rPr>
                        <a:t>chống bệnh không lây nhiễm </a:t>
                      </a:r>
                      <a:r>
                        <a:rPr lang="en-US" sz="1600" b="0" dirty="0" err="1">
                          <a:solidFill>
                            <a:srgbClr val="1F2F36"/>
                          </a:solidFill>
                          <a:effectLst/>
                          <a:latin typeface="+mn-lt"/>
                        </a:rPr>
                        <a:t>giai</a:t>
                      </a:r>
                      <a:r>
                        <a:rPr lang="en-US" sz="1600" b="0" dirty="0">
                          <a:solidFill>
                            <a:srgbClr val="1F2F36"/>
                          </a:solidFill>
                          <a:effectLst/>
                          <a:latin typeface="+mn-lt"/>
                        </a:rPr>
                        <a:t> </a:t>
                      </a:r>
                      <a:r>
                        <a:rPr lang="en-US" sz="1600" b="0" dirty="0" err="1">
                          <a:solidFill>
                            <a:srgbClr val="1F2F36"/>
                          </a:solidFill>
                          <a:effectLst/>
                          <a:latin typeface="+mn-lt"/>
                        </a:rPr>
                        <a:t>đoạn</a:t>
                      </a:r>
                      <a:r>
                        <a:rPr lang="en-US" sz="1600" b="0" dirty="0">
                          <a:solidFill>
                            <a:srgbClr val="1F2F36"/>
                          </a:solidFill>
                          <a:effectLst/>
                          <a:latin typeface="+mn-lt"/>
                        </a:rPr>
                        <a:t> 2026-2035</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600" b="0" dirty="0" err="1">
                          <a:solidFill>
                            <a:srgbClr val="1F2F36"/>
                          </a:solidFill>
                          <a:effectLst/>
                          <a:latin typeface="+mn-lt"/>
                        </a:rPr>
                        <a:t>Cục</a:t>
                      </a:r>
                      <a:r>
                        <a:rPr lang="en-US" sz="1600" b="0" dirty="0">
                          <a:solidFill>
                            <a:srgbClr val="1F2F36"/>
                          </a:solidFill>
                          <a:effectLst/>
                          <a:latin typeface="+mn-lt"/>
                        </a:rPr>
                        <a:t> </a:t>
                      </a:r>
                      <a:r>
                        <a:rPr lang="en-US" sz="1600" b="0" dirty="0" err="1">
                          <a:solidFill>
                            <a:srgbClr val="1F2F36"/>
                          </a:solidFill>
                          <a:effectLst/>
                          <a:latin typeface="+mn-lt"/>
                        </a:rPr>
                        <a:t>Phòng</a:t>
                      </a:r>
                      <a:r>
                        <a:rPr lang="en-US" sz="1600" b="0" dirty="0">
                          <a:solidFill>
                            <a:srgbClr val="1F2F36"/>
                          </a:solidFill>
                          <a:effectLst/>
                          <a:latin typeface="+mn-lt"/>
                        </a:rPr>
                        <a:t> </a:t>
                      </a:r>
                      <a:r>
                        <a:rPr lang="en-US" sz="1600" b="0" dirty="0" err="1">
                          <a:solidFill>
                            <a:srgbClr val="1F2F36"/>
                          </a:solidFill>
                          <a:effectLst/>
                          <a:latin typeface="+mn-lt"/>
                        </a:rPr>
                        <a:t>bệnh</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600" b="0" spc="-30" dirty="0" err="1">
                          <a:solidFill>
                            <a:srgbClr val="1F2F36"/>
                          </a:solidFill>
                          <a:effectLst/>
                          <a:latin typeface="+mn-lt"/>
                        </a:rPr>
                        <a:t>Cục</a:t>
                      </a:r>
                      <a:r>
                        <a:rPr lang="en-US" sz="1600" b="0" spc="-30" dirty="0">
                          <a:solidFill>
                            <a:srgbClr val="1F2F36"/>
                          </a:solidFill>
                          <a:effectLst/>
                          <a:latin typeface="+mn-lt"/>
                        </a:rPr>
                        <a:t>, </a:t>
                      </a:r>
                      <a:r>
                        <a:rPr lang="en-US" sz="1600" b="0" spc="-30" dirty="0" err="1">
                          <a:solidFill>
                            <a:srgbClr val="1F2F36"/>
                          </a:solidFill>
                          <a:effectLst/>
                          <a:latin typeface="+mn-lt"/>
                        </a:rPr>
                        <a:t>Vụ</a:t>
                      </a:r>
                      <a:r>
                        <a:rPr lang="en-US" sz="1600" b="0" spc="-30" dirty="0">
                          <a:solidFill>
                            <a:srgbClr val="1F2F36"/>
                          </a:solidFill>
                          <a:effectLst/>
                          <a:latin typeface="+mn-lt"/>
                        </a:rPr>
                        <a:t>, </a:t>
                      </a:r>
                      <a:r>
                        <a:rPr lang="en-US" sz="1600" b="0" spc="-30" dirty="0" err="1">
                          <a:solidFill>
                            <a:srgbClr val="1F2F36"/>
                          </a:solidFill>
                          <a:effectLst/>
                          <a:latin typeface="+mn-lt"/>
                        </a:rPr>
                        <a:t>Viện</a:t>
                      </a:r>
                      <a:r>
                        <a:rPr lang="en-US" sz="1600" b="0" spc="-30" dirty="0">
                          <a:solidFill>
                            <a:srgbClr val="1F2F36"/>
                          </a:solidFill>
                          <a:effectLst/>
                          <a:latin typeface="+mn-lt"/>
                        </a:rPr>
                        <a:t>, </a:t>
                      </a:r>
                      <a:r>
                        <a:rPr lang="en-US" sz="1600" b="0" spc="-30" dirty="0" err="1">
                          <a:solidFill>
                            <a:srgbClr val="1F2F36"/>
                          </a:solidFill>
                          <a:effectLst/>
                          <a:latin typeface="+mn-lt"/>
                        </a:rPr>
                        <a:t>bệnh</a:t>
                      </a:r>
                      <a:r>
                        <a:rPr lang="en-US" sz="1600" b="0" spc="-30" dirty="0">
                          <a:solidFill>
                            <a:srgbClr val="1F2F36"/>
                          </a:solidFill>
                          <a:effectLst/>
                          <a:latin typeface="+mn-lt"/>
                        </a:rPr>
                        <a:t> </a:t>
                      </a:r>
                      <a:r>
                        <a:rPr lang="en-US" sz="1600" b="0" spc="-30" dirty="0" err="1">
                          <a:solidFill>
                            <a:srgbClr val="1F2F36"/>
                          </a:solidFill>
                          <a:effectLst/>
                          <a:latin typeface="+mn-lt"/>
                        </a:rPr>
                        <a:t>viện</a:t>
                      </a:r>
                      <a:r>
                        <a:rPr lang="en-US" sz="1600" b="0" spc="-30" dirty="0">
                          <a:solidFill>
                            <a:srgbClr val="1F2F36"/>
                          </a:solidFill>
                          <a:effectLst/>
                          <a:latin typeface="+mn-lt"/>
                        </a:rPr>
                        <a:t>, </a:t>
                      </a:r>
                      <a:r>
                        <a:rPr lang="en-US" sz="1600" b="0" spc="-30" dirty="0" err="1">
                          <a:solidFill>
                            <a:srgbClr val="1F2F36"/>
                          </a:solidFill>
                          <a:effectLst/>
                          <a:latin typeface="+mn-lt"/>
                        </a:rPr>
                        <a:t>Hội</a:t>
                      </a:r>
                      <a:r>
                        <a:rPr lang="en-US" sz="1600" b="0" spc="-30" dirty="0">
                          <a:solidFill>
                            <a:srgbClr val="1F2F36"/>
                          </a:solidFill>
                          <a:effectLst/>
                          <a:latin typeface="+mn-lt"/>
                        </a:rPr>
                        <a:t> </a:t>
                      </a:r>
                      <a:r>
                        <a:rPr lang="en-US" sz="1600" b="0" spc="-30" dirty="0" err="1">
                          <a:solidFill>
                            <a:srgbClr val="1F2F36"/>
                          </a:solidFill>
                          <a:effectLst/>
                          <a:latin typeface="+mn-lt"/>
                        </a:rPr>
                        <a:t>chuyên</a:t>
                      </a:r>
                      <a:r>
                        <a:rPr lang="en-US" sz="1600" b="0" spc="-30" dirty="0">
                          <a:solidFill>
                            <a:srgbClr val="1F2F36"/>
                          </a:solidFill>
                          <a:effectLst/>
                          <a:latin typeface="+mn-lt"/>
                        </a:rPr>
                        <a:t> </a:t>
                      </a:r>
                      <a:r>
                        <a:rPr lang="en-US" sz="1600" b="0" spc="-30" dirty="0" err="1">
                          <a:solidFill>
                            <a:srgbClr val="1F2F36"/>
                          </a:solidFill>
                          <a:effectLst/>
                          <a:latin typeface="+mn-lt"/>
                        </a:rPr>
                        <a:t>ngành</a:t>
                      </a:r>
                      <a:r>
                        <a:rPr lang="en-US" sz="1600" b="0" spc="-30" dirty="0">
                          <a:solidFill>
                            <a:srgbClr val="1F2F36"/>
                          </a:solidFill>
                          <a:effectLst/>
                          <a:latin typeface="+mn-lt"/>
                        </a:rPr>
                        <a:t> </a:t>
                      </a:r>
                      <a:r>
                        <a:rPr lang="en-US" sz="1600" b="0" spc="-30" dirty="0" err="1">
                          <a:solidFill>
                            <a:srgbClr val="1F2F36"/>
                          </a:solidFill>
                          <a:effectLst/>
                          <a:latin typeface="+mn-lt"/>
                        </a:rPr>
                        <a:t>liên</a:t>
                      </a:r>
                      <a:r>
                        <a:rPr lang="en-US" sz="1600" b="0" spc="-30" dirty="0">
                          <a:solidFill>
                            <a:srgbClr val="1F2F36"/>
                          </a:solidFill>
                          <a:effectLst/>
                          <a:latin typeface="+mn-lt"/>
                        </a:rPr>
                        <a:t> </a:t>
                      </a:r>
                      <a:r>
                        <a:rPr lang="en-US" sz="1600" b="0" spc="-30" dirty="0" err="1">
                          <a:solidFill>
                            <a:srgbClr val="1F2F36"/>
                          </a:solidFill>
                          <a:effectLst/>
                          <a:latin typeface="+mn-lt"/>
                        </a:rPr>
                        <a:t>quan</a:t>
                      </a:r>
                      <a:r>
                        <a:rPr lang="en-US" sz="1600" b="0" spc="-30" dirty="0">
                          <a:solidFill>
                            <a:srgbClr val="1F2F36"/>
                          </a:solidFill>
                          <a:effectLst/>
                          <a:latin typeface="+mn-lt"/>
                        </a:rPr>
                        <a:t>.</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ctr">
                        <a:lnSpc>
                          <a:spcPct val="100000"/>
                        </a:lnSpc>
                        <a:spcBef>
                          <a:spcPts val="0"/>
                        </a:spcBef>
                        <a:spcAft>
                          <a:spcPts val="0"/>
                        </a:spcAft>
                        <a:tabLst>
                          <a:tab pos="540385" algn="l"/>
                          <a:tab pos="685800" algn="l"/>
                        </a:tabLst>
                      </a:pPr>
                      <a:r>
                        <a:rPr lang="en-US" sz="1600" b="0">
                          <a:solidFill>
                            <a:srgbClr val="1F2F36"/>
                          </a:solidFill>
                          <a:effectLst/>
                          <a:latin typeface="+mn-lt"/>
                        </a:rPr>
                        <a:t>2026-2027</a:t>
                      </a:r>
                      <a:endParaRPr lang="en-US" sz="160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extLst>
                  <a:ext uri="{0D108BD9-81ED-4DB2-BD59-A6C34878D82A}">
                    <a16:rowId xmlns:a16="http://schemas.microsoft.com/office/drawing/2014/main" val="2075447765"/>
                  </a:ext>
                </a:extLst>
              </a:tr>
              <a:tr h="918569">
                <a:tc>
                  <a:txBody>
                    <a:bodyPr/>
                    <a:lstStyle/>
                    <a:p>
                      <a:pPr marL="0" lvl="1" indent="0" algn="ctr" defTabSz="913516" rtl="0" eaLnBrk="1" latinLnBrk="0" hangingPunct="1">
                        <a:lnSpc>
                          <a:spcPct val="100000"/>
                        </a:lnSpc>
                        <a:spcBef>
                          <a:spcPts val="0"/>
                        </a:spcBef>
                        <a:spcAft>
                          <a:spcPts val="0"/>
                        </a:spcAft>
                        <a:buFont typeface="+mj-lt"/>
                        <a:buNone/>
                        <a:tabLst>
                          <a:tab pos="540385" algn="l"/>
                          <a:tab pos="685800" algn="l"/>
                        </a:tabLst>
                      </a:pPr>
                      <a:r>
                        <a:rPr lang="en-US" sz="1600" b="1" kern="1200" dirty="0">
                          <a:solidFill>
                            <a:srgbClr val="2D8094"/>
                          </a:solidFill>
                          <a:effectLst/>
                          <a:latin typeface="+mn-lt"/>
                          <a:ea typeface="Times New Roman" panose="02020603050405020304" pitchFamily="18" charset="0"/>
                          <a:cs typeface="Times New Roman" panose="02020603050405020304" pitchFamily="18" charset="0"/>
                        </a:rPr>
                        <a:t>2.2 </a:t>
                      </a: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vi-VN" sz="1600" b="0" dirty="0">
                          <a:solidFill>
                            <a:srgbClr val="1F2F36"/>
                          </a:solidFill>
                          <a:effectLst/>
                          <a:latin typeface="+mn-lt"/>
                          <a:ea typeface="Calibri" panose="020F0502020204030204" pitchFamily="34" charset="0"/>
                          <a:cs typeface="Calibri" panose="020F0502020204030204" pitchFamily="34" charset="0"/>
                        </a:rPr>
                        <a:t>Nghiên cứu</a:t>
                      </a:r>
                      <a:r>
                        <a:rPr lang="en-US" sz="1600" b="0" dirty="0">
                          <a:solidFill>
                            <a:srgbClr val="1F2F36"/>
                          </a:solidFill>
                          <a:effectLst/>
                          <a:latin typeface="+mn-lt"/>
                          <a:ea typeface="Calibri" panose="020F0502020204030204" pitchFamily="34" charset="0"/>
                          <a:cs typeface="Calibri" panose="020F0502020204030204" pitchFamily="34" charset="0"/>
                        </a:rPr>
                        <a:t>, </a:t>
                      </a:r>
                      <a:r>
                        <a:rPr lang="vi-VN" sz="1600" b="0" dirty="0">
                          <a:solidFill>
                            <a:srgbClr val="1F2F36"/>
                          </a:solidFill>
                          <a:effectLst/>
                          <a:latin typeface="+mn-lt"/>
                          <a:ea typeface="Calibri" panose="020F0502020204030204" pitchFamily="34" charset="0"/>
                          <a:cs typeface="Calibri" panose="020F0502020204030204" pitchFamily="34" charset="0"/>
                        </a:rPr>
                        <a:t>đề xuất</a:t>
                      </a:r>
                      <a:r>
                        <a:rPr lang="en-US" sz="1600" b="0" dirty="0">
                          <a:solidFill>
                            <a:srgbClr val="1F2F36"/>
                          </a:solidFill>
                          <a:effectLst/>
                          <a:latin typeface="+mn-lt"/>
                          <a:ea typeface="Calibri" panose="020F0502020204030204" pitchFamily="34" charset="0"/>
                          <a:cs typeface="Calibri" panose="020F0502020204030204" pitchFamily="34" charset="0"/>
                        </a:rPr>
                        <a:t>, </a:t>
                      </a:r>
                      <a:r>
                        <a:rPr lang="en-US" sz="1600" b="0" dirty="0" err="1">
                          <a:solidFill>
                            <a:srgbClr val="1F2F36"/>
                          </a:solidFill>
                          <a:effectLst/>
                          <a:latin typeface="+mn-lt"/>
                          <a:ea typeface="Calibri" panose="020F0502020204030204" pitchFamily="34" charset="0"/>
                          <a:cs typeface="Calibri" panose="020F0502020204030204" pitchFamily="34" charset="0"/>
                        </a:rPr>
                        <a:t>hoàn</a:t>
                      </a:r>
                      <a:r>
                        <a:rPr lang="en-US" sz="1600" b="0" dirty="0">
                          <a:solidFill>
                            <a:srgbClr val="1F2F36"/>
                          </a:solidFill>
                          <a:effectLst/>
                          <a:latin typeface="+mn-lt"/>
                          <a:ea typeface="Calibri" panose="020F0502020204030204" pitchFamily="34" charset="0"/>
                          <a:cs typeface="Calibri" panose="020F0502020204030204" pitchFamily="34" charset="0"/>
                        </a:rPr>
                        <a:t> </a:t>
                      </a:r>
                      <a:r>
                        <a:rPr lang="en-US" sz="1600" b="0" dirty="0" err="1">
                          <a:solidFill>
                            <a:srgbClr val="1F2F36"/>
                          </a:solidFill>
                          <a:effectLst/>
                          <a:latin typeface="+mn-lt"/>
                          <a:ea typeface="Calibri" panose="020F0502020204030204" pitchFamily="34" charset="0"/>
                          <a:cs typeface="Calibri" panose="020F0502020204030204" pitchFamily="34" charset="0"/>
                        </a:rPr>
                        <a:t>thiện</a:t>
                      </a:r>
                      <a:r>
                        <a:rPr lang="en-US" sz="1600" b="0" dirty="0">
                          <a:solidFill>
                            <a:srgbClr val="1F2F36"/>
                          </a:solidFill>
                          <a:effectLst/>
                          <a:latin typeface="+mn-lt"/>
                          <a:ea typeface="Calibri" panose="020F0502020204030204" pitchFamily="34" charset="0"/>
                          <a:cs typeface="Calibri" panose="020F0502020204030204" pitchFamily="34" charset="0"/>
                        </a:rPr>
                        <a:t> </a:t>
                      </a:r>
                      <a:r>
                        <a:rPr lang="en-US" sz="1600" b="0" dirty="0" err="1">
                          <a:solidFill>
                            <a:srgbClr val="1F2F36"/>
                          </a:solidFill>
                          <a:effectLst/>
                          <a:latin typeface="+mn-lt"/>
                          <a:ea typeface="Calibri" panose="020F0502020204030204" pitchFamily="34" charset="0"/>
                          <a:cs typeface="Calibri" panose="020F0502020204030204" pitchFamily="34" charset="0"/>
                        </a:rPr>
                        <a:t>văn</a:t>
                      </a:r>
                      <a:r>
                        <a:rPr lang="en-US" sz="1600" b="0" dirty="0">
                          <a:solidFill>
                            <a:srgbClr val="1F2F36"/>
                          </a:solidFill>
                          <a:effectLst/>
                          <a:latin typeface="+mn-lt"/>
                          <a:ea typeface="Calibri" panose="020F0502020204030204" pitchFamily="34" charset="0"/>
                          <a:cs typeface="Calibri" panose="020F0502020204030204" pitchFamily="34" charset="0"/>
                        </a:rPr>
                        <a:t> </a:t>
                      </a:r>
                      <a:r>
                        <a:rPr lang="en-US" sz="1600" b="0" dirty="0" err="1">
                          <a:solidFill>
                            <a:srgbClr val="1F2F36"/>
                          </a:solidFill>
                          <a:effectLst/>
                          <a:latin typeface="+mn-lt"/>
                          <a:ea typeface="Calibri" panose="020F0502020204030204" pitchFamily="34" charset="0"/>
                          <a:cs typeface="Calibri" panose="020F0502020204030204" pitchFamily="34" charset="0"/>
                        </a:rPr>
                        <a:t>bản</a:t>
                      </a:r>
                      <a:r>
                        <a:rPr lang="en-US" sz="1600" b="0" dirty="0">
                          <a:solidFill>
                            <a:srgbClr val="1F2F36"/>
                          </a:solidFill>
                          <a:effectLst/>
                          <a:latin typeface="+mn-lt"/>
                          <a:ea typeface="Calibri" panose="020F0502020204030204" pitchFamily="34" charset="0"/>
                          <a:cs typeface="Calibri" panose="020F0502020204030204" pitchFamily="34" charset="0"/>
                        </a:rPr>
                        <a:t> </a:t>
                      </a:r>
                      <a:r>
                        <a:rPr lang="en-US" sz="1600" b="0" dirty="0" err="1">
                          <a:solidFill>
                            <a:srgbClr val="1F2F36"/>
                          </a:solidFill>
                          <a:effectLst/>
                          <a:latin typeface="+mn-lt"/>
                          <a:ea typeface="Calibri" panose="020F0502020204030204" pitchFamily="34" charset="0"/>
                          <a:cs typeface="Calibri" panose="020F0502020204030204" pitchFamily="34" charset="0"/>
                        </a:rPr>
                        <a:t>quy</a:t>
                      </a:r>
                      <a:r>
                        <a:rPr lang="en-US" sz="1600" b="0" dirty="0">
                          <a:solidFill>
                            <a:srgbClr val="1F2F36"/>
                          </a:solidFill>
                          <a:effectLst/>
                          <a:latin typeface="+mn-lt"/>
                          <a:ea typeface="Calibri" panose="020F0502020204030204" pitchFamily="34" charset="0"/>
                          <a:cs typeface="Calibri" panose="020F0502020204030204" pitchFamily="34" charset="0"/>
                        </a:rPr>
                        <a:t> </a:t>
                      </a:r>
                      <a:r>
                        <a:rPr lang="en-US" sz="1600" b="0" dirty="0" err="1">
                          <a:solidFill>
                            <a:srgbClr val="1F2F36"/>
                          </a:solidFill>
                          <a:effectLst/>
                          <a:latin typeface="+mn-lt"/>
                          <a:ea typeface="Calibri" panose="020F0502020204030204" pitchFamily="34" charset="0"/>
                          <a:cs typeface="Calibri" panose="020F0502020204030204" pitchFamily="34" charset="0"/>
                        </a:rPr>
                        <a:t>phạm</a:t>
                      </a:r>
                      <a:r>
                        <a:rPr lang="en-US" sz="1600" b="0" dirty="0">
                          <a:solidFill>
                            <a:srgbClr val="1F2F36"/>
                          </a:solidFill>
                          <a:effectLst/>
                          <a:latin typeface="+mn-lt"/>
                          <a:ea typeface="Calibri" panose="020F0502020204030204" pitchFamily="34" charset="0"/>
                          <a:cs typeface="Calibri" panose="020F0502020204030204" pitchFamily="34" charset="0"/>
                        </a:rPr>
                        <a:t> </a:t>
                      </a:r>
                      <a:r>
                        <a:rPr lang="en-US" sz="1600" b="0" dirty="0" err="1">
                          <a:solidFill>
                            <a:srgbClr val="1F2F36"/>
                          </a:solidFill>
                          <a:effectLst/>
                          <a:latin typeface="+mn-lt"/>
                          <a:ea typeface="Calibri" panose="020F0502020204030204" pitchFamily="34" charset="0"/>
                          <a:cs typeface="Calibri" panose="020F0502020204030204" pitchFamily="34" charset="0"/>
                        </a:rPr>
                        <a:t>pháp</a:t>
                      </a:r>
                      <a:r>
                        <a:rPr lang="en-US" sz="1600" b="0" dirty="0">
                          <a:solidFill>
                            <a:srgbClr val="1F2F36"/>
                          </a:solidFill>
                          <a:effectLst/>
                          <a:latin typeface="+mn-lt"/>
                          <a:ea typeface="Calibri" panose="020F0502020204030204" pitchFamily="34" charset="0"/>
                          <a:cs typeface="Calibri" panose="020F0502020204030204" pitchFamily="34" charset="0"/>
                        </a:rPr>
                        <a:t> </a:t>
                      </a:r>
                      <a:r>
                        <a:rPr lang="en-US" sz="1600" b="0" dirty="0" err="1">
                          <a:solidFill>
                            <a:srgbClr val="1F2F36"/>
                          </a:solidFill>
                          <a:effectLst/>
                          <a:latin typeface="+mn-lt"/>
                          <a:ea typeface="Calibri" panose="020F0502020204030204" pitchFamily="34" charset="0"/>
                          <a:cs typeface="Calibri" panose="020F0502020204030204" pitchFamily="34" charset="0"/>
                        </a:rPr>
                        <a:t>luật</a:t>
                      </a:r>
                      <a:r>
                        <a:rPr lang="en-US" sz="1600" b="0" dirty="0">
                          <a:solidFill>
                            <a:srgbClr val="1F2F36"/>
                          </a:solidFill>
                          <a:effectLst/>
                          <a:latin typeface="+mn-lt"/>
                          <a:ea typeface="Calibri" panose="020F0502020204030204" pitchFamily="34" charset="0"/>
                          <a:cs typeface="Calibri" panose="020F0502020204030204" pitchFamily="34" charset="0"/>
                        </a:rPr>
                        <a:t> </a:t>
                      </a:r>
                      <a:r>
                        <a:rPr lang="en-US" sz="1600" b="0" dirty="0" err="1">
                          <a:solidFill>
                            <a:srgbClr val="1F2F36"/>
                          </a:solidFill>
                          <a:effectLst/>
                          <a:latin typeface="+mn-lt"/>
                          <a:ea typeface="Calibri" panose="020F0502020204030204" pitchFamily="34" charset="0"/>
                          <a:cs typeface="Calibri" panose="020F0502020204030204" pitchFamily="34" charset="0"/>
                        </a:rPr>
                        <a:t>liên</a:t>
                      </a:r>
                      <a:r>
                        <a:rPr lang="en-US" sz="1600" b="0" dirty="0">
                          <a:solidFill>
                            <a:srgbClr val="1F2F36"/>
                          </a:solidFill>
                          <a:effectLst/>
                          <a:latin typeface="+mn-lt"/>
                          <a:ea typeface="Calibri" panose="020F0502020204030204" pitchFamily="34" charset="0"/>
                          <a:cs typeface="Calibri" panose="020F0502020204030204" pitchFamily="34" charset="0"/>
                        </a:rPr>
                        <a:t> </a:t>
                      </a:r>
                      <a:r>
                        <a:rPr lang="en-US" sz="1600" b="0" dirty="0" err="1">
                          <a:solidFill>
                            <a:srgbClr val="1F2F36"/>
                          </a:solidFill>
                          <a:effectLst/>
                          <a:latin typeface="+mn-lt"/>
                          <a:ea typeface="Calibri" panose="020F0502020204030204" pitchFamily="34" charset="0"/>
                          <a:cs typeface="Calibri" panose="020F0502020204030204" pitchFamily="34" charset="0"/>
                        </a:rPr>
                        <a:t>quan</a:t>
                      </a:r>
                      <a:r>
                        <a:rPr lang="en-US" sz="1600" b="0" dirty="0">
                          <a:solidFill>
                            <a:srgbClr val="1F2F36"/>
                          </a:solidFill>
                          <a:effectLst/>
                          <a:latin typeface="+mn-lt"/>
                          <a:ea typeface="Calibri" panose="020F0502020204030204" pitchFamily="34" charset="0"/>
                          <a:cs typeface="Calibri" panose="020F0502020204030204" pitchFamily="34" charset="0"/>
                        </a:rPr>
                        <a:t> </a:t>
                      </a:r>
                      <a:r>
                        <a:rPr lang="en-US" sz="1600" b="0" dirty="0" err="1">
                          <a:solidFill>
                            <a:srgbClr val="1F2F36"/>
                          </a:solidFill>
                          <a:effectLst/>
                          <a:latin typeface="+mn-lt"/>
                          <a:ea typeface="Calibri" panose="020F0502020204030204" pitchFamily="34" charset="0"/>
                          <a:cs typeface="Calibri" panose="020F0502020204030204" pitchFamily="34" charset="0"/>
                        </a:rPr>
                        <a:t>đến</a:t>
                      </a:r>
                      <a:r>
                        <a:rPr lang="en-US" sz="1600" b="0" dirty="0">
                          <a:solidFill>
                            <a:srgbClr val="1F2F36"/>
                          </a:solidFill>
                          <a:effectLst/>
                          <a:latin typeface="+mn-lt"/>
                          <a:ea typeface="Calibri" panose="020F0502020204030204" pitchFamily="34" charset="0"/>
                          <a:cs typeface="Calibri" panose="020F0502020204030204" pitchFamily="34" charset="0"/>
                        </a:rPr>
                        <a:t> </a:t>
                      </a:r>
                      <a:r>
                        <a:rPr lang="en-US" sz="1600" b="0" dirty="0" err="1">
                          <a:solidFill>
                            <a:srgbClr val="1F2F36"/>
                          </a:solidFill>
                          <a:effectLst/>
                          <a:latin typeface="+mn-lt"/>
                          <a:ea typeface="Calibri" panose="020F0502020204030204" pitchFamily="34" charset="0"/>
                          <a:cs typeface="Calibri" panose="020F0502020204030204" pitchFamily="34" charset="0"/>
                        </a:rPr>
                        <a:t>phòng</a:t>
                      </a:r>
                      <a:r>
                        <a:rPr lang="en-US" sz="1600" b="0" dirty="0">
                          <a:solidFill>
                            <a:srgbClr val="1F2F36"/>
                          </a:solidFill>
                          <a:effectLst/>
                          <a:latin typeface="+mn-lt"/>
                          <a:ea typeface="Calibri" panose="020F0502020204030204" pitchFamily="34" charset="0"/>
                          <a:cs typeface="Calibri" panose="020F0502020204030204" pitchFamily="34" charset="0"/>
                        </a:rPr>
                        <a:t> </a:t>
                      </a:r>
                      <a:r>
                        <a:rPr lang="en-US" sz="1600" b="0" dirty="0" err="1">
                          <a:solidFill>
                            <a:srgbClr val="1F2F36"/>
                          </a:solidFill>
                          <a:effectLst/>
                          <a:latin typeface="+mn-lt"/>
                          <a:ea typeface="Calibri" panose="020F0502020204030204" pitchFamily="34" charset="0"/>
                          <a:cs typeface="Calibri" panose="020F0502020204030204" pitchFamily="34" charset="0"/>
                        </a:rPr>
                        <a:t>ngừa</a:t>
                      </a:r>
                      <a:r>
                        <a:rPr lang="en-US" sz="1600" b="0" dirty="0">
                          <a:solidFill>
                            <a:srgbClr val="1F2F36"/>
                          </a:solidFill>
                          <a:effectLst/>
                          <a:latin typeface="+mn-lt"/>
                          <a:ea typeface="Calibri" panose="020F0502020204030204" pitchFamily="34" charset="0"/>
                          <a:cs typeface="Calibri" panose="020F0502020204030204" pitchFamily="34" charset="0"/>
                        </a:rPr>
                        <a:t>, </a:t>
                      </a:r>
                      <a:r>
                        <a:rPr lang="vi-VN" sz="1600" b="0" dirty="0">
                          <a:solidFill>
                            <a:srgbClr val="1F2F36"/>
                          </a:solidFill>
                          <a:effectLst/>
                          <a:latin typeface="+mn-lt"/>
                          <a:ea typeface="Calibri" panose="020F0502020204030204" pitchFamily="34" charset="0"/>
                          <a:cs typeface="Calibri" panose="020F0502020204030204" pitchFamily="34" charset="0"/>
                        </a:rPr>
                        <a:t>sàng lọc các BKLN</a:t>
                      </a:r>
                      <a:r>
                        <a:rPr lang="en-US" sz="1600" b="0" dirty="0">
                          <a:solidFill>
                            <a:srgbClr val="1F2F36"/>
                          </a:solidFill>
                          <a:effectLst/>
                          <a:latin typeface="+mn-lt"/>
                          <a:ea typeface="Calibri" panose="020F0502020204030204" pitchFamily="34" charset="0"/>
                          <a:cs typeface="Calibri" panose="020F0502020204030204" pitchFamily="34" charset="0"/>
                        </a:rPr>
                        <a:t> </a:t>
                      </a:r>
                      <a:r>
                        <a:rPr lang="en-US" sz="1600" b="0" dirty="0" err="1">
                          <a:solidFill>
                            <a:srgbClr val="1F2F36"/>
                          </a:solidFill>
                          <a:effectLst/>
                          <a:latin typeface="+mn-lt"/>
                          <a:ea typeface="Calibri" panose="020F0502020204030204" pitchFamily="34" charset="0"/>
                          <a:cs typeface="Calibri" panose="020F0502020204030204" pitchFamily="34" charset="0"/>
                        </a:rPr>
                        <a:t>về</a:t>
                      </a:r>
                      <a:r>
                        <a:rPr lang="en-US" sz="1600" b="0" dirty="0">
                          <a:solidFill>
                            <a:srgbClr val="1F2F36"/>
                          </a:solidFill>
                          <a:effectLst/>
                          <a:latin typeface="+mn-lt"/>
                          <a:ea typeface="Calibri" panose="020F0502020204030204" pitchFamily="34" charset="0"/>
                          <a:cs typeface="Calibri" panose="020F0502020204030204" pitchFamily="34" charset="0"/>
                        </a:rPr>
                        <a:t> </a:t>
                      </a:r>
                      <a:r>
                        <a:rPr lang="en-US" sz="1600" b="0" dirty="0" err="1">
                          <a:solidFill>
                            <a:srgbClr val="1F2F36"/>
                          </a:solidFill>
                          <a:effectLst/>
                          <a:latin typeface="+mn-lt"/>
                          <a:ea typeface="Calibri" panose="020F0502020204030204" pitchFamily="34" charset="0"/>
                          <a:cs typeface="Calibri" panose="020F0502020204030204" pitchFamily="34" charset="0"/>
                        </a:rPr>
                        <a:t>phổi</a:t>
                      </a:r>
                      <a:r>
                        <a:rPr lang="en-US" sz="1600" b="0" dirty="0">
                          <a:solidFill>
                            <a:srgbClr val="1F2F36"/>
                          </a:solidFill>
                          <a:effectLst/>
                          <a:latin typeface="+mn-lt"/>
                          <a:ea typeface="Calibri" panose="020F0502020204030204" pitchFamily="34" charset="0"/>
                          <a:cs typeface="Calibri" panose="020F0502020204030204" pitchFamily="34" charset="0"/>
                        </a:rPr>
                        <a:t> </a:t>
                      </a:r>
                      <a:r>
                        <a:rPr lang="en-US" sz="1600" b="0" dirty="0" err="1">
                          <a:solidFill>
                            <a:srgbClr val="1F2F36"/>
                          </a:solidFill>
                          <a:effectLst/>
                          <a:latin typeface="+mn-lt"/>
                          <a:ea typeface="Calibri" panose="020F0502020204030204" pitchFamily="34" charset="0"/>
                          <a:cs typeface="Calibri" panose="020F0502020204030204" pitchFamily="34" charset="0"/>
                        </a:rPr>
                        <a:t>thuộc</a:t>
                      </a:r>
                      <a:r>
                        <a:rPr lang="en-US" sz="1600" b="0" dirty="0">
                          <a:solidFill>
                            <a:srgbClr val="1F2F36"/>
                          </a:solidFill>
                          <a:effectLst/>
                          <a:latin typeface="+mn-lt"/>
                          <a:ea typeface="Calibri" panose="020F0502020204030204" pitchFamily="34" charset="0"/>
                          <a:cs typeface="Calibri" panose="020F0502020204030204" pitchFamily="34" charset="0"/>
                        </a:rPr>
                        <a:t> </a:t>
                      </a:r>
                      <a:r>
                        <a:rPr lang="en-US" sz="1600" b="0" dirty="0" err="1">
                          <a:solidFill>
                            <a:srgbClr val="1F2F36"/>
                          </a:solidFill>
                          <a:effectLst/>
                          <a:latin typeface="+mn-lt"/>
                          <a:ea typeface="Calibri" panose="020F0502020204030204" pitchFamily="34" charset="0"/>
                          <a:cs typeface="Calibri" panose="020F0502020204030204" pitchFamily="34" charset="0"/>
                        </a:rPr>
                        <a:t>lĩnh</a:t>
                      </a:r>
                      <a:r>
                        <a:rPr lang="en-US" sz="1600" b="0" dirty="0">
                          <a:solidFill>
                            <a:srgbClr val="1F2F36"/>
                          </a:solidFill>
                          <a:effectLst/>
                          <a:latin typeface="+mn-lt"/>
                          <a:ea typeface="Calibri" panose="020F0502020204030204" pitchFamily="34" charset="0"/>
                          <a:cs typeface="Calibri" panose="020F0502020204030204" pitchFamily="34" charset="0"/>
                        </a:rPr>
                        <a:t> </a:t>
                      </a:r>
                      <a:r>
                        <a:rPr lang="en-US" sz="1600" b="0" dirty="0" err="1">
                          <a:solidFill>
                            <a:srgbClr val="1F2F36"/>
                          </a:solidFill>
                          <a:effectLst/>
                          <a:latin typeface="+mn-lt"/>
                          <a:ea typeface="Calibri" panose="020F0502020204030204" pitchFamily="34" charset="0"/>
                          <a:cs typeface="Calibri" panose="020F0502020204030204" pitchFamily="34" charset="0"/>
                        </a:rPr>
                        <a:t>vực</a:t>
                      </a:r>
                      <a:r>
                        <a:rPr lang="en-US" sz="1600" b="0" dirty="0">
                          <a:solidFill>
                            <a:srgbClr val="1F2F36"/>
                          </a:solidFill>
                          <a:effectLst/>
                          <a:latin typeface="+mn-lt"/>
                          <a:ea typeface="Calibri" panose="020F0502020204030204" pitchFamily="34" charset="0"/>
                          <a:cs typeface="Calibri" panose="020F0502020204030204" pitchFamily="34" charset="0"/>
                        </a:rPr>
                        <a:t> </a:t>
                      </a:r>
                      <a:r>
                        <a:rPr lang="en-US" sz="1600" b="0" dirty="0" err="1">
                          <a:solidFill>
                            <a:srgbClr val="1F2F36"/>
                          </a:solidFill>
                          <a:effectLst/>
                          <a:latin typeface="+mn-lt"/>
                          <a:ea typeface="Calibri" panose="020F0502020204030204" pitchFamily="34" charset="0"/>
                          <a:cs typeface="Calibri" panose="020F0502020204030204" pitchFamily="34" charset="0"/>
                        </a:rPr>
                        <a:t>phòng</a:t>
                      </a:r>
                      <a:r>
                        <a:rPr lang="en-US" sz="1600" b="0" dirty="0">
                          <a:solidFill>
                            <a:srgbClr val="1F2F36"/>
                          </a:solidFill>
                          <a:effectLst/>
                          <a:latin typeface="+mn-lt"/>
                          <a:ea typeface="Calibri" panose="020F0502020204030204" pitchFamily="34" charset="0"/>
                          <a:cs typeface="Calibri" panose="020F0502020204030204" pitchFamily="34" charset="0"/>
                        </a:rPr>
                        <a:t> </a:t>
                      </a:r>
                      <a:r>
                        <a:rPr lang="en-US" sz="1600" b="0" dirty="0" err="1">
                          <a:solidFill>
                            <a:srgbClr val="1F2F36"/>
                          </a:solidFill>
                          <a:effectLst/>
                          <a:latin typeface="+mn-lt"/>
                          <a:ea typeface="Calibri" panose="020F0502020204030204" pitchFamily="34" charset="0"/>
                          <a:cs typeface="Calibri" panose="020F0502020204030204" pitchFamily="34" charset="0"/>
                        </a:rPr>
                        <a:t>bệnh</a:t>
                      </a:r>
                      <a:r>
                        <a:rPr lang="en-US" sz="1600" b="0" dirty="0">
                          <a:solidFill>
                            <a:srgbClr val="1F2F36"/>
                          </a:solidFill>
                          <a:effectLst/>
                          <a:latin typeface="+mn-lt"/>
                        </a:rPr>
                        <a:t>.</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600" b="0">
                          <a:solidFill>
                            <a:srgbClr val="1F2F36"/>
                          </a:solidFill>
                          <a:effectLst/>
                          <a:latin typeface="+mn-lt"/>
                        </a:rPr>
                        <a:t>Cục Phòng bệnh</a:t>
                      </a:r>
                      <a:endParaRPr lang="en-US" sz="160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600" b="0" spc="-30" dirty="0" err="1">
                          <a:solidFill>
                            <a:srgbClr val="1F2F36"/>
                          </a:solidFill>
                          <a:effectLst/>
                          <a:latin typeface="+mn-lt"/>
                        </a:rPr>
                        <a:t>Cục</a:t>
                      </a:r>
                      <a:r>
                        <a:rPr lang="en-US" sz="1600" b="0" spc="-30" dirty="0">
                          <a:solidFill>
                            <a:srgbClr val="1F2F36"/>
                          </a:solidFill>
                          <a:effectLst/>
                          <a:latin typeface="+mn-lt"/>
                        </a:rPr>
                        <a:t>, Vụ, Viện, </a:t>
                      </a:r>
                      <a:r>
                        <a:rPr lang="en-US" sz="1600" b="0" spc="-30" dirty="0" err="1">
                          <a:solidFill>
                            <a:srgbClr val="1F2F36"/>
                          </a:solidFill>
                          <a:effectLst/>
                          <a:latin typeface="+mn-lt"/>
                        </a:rPr>
                        <a:t>bệnh</a:t>
                      </a:r>
                      <a:r>
                        <a:rPr lang="en-US" sz="1600" b="0" spc="-30" dirty="0">
                          <a:solidFill>
                            <a:srgbClr val="1F2F36"/>
                          </a:solidFill>
                          <a:effectLst/>
                          <a:latin typeface="+mn-lt"/>
                        </a:rPr>
                        <a:t> </a:t>
                      </a:r>
                      <a:r>
                        <a:rPr lang="en-US" sz="1600" b="0" spc="-30" dirty="0" err="1">
                          <a:solidFill>
                            <a:srgbClr val="1F2F36"/>
                          </a:solidFill>
                          <a:effectLst/>
                          <a:latin typeface="+mn-lt"/>
                        </a:rPr>
                        <a:t>viện</a:t>
                      </a:r>
                      <a:r>
                        <a:rPr lang="en-US" sz="1600" b="0" spc="-30" dirty="0">
                          <a:solidFill>
                            <a:srgbClr val="1F2F36"/>
                          </a:solidFill>
                          <a:effectLst/>
                          <a:latin typeface="+mn-lt"/>
                        </a:rPr>
                        <a:t>, </a:t>
                      </a:r>
                      <a:r>
                        <a:rPr lang="en-US" sz="1600" b="0" spc="-30" dirty="0" err="1">
                          <a:solidFill>
                            <a:srgbClr val="1F2F36"/>
                          </a:solidFill>
                          <a:effectLst/>
                          <a:latin typeface="+mn-lt"/>
                        </a:rPr>
                        <a:t>Hội</a:t>
                      </a:r>
                      <a:r>
                        <a:rPr lang="en-US" sz="1600" b="0" spc="-30" dirty="0">
                          <a:solidFill>
                            <a:srgbClr val="1F2F36"/>
                          </a:solidFill>
                          <a:effectLst/>
                          <a:latin typeface="+mn-lt"/>
                        </a:rPr>
                        <a:t> </a:t>
                      </a:r>
                      <a:r>
                        <a:rPr lang="en-US" sz="1600" b="0" spc="-30" dirty="0" err="1">
                          <a:solidFill>
                            <a:srgbClr val="1F2F36"/>
                          </a:solidFill>
                          <a:effectLst/>
                          <a:latin typeface="+mn-lt"/>
                        </a:rPr>
                        <a:t>chuyên</a:t>
                      </a:r>
                      <a:r>
                        <a:rPr lang="en-US" sz="1600" b="0" spc="-30" dirty="0">
                          <a:solidFill>
                            <a:srgbClr val="1F2F36"/>
                          </a:solidFill>
                          <a:effectLst/>
                          <a:latin typeface="+mn-lt"/>
                        </a:rPr>
                        <a:t> </a:t>
                      </a:r>
                      <a:r>
                        <a:rPr lang="en-US" sz="1600" b="0" spc="-30" dirty="0" err="1">
                          <a:solidFill>
                            <a:srgbClr val="1F2F36"/>
                          </a:solidFill>
                          <a:effectLst/>
                          <a:latin typeface="+mn-lt"/>
                        </a:rPr>
                        <a:t>ngành</a:t>
                      </a:r>
                      <a:r>
                        <a:rPr lang="en-US" sz="1600" b="0" spc="-30" dirty="0">
                          <a:solidFill>
                            <a:srgbClr val="1F2F36"/>
                          </a:solidFill>
                          <a:effectLst/>
                          <a:latin typeface="+mn-lt"/>
                        </a:rPr>
                        <a:t> </a:t>
                      </a:r>
                      <a:r>
                        <a:rPr lang="en-US" sz="1600" b="0" spc="-30" dirty="0" err="1">
                          <a:solidFill>
                            <a:srgbClr val="1F2F36"/>
                          </a:solidFill>
                          <a:effectLst/>
                          <a:latin typeface="+mn-lt"/>
                        </a:rPr>
                        <a:t>liên</a:t>
                      </a:r>
                      <a:r>
                        <a:rPr lang="en-US" sz="1600" b="0" spc="-30" dirty="0">
                          <a:solidFill>
                            <a:srgbClr val="1F2F36"/>
                          </a:solidFill>
                          <a:effectLst/>
                          <a:latin typeface="+mn-lt"/>
                        </a:rPr>
                        <a:t> </a:t>
                      </a:r>
                      <a:r>
                        <a:rPr lang="en-US" sz="1600" b="0" spc="-30" dirty="0" err="1">
                          <a:solidFill>
                            <a:srgbClr val="1F2F36"/>
                          </a:solidFill>
                          <a:effectLst/>
                          <a:latin typeface="+mn-lt"/>
                        </a:rPr>
                        <a:t>quan</a:t>
                      </a:r>
                      <a:r>
                        <a:rPr lang="en-US" sz="1600" b="0" spc="-30" dirty="0">
                          <a:solidFill>
                            <a:srgbClr val="1F2F36"/>
                          </a:solidFill>
                          <a:effectLst/>
                          <a:latin typeface="+mn-lt"/>
                        </a:rPr>
                        <a:t>.</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ctr">
                        <a:lnSpc>
                          <a:spcPct val="100000"/>
                        </a:lnSpc>
                        <a:spcBef>
                          <a:spcPts val="0"/>
                        </a:spcBef>
                        <a:spcAft>
                          <a:spcPts val="0"/>
                        </a:spcAft>
                        <a:tabLst>
                          <a:tab pos="540385" algn="l"/>
                          <a:tab pos="685800" algn="l"/>
                        </a:tabLst>
                      </a:pPr>
                      <a:r>
                        <a:rPr lang="en-US" sz="1600" b="0" dirty="0">
                          <a:solidFill>
                            <a:srgbClr val="1F2F36"/>
                          </a:solidFill>
                          <a:effectLst/>
                          <a:latin typeface="+mn-lt"/>
                        </a:rPr>
                        <a:t>2026-2030</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extLst>
                  <a:ext uri="{0D108BD9-81ED-4DB2-BD59-A6C34878D82A}">
                    <a16:rowId xmlns:a16="http://schemas.microsoft.com/office/drawing/2014/main" val="2814497894"/>
                  </a:ext>
                </a:extLst>
              </a:tr>
              <a:tr h="885045">
                <a:tc>
                  <a:txBody>
                    <a:bodyPr/>
                    <a:lstStyle/>
                    <a:p>
                      <a:pPr marL="0" lvl="1" indent="0" algn="ctr" defTabSz="913516" rtl="0" eaLnBrk="1" latinLnBrk="0" hangingPunct="1">
                        <a:lnSpc>
                          <a:spcPct val="100000"/>
                        </a:lnSpc>
                        <a:spcBef>
                          <a:spcPts val="0"/>
                        </a:spcBef>
                        <a:spcAft>
                          <a:spcPts val="0"/>
                        </a:spcAft>
                        <a:buFont typeface="+mj-lt"/>
                        <a:buNone/>
                        <a:tabLst>
                          <a:tab pos="540385" algn="l"/>
                          <a:tab pos="685800" algn="l"/>
                        </a:tabLst>
                      </a:pPr>
                      <a:r>
                        <a:rPr lang="en-US" sz="1600" b="1" kern="1200" dirty="0">
                          <a:solidFill>
                            <a:srgbClr val="2D8094"/>
                          </a:solidFill>
                          <a:effectLst/>
                          <a:latin typeface="+mn-lt"/>
                          <a:ea typeface="Times New Roman" panose="02020603050405020304" pitchFamily="18" charset="0"/>
                          <a:cs typeface="Times New Roman" panose="02020603050405020304" pitchFamily="18" charset="0"/>
                        </a:rPr>
                        <a:t>2.3 </a:t>
                      </a: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vi-VN" sz="1600" b="0" dirty="0">
                          <a:solidFill>
                            <a:srgbClr val="1F2F36"/>
                          </a:solidFill>
                          <a:effectLst/>
                          <a:latin typeface="+mn-lt"/>
                          <a:ea typeface="Calibri" panose="020F0502020204030204" pitchFamily="34" charset="0"/>
                          <a:cs typeface="Calibri" panose="020F0502020204030204" pitchFamily="34" charset="0"/>
                        </a:rPr>
                        <a:t>Nghiên cứu</a:t>
                      </a:r>
                      <a:r>
                        <a:rPr lang="en-US" sz="1600" b="0" dirty="0">
                          <a:solidFill>
                            <a:srgbClr val="1F2F36"/>
                          </a:solidFill>
                          <a:effectLst/>
                          <a:latin typeface="+mn-lt"/>
                          <a:ea typeface="Calibri" panose="020F0502020204030204" pitchFamily="34" charset="0"/>
                          <a:cs typeface="Calibri" panose="020F0502020204030204" pitchFamily="34" charset="0"/>
                        </a:rPr>
                        <a:t>, </a:t>
                      </a:r>
                      <a:r>
                        <a:rPr lang="vi-VN" sz="1600" b="0" dirty="0">
                          <a:solidFill>
                            <a:srgbClr val="1F2F36"/>
                          </a:solidFill>
                          <a:effectLst/>
                          <a:latin typeface="+mn-lt"/>
                          <a:ea typeface="Calibri" panose="020F0502020204030204" pitchFamily="34" charset="0"/>
                          <a:cs typeface="Calibri" panose="020F0502020204030204" pitchFamily="34" charset="0"/>
                        </a:rPr>
                        <a:t>đề xuất</a:t>
                      </a:r>
                      <a:r>
                        <a:rPr lang="en-US" sz="1600" b="0" dirty="0">
                          <a:solidFill>
                            <a:srgbClr val="1F2F36"/>
                          </a:solidFill>
                          <a:effectLst/>
                          <a:latin typeface="+mn-lt"/>
                          <a:ea typeface="Calibri" panose="020F0502020204030204" pitchFamily="34" charset="0"/>
                          <a:cs typeface="Calibri" panose="020F0502020204030204" pitchFamily="34" charset="0"/>
                        </a:rPr>
                        <a:t>, </a:t>
                      </a:r>
                      <a:r>
                        <a:rPr lang="en-US" sz="1600" b="0" dirty="0" err="1">
                          <a:solidFill>
                            <a:srgbClr val="1F2F36"/>
                          </a:solidFill>
                          <a:effectLst/>
                          <a:latin typeface="+mn-lt"/>
                        </a:rPr>
                        <a:t>hoàn</a:t>
                      </a:r>
                      <a:r>
                        <a:rPr lang="en-US" sz="1600" b="0" dirty="0">
                          <a:solidFill>
                            <a:srgbClr val="1F2F36"/>
                          </a:solidFill>
                          <a:effectLst/>
                          <a:latin typeface="+mn-lt"/>
                        </a:rPr>
                        <a:t> </a:t>
                      </a:r>
                      <a:r>
                        <a:rPr lang="en-US" sz="1600" b="0" dirty="0" err="1">
                          <a:solidFill>
                            <a:srgbClr val="1F2F36"/>
                          </a:solidFill>
                          <a:effectLst/>
                          <a:latin typeface="+mn-lt"/>
                        </a:rPr>
                        <a:t>thiện</a:t>
                      </a:r>
                      <a:r>
                        <a:rPr lang="en-US" sz="1600" b="0" dirty="0">
                          <a:solidFill>
                            <a:srgbClr val="1F2F36"/>
                          </a:solidFill>
                          <a:effectLst/>
                          <a:latin typeface="+mn-lt"/>
                        </a:rPr>
                        <a:t> </a:t>
                      </a:r>
                      <a:r>
                        <a:rPr lang="en-US" sz="1600" b="0" dirty="0" err="1">
                          <a:solidFill>
                            <a:srgbClr val="1F2F36"/>
                          </a:solidFill>
                          <a:effectLst/>
                          <a:latin typeface="+mn-lt"/>
                        </a:rPr>
                        <a:t>văn</a:t>
                      </a:r>
                      <a:r>
                        <a:rPr lang="en-US" sz="1600" b="0" dirty="0">
                          <a:solidFill>
                            <a:srgbClr val="1F2F36"/>
                          </a:solidFill>
                          <a:effectLst/>
                          <a:latin typeface="+mn-lt"/>
                        </a:rPr>
                        <a:t> </a:t>
                      </a:r>
                      <a:r>
                        <a:rPr lang="en-US" sz="1600" b="0" dirty="0" err="1">
                          <a:solidFill>
                            <a:srgbClr val="1F2F36"/>
                          </a:solidFill>
                          <a:effectLst/>
                          <a:latin typeface="+mn-lt"/>
                        </a:rPr>
                        <a:t>bản</a:t>
                      </a:r>
                      <a:r>
                        <a:rPr lang="en-US" sz="1600" b="0" dirty="0">
                          <a:solidFill>
                            <a:srgbClr val="1F2F36"/>
                          </a:solidFill>
                          <a:effectLst/>
                          <a:latin typeface="+mn-lt"/>
                        </a:rPr>
                        <a:t> </a:t>
                      </a:r>
                      <a:r>
                        <a:rPr lang="en-US" sz="1600" b="0" dirty="0" err="1">
                          <a:solidFill>
                            <a:srgbClr val="1F2F36"/>
                          </a:solidFill>
                          <a:effectLst/>
                          <a:latin typeface="+mn-lt"/>
                        </a:rPr>
                        <a:t>quy</a:t>
                      </a:r>
                      <a:r>
                        <a:rPr lang="en-US" sz="1600" b="0" dirty="0">
                          <a:solidFill>
                            <a:srgbClr val="1F2F36"/>
                          </a:solidFill>
                          <a:effectLst/>
                          <a:latin typeface="+mn-lt"/>
                        </a:rPr>
                        <a:t> </a:t>
                      </a:r>
                      <a:r>
                        <a:rPr lang="en-US" sz="1600" b="0" dirty="0" err="1">
                          <a:solidFill>
                            <a:srgbClr val="1F2F36"/>
                          </a:solidFill>
                          <a:effectLst/>
                          <a:latin typeface="+mn-lt"/>
                        </a:rPr>
                        <a:t>phạm</a:t>
                      </a:r>
                      <a:r>
                        <a:rPr lang="en-US" sz="1600" b="0" dirty="0">
                          <a:solidFill>
                            <a:srgbClr val="1F2F36"/>
                          </a:solidFill>
                          <a:effectLst/>
                          <a:latin typeface="+mn-lt"/>
                        </a:rPr>
                        <a:t> </a:t>
                      </a:r>
                      <a:r>
                        <a:rPr lang="en-US" sz="1600" b="0" dirty="0" err="1">
                          <a:solidFill>
                            <a:srgbClr val="1F2F36"/>
                          </a:solidFill>
                          <a:effectLst/>
                          <a:latin typeface="+mn-lt"/>
                        </a:rPr>
                        <a:t>pháp</a:t>
                      </a:r>
                      <a:r>
                        <a:rPr lang="en-US" sz="1600" b="0" dirty="0">
                          <a:solidFill>
                            <a:srgbClr val="1F2F36"/>
                          </a:solidFill>
                          <a:effectLst/>
                          <a:latin typeface="+mn-lt"/>
                        </a:rPr>
                        <a:t> </a:t>
                      </a:r>
                      <a:r>
                        <a:rPr lang="en-US" sz="1600" b="0" dirty="0" err="1">
                          <a:solidFill>
                            <a:srgbClr val="1F2F36"/>
                          </a:solidFill>
                          <a:effectLst/>
                          <a:latin typeface="+mn-lt"/>
                        </a:rPr>
                        <a:t>luật</a:t>
                      </a:r>
                      <a:r>
                        <a:rPr lang="en-US" sz="1600" b="0" dirty="0">
                          <a:solidFill>
                            <a:srgbClr val="1F2F36"/>
                          </a:solidFill>
                          <a:effectLst/>
                          <a:latin typeface="+mn-lt"/>
                        </a:rPr>
                        <a:t> </a:t>
                      </a:r>
                      <a:r>
                        <a:rPr lang="en-US" sz="1600" b="0" dirty="0" err="1">
                          <a:solidFill>
                            <a:srgbClr val="1F2F36"/>
                          </a:solidFill>
                          <a:effectLst/>
                          <a:latin typeface="+mn-lt"/>
                        </a:rPr>
                        <a:t>liên</a:t>
                      </a:r>
                      <a:r>
                        <a:rPr lang="en-US" sz="1600" b="0" dirty="0">
                          <a:solidFill>
                            <a:srgbClr val="1F2F36"/>
                          </a:solidFill>
                          <a:effectLst/>
                          <a:latin typeface="+mn-lt"/>
                        </a:rPr>
                        <a:t> </a:t>
                      </a:r>
                      <a:r>
                        <a:rPr lang="en-US" sz="1600" b="0" dirty="0" err="1">
                          <a:solidFill>
                            <a:srgbClr val="1F2F36"/>
                          </a:solidFill>
                          <a:effectLst/>
                          <a:latin typeface="+mn-lt"/>
                        </a:rPr>
                        <a:t>quan</a:t>
                      </a:r>
                      <a:r>
                        <a:rPr lang="en-US" sz="1600" b="0" dirty="0">
                          <a:solidFill>
                            <a:srgbClr val="1F2F36"/>
                          </a:solidFill>
                          <a:effectLst/>
                          <a:latin typeface="+mn-lt"/>
                        </a:rPr>
                        <a:t> </a:t>
                      </a:r>
                      <a:r>
                        <a:rPr lang="en-US" sz="1600" b="0" dirty="0" err="1">
                          <a:solidFill>
                            <a:srgbClr val="1F2F36"/>
                          </a:solidFill>
                          <a:effectLst/>
                          <a:latin typeface="+mn-lt"/>
                        </a:rPr>
                        <a:t>đến</a:t>
                      </a:r>
                      <a:r>
                        <a:rPr lang="en-US" sz="1600" b="0" dirty="0">
                          <a:solidFill>
                            <a:srgbClr val="1F2F36"/>
                          </a:solidFill>
                          <a:effectLst/>
                          <a:latin typeface="+mn-lt"/>
                        </a:rPr>
                        <a:t> </a:t>
                      </a:r>
                      <a:r>
                        <a:rPr lang="en-US" sz="1600" b="0" dirty="0" err="1">
                          <a:solidFill>
                            <a:srgbClr val="1F2F36"/>
                          </a:solidFill>
                          <a:effectLst/>
                          <a:latin typeface="+mn-lt"/>
                        </a:rPr>
                        <a:t>phát</a:t>
                      </a:r>
                      <a:r>
                        <a:rPr lang="en-US" sz="1600" b="0" dirty="0">
                          <a:solidFill>
                            <a:srgbClr val="1F2F36"/>
                          </a:solidFill>
                          <a:effectLst/>
                          <a:latin typeface="+mn-lt"/>
                        </a:rPr>
                        <a:t> </a:t>
                      </a:r>
                      <a:r>
                        <a:rPr lang="en-US" sz="1600" b="0" dirty="0" err="1">
                          <a:solidFill>
                            <a:srgbClr val="1F2F36"/>
                          </a:solidFill>
                          <a:effectLst/>
                          <a:latin typeface="+mn-lt"/>
                        </a:rPr>
                        <a:t>hiện</a:t>
                      </a:r>
                      <a:r>
                        <a:rPr lang="en-US" sz="1600" b="0" dirty="0">
                          <a:solidFill>
                            <a:srgbClr val="1F2F36"/>
                          </a:solidFill>
                          <a:effectLst/>
                          <a:latin typeface="+mn-lt"/>
                        </a:rPr>
                        <a:t> </a:t>
                      </a:r>
                      <a:r>
                        <a:rPr lang="en-US" sz="1600" b="0" dirty="0" err="1">
                          <a:solidFill>
                            <a:srgbClr val="1F2F36"/>
                          </a:solidFill>
                          <a:effectLst/>
                          <a:latin typeface="+mn-lt"/>
                        </a:rPr>
                        <a:t>sớm</a:t>
                      </a:r>
                      <a:r>
                        <a:rPr lang="en-US" sz="1600" b="0" dirty="0">
                          <a:solidFill>
                            <a:srgbClr val="1F2F36"/>
                          </a:solidFill>
                          <a:effectLst/>
                          <a:latin typeface="+mn-lt"/>
                        </a:rPr>
                        <a:t>, </a:t>
                      </a:r>
                      <a:r>
                        <a:rPr lang="en-US" sz="1600" b="0" dirty="0" err="1">
                          <a:solidFill>
                            <a:srgbClr val="1F2F36"/>
                          </a:solidFill>
                          <a:effectLst/>
                          <a:latin typeface="+mn-lt"/>
                        </a:rPr>
                        <a:t>chẩn</a:t>
                      </a:r>
                      <a:r>
                        <a:rPr lang="en-US" sz="1600" b="0" dirty="0">
                          <a:solidFill>
                            <a:srgbClr val="1F2F36"/>
                          </a:solidFill>
                          <a:effectLst/>
                          <a:latin typeface="+mn-lt"/>
                        </a:rPr>
                        <a:t> </a:t>
                      </a:r>
                      <a:r>
                        <a:rPr lang="en-US" sz="1600" b="0" dirty="0" err="1">
                          <a:solidFill>
                            <a:srgbClr val="1F2F36"/>
                          </a:solidFill>
                          <a:effectLst/>
                          <a:latin typeface="+mn-lt"/>
                        </a:rPr>
                        <a:t>đoán</a:t>
                      </a:r>
                      <a:r>
                        <a:rPr lang="en-US" sz="1600" b="0" dirty="0">
                          <a:solidFill>
                            <a:srgbClr val="1F2F36"/>
                          </a:solidFill>
                          <a:effectLst/>
                          <a:latin typeface="+mn-lt"/>
                        </a:rPr>
                        <a:t>, </a:t>
                      </a:r>
                      <a:r>
                        <a:rPr lang="en-US" sz="1600" b="0" dirty="0" err="1">
                          <a:solidFill>
                            <a:srgbClr val="1F2F36"/>
                          </a:solidFill>
                          <a:effectLst/>
                          <a:latin typeface="+mn-lt"/>
                        </a:rPr>
                        <a:t>điều</a:t>
                      </a:r>
                      <a:r>
                        <a:rPr lang="en-US" sz="1600" b="0" dirty="0">
                          <a:solidFill>
                            <a:srgbClr val="1F2F36"/>
                          </a:solidFill>
                          <a:effectLst/>
                          <a:latin typeface="+mn-lt"/>
                        </a:rPr>
                        <a:t> </a:t>
                      </a:r>
                      <a:r>
                        <a:rPr lang="en-US" sz="1600" b="0" dirty="0" err="1">
                          <a:solidFill>
                            <a:srgbClr val="1F2F36"/>
                          </a:solidFill>
                          <a:effectLst/>
                          <a:latin typeface="+mn-lt"/>
                        </a:rPr>
                        <a:t>trị</a:t>
                      </a:r>
                      <a:r>
                        <a:rPr lang="en-US" sz="1600" b="0" dirty="0">
                          <a:solidFill>
                            <a:srgbClr val="1F2F36"/>
                          </a:solidFill>
                          <a:effectLst/>
                          <a:latin typeface="+mn-lt"/>
                        </a:rPr>
                        <a:t> </a:t>
                      </a:r>
                      <a:r>
                        <a:rPr lang="en-US" sz="1600" b="0" dirty="0" err="1">
                          <a:solidFill>
                            <a:srgbClr val="1F2F36"/>
                          </a:solidFill>
                          <a:effectLst/>
                          <a:latin typeface="+mn-lt"/>
                        </a:rPr>
                        <a:t>và</a:t>
                      </a:r>
                      <a:r>
                        <a:rPr lang="en-US" sz="1600" b="0" dirty="0">
                          <a:solidFill>
                            <a:srgbClr val="1F2F36"/>
                          </a:solidFill>
                          <a:effectLst/>
                          <a:latin typeface="+mn-lt"/>
                        </a:rPr>
                        <a:t> </a:t>
                      </a:r>
                      <a:r>
                        <a:rPr lang="en-US" sz="1600" b="0" dirty="0" err="1">
                          <a:solidFill>
                            <a:srgbClr val="1F2F36"/>
                          </a:solidFill>
                          <a:effectLst/>
                          <a:latin typeface="+mn-lt"/>
                        </a:rPr>
                        <a:t>quản</a:t>
                      </a:r>
                      <a:r>
                        <a:rPr lang="en-US" sz="1600" b="0" dirty="0">
                          <a:solidFill>
                            <a:srgbClr val="1F2F36"/>
                          </a:solidFill>
                          <a:effectLst/>
                          <a:latin typeface="+mn-lt"/>
                        </a:rPr>
                        <a:t> </a:t>
                      </a:r>
                      <a:r>
                        <a:rPr lang="en-US" sz="1600" b="0" dirty="0" err="1">
                          <a:solidFill>
                            <a:srgbClr val="1F2F36"/>
                          </a:solidFill>
                          <a:effectLst/>
                          <a:latin typeface="+mn-lt"/>
                        </a:rPr>
                        <a:t>lý</a:t>
                      </a:r>
                      <a:r>
                        <a:rPr lang="en-US" sz="1600" b="0" dirty="0">
                          <a:solidFill>
                            <a:srgbClr val="1F2F36"/>
                          </a:solidFill>
                          <a:effectLst/>
                          <a:latin typeface="+mn-lt"/>
                        </a:rPr>
                        <a:t> BKLN </a:t>
                      </a:r>
                      <a:r>
                        <a:rPr lang="en-US" sz="1600" b="0" dirty="0" err="1">
                          <a:solidFill>
                            <a:srgbClr val="1F2F36"/>
                          </a:solidFill>
                          <a:effectLst/>
                          <a:latin typeface="+mn-lt"/>
                        </a:rPr>
                        <a:t>về</a:t>
                      </a:r>
                      <a:r>
                        <a:rPr lang="en-US" sz="1600" b="0" dirty="0">
                          <a:solidFill>
                            <a:srgbClr val="1F2F36"/>
                          </a:solidFill>
                          <a:effectLst/>
                          <a:latin typeface="+mn-lt"/>
                        </a:rPr>
                        <a:t> </a:t>
                      </a:r>
                      <a:r>
                        <a:rPr lang="en-US" sz="1600" b="0" dirty="0" err="1">
                          <a:solidFill>
                            <a:srgbClr val="1F2F36"/>
                          </a:solidFill>
                          <a:effectLst/>
                          <a:latin typeface="+mn-lt"/>
                        </a:rPr>
                        <a:t>phổi</a:t>
                      </a:r>
                      <a:r>
                        <a:rPr lang="en-US" sz="1600" b="0" dirty="0">
                          <a:solidFill>
                            <a:srgbClr val="1F2F36"/>
                          </a:solidFill>
                          <a:effectLst/>
                          <a:latin typeface="+mn-lt"/>
                        </a:rPr>
                        <a:t>.</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600" b="0" dirty="0" err="1">
                          <a:solidFill>
                            <a:srgbClr val="1F2F36"/>
                          </a:solidFill>
                          <a:effectLst/>
                          <a:latin typeface="+mn-lt"/>
                        </a:rPr>
                        <a:t>Cục</a:t>
                      </a:r>
                      <a:r>
                        <a:rPr lang="en-US" sz="1600" b="0" dirty="0">
                          <a:solidFill>
                            <a:srgbClr val="1F2F36"/>
                          </a:solidFill>
                          <a:effectLst/>
                          <a:latin typeface="+mn-lt"/>
                        </a:rPr>
                        <a:t> QLKCB</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600" b="0" spc="-30" dirty="0" err="1">
                          <a:solidFill>
                            <a:srgbClr val="1F2F36"/>
                          </a:solidFill>
                          <a:effectLst/>
                          <a:latin typeface="+mn-lt"/>
                        </a:rPr>
                        <a:t>Cục</a:t>
                      </a:r>
                      <a:r>
                        <a:rPr lang="en-US" sz="1600" b="0" spc="-30" dirty="0">
                          <a:solidFill>
                            <a:srgbClr val="1F2F36"/>
                          </a:solidFill>
                          <a:effectLst/>
                          <a:latin typeface="+mn-lt"/>
                        </a:rPr>
                        <a:t>, </a:t>
                      </a:r>
                      <a:r>
                        <a:rPr lang="en-US" sz="1600" b="0" spc="-30" dirty="0" err="1">
                          <a:solidFill>
                            <a:srgbClr val="1F2F36"/>
                          </a:solidFill>
                          <a:effectLst/>
                          <a:latin typeface="+mn-lt"/>
                        </a:rPr>
                        <a:t>Vụ</a:t>
                      </a:r>
                      <a:r>
                        <a:rPr lang="en-US" sz="1600" b="0" spc="-30" dirty="0">
                          <a:solidFill>
                            <a:srgbClr val="1F2F36"/>
                          </a:solidFill>
                          <a:effectLst/>
                          <a:latin typeface="+mn-lt"/>
                        </a:rPr>
                        <a:t>, </a:t>
                      </a:r>
                      <a:r>
                        <a:rPr lang="en-US" sz="1600" b="0" spc="-30" dirty="0" err="1">
                          <a:solidFill>
                            <a:srgbClr val="1F2F36"/>
                          </a:solidFill>
                          <a:effectLst/>
                          <a:latin typeface="+mn-lt"/>
                        </a:rPr>
                        <a:t>Viện</a:t>
                      </a:r>
                      <a:r>
                        <a:rPr lang="en-US" sz="1600" b="0" spc="-30" dirty="0">
                          <a:solidFill>
                            <a:srgbClr val="1F2F36"/>
                          </a:solidFill>
                          <a:effectLst/>
                          <a:latin typeface="+mn-lt"/>
                        </a:rPr>
                        <a:t>, </a:t>
                      </a:r>
                      <a:r>
                        <a:rPr lang="en-US" sz="1600" b="0" spc="-30" dirty="0" err="1">
                          <a:solidFill>
                            <a:srgbClr val="1F2F36"/>
                          </a:solidFill>
                          <a:effectLst/>
                          <a:latin typeface="+mn-lt"/>
                        </a:rPr>
                        <a:t>bệnh</a:t>
                      </a:r>
                      <a:r>
                        <a:rPr lang="en-US" sz="1600" b="0" spc="-30" dirty="0">
                          <a:solidFill>
                            <a:srgbClr val="1F2F36"/>
                          </a:solidFill>
                          <a:effectLst/>
                          <a:latin typeface="+mn-lt"/>
                        </a:rPr>
                        <a:t> </a:t>
                      </a:r>
                      <a:r>
                        <a:rPr lang="en-US" sz="1600" b="0" spc="-30" dirty="0" err="1">
                          <a:solidFill>
                            <a:srgbClr val="1F2F36"/>
                          </a:solidFill>
                          <a:effectLst/>
                          <a:latin typeface="+mn-lt"/>
                        </a:rPr>
                        <a:t>viện</a:t>
                      </a:r>
                      <a:r>
                        <a:rPr lang="en-US" sz="1600" b="0" spc="-30" dirty="0">
                          <a:solidFill>
                            <a:srgbClr val="1F2F36"/>
                          </a:solidFill>
                          <a:effectLst/>
                          <a:latin typeface="+mn-lt"/>
                        </a:rPr>
                        <a:t>, </a:t>
                      </a:r>
                      <a:r>
                        <a:rPr lang="en-US" sz="1600" b="0" spc="-30" dirty="0" err="1">
                          <a:solidFill>
                            <a:srgbClr val="1F2F36"/>
                          </a:solidFill>
                          <a:effectLst/>
                          <a:latin typeface="+mn-lt"/>
                        </a:rPr>
                        <a:t>Hội</a:t>
                      </a:r>
                      <a:r>
                        <a:rPr lang="en-US" sz="1600" b="0" spc="-30" dirty="0">
                          <a:solidFill>
                            <a:srgbClr val="1F2F36"/>
                          </a:solidFill>
                          <a:effectLst/>
                          <a:latin typeface="+mn-lt"/>
                        </a:rPr>
                        <a:t> </a:t>
                      </a:r>
                      <a:r>
                        <a:rPr lang="en-US" sz="1600" b="0" spc="-30" dirty="0" err="1">
                          <a:solidFill>
                            <a:srgbClr val="1F2F36"/>
                          </a:solidFill>
                          <a:effectLst/>
                          <a:latin typeface="+mn-lt"/>
                        </a:rPr>
                        <a:t>chuyên</a:t>
                      </a:r>
                      <a:r>
                        <a:rPr lang="en-US" sz="1600" b="0" spc="-30" dirty="0">
                          <a:solidFill>
                            <a:srgbClr val="1F2F36"/>
                          </a:solidFill>
                          <a:effectLst/>
                          <a:latin typeface="+mn-lt"/>
                        </a:rPr>
                        <a:t> </a:t>
                      </a:r>
                      <a:r>
                        <a:rPr lang="en-US" sz="1600" b="0" spc="-30" dirty="0" err="1">
                          <a:solidFill>
                            <a:srgbClr val="1F2F36"/>
                          </a:solidFill>
                          <a:effectLst/>
                          <a:latin typeface="+mn-lt"/>
                        </a:rPr>
                        <a:t>ngành</a:t>
                      </a:r>
                      <a:r>
                        <a:rPr lang="en-US" sz="1600" b="0" spc="-30" dirty="0">
                          <a:solidFill>
                            <a:srgbClr val="1F2F36"/>
                          </a:solidFill>
                          <a:effectLst/>
                          <a:latin typeface="+mn-lt"/>
                        </a:rPr>
                        <a:t> </a:t>
                      </a:r>
                      <a:r>
                        <a:rPr lang="en-US" sz="1600" b="0" spc="-30" dirty="0" err="1">
                          <a:solidFill>
                            <a:srgbClr val="1F2F36"/>
                          </a:solidFill>
                          <a:effectLst/>
                          <a:latin typeface="+mn-lt"/>
                        </a:rPr>
                        <a:t>liên</a:t>
                      </a:r>
                      <a:r>
                        <a:rPr lang="en-US" sz="1600" b="0" spc="-30" dirty="0">
                          <a:solidFill>
                            <a:srgbClr val="1F2F36"/>
                          </a:solidFill>
                          <a:effectLst/>
                          <a:latin typeface="+mn-lt"/>
                        </a:rPr>
                        <a:t> </a:t>
                      </a:r>
                      <a:r>
                        <a:rPr lang="en-US" sz="1600" b="0" spc="-30" dirty="0" err="1">
                          <a:solidFill>
                            <a:srgbClr val="1F2F36"/>
                          </a:solidFill>
                          <a:effectLst/>
                          <a:latin typeface="+mn-lt"/>
                        </a:rPr>
                        <a:t>quan</a:t>
                      </a:r>
                      <a:r>
                        <a:rPr lang="en-US" sz="1600" b="0" spc="-30" dirty="0">
                          <a:solidFill>
                            <a:srgbClr val="1F2F36"/>
                          </a:solidFill>
                          <a:effectLst/>
                          <a:latin typeface="+mn-lt"/>
                        </a:rPr>
                        <a:t>.</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ctr">
                        <a:lnSpc>
                          <a:spcPct val="100000"/>
                        </a:lnSpc>
                        <a:spcBef>
                          <a:spcPts val="0"/>
                        </a:spcBef>
                        <a:spcAft>
                          <a:spcPts val="0"/>
                        </a:spcAft>
                        <a:tabLst>
                          <a:tab pos="540385" algn="l"/>
                          <a:tab pos="685800" algn="l"/>
                        </a:tabLst>
                      </a:pPr>
                      <a:r>
                        <a:rPr lang="en-US" sz="1600" b="0">
                          <a:solidFill>
                            <a:srgbClr val="1F2F36"/>
                          </a:solidFill>
                          <a:effectLst/>
                          <a:latin typeface="+mn-lt"/>
                        </a:rPr>
                        <a:t>2026-2027</a:t>
                      </a:r>
                      <a:endParaRPr lang="en-US" sz="160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extLst>
                  <a:ext uri="{0D108BD9-81ED-4DB2-BD59-A6C34878D82A}">
                    <a16:rowId xmlns:a16="http://schemas.microsoft.com/office/drawing/2014/main" val="1492881227"/>
                  </a:ext>
                </a:extLst>
              </a:tr>
              <a:tr h="771062">
                <a:tc>
                  <a:txBody>
                    <a:bodyPr/>
                    <a:lstStyle/>
                    <a:p>
                      <a:pPr marL="0" lvl="1" indent="0" algn="ctr" defTabSz="913516" rtl="0" eaLnBrk="1" latinLnBrk="0" hangingPunct="1">
                        <a:lnSpc>
                          <a:spcPct val="100000"/>
                        </a:lnSpc>
                        <a:spcBef>
                          <a:spcPts val="0"/>
                        </a:spcBef>
                        <a:spcAft>
                          <a:spcPts val="0"/>
                        </a:spcAft>
                        <a:buFont typeface="+mj-lt"/>
                        <a:buNone/>
                        <a:tabLst>
                          <a:tab pos="540385" algn="l"/>
                          <a:tab pos="685800" algn="l"/>
                        </a:tabLst>
                      </a:pPr>
                      <a:r>
                        <a:rPr lang="en-US" sz="1600" b="1" kern="1200" dirty="0">
                          <a:solidFill>
                            <a:srgbClr val="2D8094"/>
                          </a:solidFill>
                          <a:effectLst/>
                          <a:latin typeface="+mn-lt"/>
                          <a:ea typeface="Times New Roman" panose="02020603050405020304" pitchFamily="18" charset="0"/>
                          <a:cs typeface="Times New Roman" panose="02020603050405020304" pitchFamily="18" charset="0"/>
                        </a:rPr>
                        <a:t>2.4 </a:t>
                      </a:r>
                    </a:p>
                  </a:txBody>
                  <a:tcPr marL="50292" marR="50292" marT="41148" marB="32004">
                    <a:solidFill>
                      <a:srgbClr val="F4F7FA"/>
                    </a:solidFill>
                  </a:tcPr>
                </a:tc>
                <a:tc>
                  <a:txBody>
                    <a:bodyPr/>
                    <a:lstStyle/>
                    <a:p>
                      <a:pPr algn="l">
                        <a:lnSpc>
                          <a:spcPct val="100000"/>
                        </a:lnSpc>
                        <a:spcBef>
                          <a:spcPts val="0"/>
                        </a:spcBef>
                        <a:spcAft>
                          <a:spcPts val="0"/>
                        </a:spcAft>
                        <a:tabLst>
                          <a:tab pos="810260" algn="l"/>
                        </a:tabLst>
                      </a:pPr>
                      <a:r>
                        <a:rPr lang="en-US" sz="1600" b="0" dirty="0" err="1">
                          <a:solidFill>
                            <a:srgbClr val="1F2F36"/>
                          </a:solidFill>
                          <a:effectLst/>
                          <a:latin typeface="+mn-lt"/>
                        </a:rPr>
                        <a:t>Nghiên</a:t>
                      </a:r>
                      <a:r>
                        <a:rPr lang="en-US" sz="1600" b="0" dirty="0">
                          <a:solidFill>
                            <a:srgbClr val="1F2F36"/>
                          </a:solidFill>
                          <a:effectLst/>
                          <a:latin typeface="+mn-lt"/>
                        </a:rPr>
                        <a:t> </a:t>
                      </a:r>
                      <a:r>
                        <a:rPr lang="en-US" sz="1600" b="0" dirty="0" err="1">
                          <a:solidFill>
                            <a:srgbClr val="1F2F36"/>
                          </a:solidFill>
                          <a:effectLst/>
                          <a:latin typeface="+mn-lt"/>
                        </a:rPr>
                        <a:t>cứu</a:t>
                      </a:r>
                      <a:r>
                        <a:rPr lang="en-US" sz="1600" b="0" dirty="0">
                          <a:solidFill>
                            <a:srgbClr val="1F2F36"/>
                          </a:solidFill>
                          <a:effectLst/>
                          <a:latin typeface="+mn-lt"/>
                        </a:rPr>
                        <a:t>, </a:t>
                      </a:r>
                      <a:r>
                        <a:rPr lang="en-US" sz="1600" b="0" dirty="0" err="1">
                          <a:solidFill>
                            <a:srgbClr val="1F2F36"/>
                          </a:solidFill>
                          <a:effectLst/>
                          <a:latin typeface="+mn-lt"/>
                        </a:rPr>
                        <a:t>đề</a:t>
                      </a:r>
                      <a:r>
                        <a:rPr lang="en-US" sz="1600" b="0" dirty="0">
                          <a:solidFill>
                            <a:srgbClr val="1F2F36"/>
                          </a:solidFill>
                          <a:effectLst/>
                          <a:latin typeface="+mn-lt"/>
                        </a:rPr>
                        <a:t> </a:t>
                      </a:r>
                      <a:r>
                        <a:rPr lang="en-US" sz="1600" b="0" dirty="0" err="1">
                          <a:solidFill>
                            <a:srgbClr val="1F2F36"/>
                          </a:solidFill>
                          <a:effectLst/>
                          <a:latin typeface="+mn-lt"/>
                        </a:rPr>
                        <a:t>xuất</a:t>
                      </a:r>
                      <a:r>
                        <a:rPr lang="en-US" sz="1600" b="0" dirty="0">
                          <a:solidFill>
                            <a:srgbClr val="1F2F36"/>
                          </a:solidFill>
                          <a:effectLst/>
                          <a:latin typeface="+mn-lt"/>
                        </a:rPr>
                        <a:t>, </a:t>
                      </a:r>
                      <a:r>
                        <a:rPr lang="en-US" sz="1600" b="0" dirty="0" err="1">
                          <a:solidFill>
                            <a:srgbClr val="1F2F36"/>
                          </a:solidFill>
                          <a:effectLst/>
                          <a:latin typeface="+mn-lt"/>
                        </a:rPr>
                        <a:t>hoàn</a:t>
                      </a:r>
                      <a:r>
                        <a:rPr lang="en-US" sz="1600" b="0" dirty="0">
                          <a:solidFill>
                            <a:srgbClr val="1F2F36"/>
                          </a:solidFill>
                          <a:effectLst/>
                          <a:latin typeface="+mn-lt"/>
                        </a:rPr>
                        <a:t> </a:t>
                      </a:r>
                      <a:r>
                        <a:rPr lang="en-US" sz="1600" b="0" dirty="0" err="1">
                          <a:solidFill>
                            <a:srgbClr val="1F2F36"/>
                          </a:solidFill>
                          <a:effectLst/>
                          <a:latin typeface="+mn-lt"/>
                        </a:rPr>
                        <a:t>thiện</a:t>
                      </a:r>
                      <a:r>
                        <a:rPr lang="en-US" sz="1600" b="0" dirty="0">
                          <a:solidFill>
                            <a:srgbClr val="1F2F36"/>
                          </a:solidFill>
                          <a:effectLst/>
                          <a:latin typeface="+mn-lt"/>
                        </a:rPr>
                        <a:t> </a:t>
                      </a:r>
                      <a:r>
                        <a:rPr lang="en-US" sz="1600" b="0" dirty="0" err="1">
                          <a:solidFill>
                            <a:srgbClr val="1F2F36"/>
                          </a:solidFill>
                          <a:effectLst/>
                          <a:latin typeface="+mn-lt"/>
                        </a:rPr>
                        <a:t>các</a:t>
                      </a:r>
                      <a:r>
                        <a:rPr lang="en-US" sz="1600" b="0" dirty="0">
                          <a:solidFill>
                            <a:srgbClr val="1F2F36"/>
                          </a:solidFill>
                          <a:effectLst/>
                          <a:latin typeface="+mn-lt"/>
                        </a:rPr>
                        <a:t> </a:t>
                      </a:r>
                      <a:r>
                        <a:rPr lang="en-US" sz="1600" b="0" dirty="0" err="1">
                          <a:solidFill>
                            <a:srgbClr val="1F2F36"/>
                          </a:solidFill>
                          <a:effectLst/>
                          <a:latin typeface="+mn-lt"/>
                        </a:rPr>
                        <a:t>chính</a:t>
                      </a:r>
                      <a:r>
                        <a:rPr lang="en-US" sz="1600" b="0" dirty="0">
                          <a:solidFill>
                            <a:srgbClr val="1F2F36"/>
                          </a:solidFill>
                          <a:effectLst/>
                          <a:latin typeface="+mn-lt"/>
                        </a:rPr>
                        <a:t> </a:t>
                      </a:r>
                      <a:r>
                        <a:rPr lang="en-US" sz="1600" b="0" dirty="0" err="1">
                          <a:solidFill>
                            <a:srgbClr val="1F2F36"/>
                          </a:solidFill>
                          <a:effectLst/>
                          <a:latin typeface="+mn-lt"/>
                        </a:rPr>
                        <a:t>sách</a:t>
                      </a:r>
                      <a:r>
                        <a:rPr lang="en-US" sz="1600" b="0" dirty="0">
                          <a:solidFill>
                            <a:srgbClr val="1F2F36"/>
                          </a:solidFill>
                          <a:effectLst/>
                          <a:latin typeface="+mn-lt"/>
                        </a:rPr>
                        <a:t> </a:t>
                      </a:r>
                      <a:r>
                        <a:rPr lang="en-US" sz="1600" b="0" dirty="0" err="1">
                          <a:solidFill>
                            <a:srgbClr val="1F2F36"/>
                          </a:solidFill>
                          <a:effectLst/>
                          <a:latin typeface="+mn-lt"/>
                        </a:rPr>
                        <a:t>bảo</a:t>
                      </a:r>
                      <a:r>
                        <a:rPr lang="en-US" sz="1600" b="0" dirty="0">
                          <a:solidFill>
                            <a:srgbClr val="1F2F36"/>
                          </a:solidFill>
                          <a:effectLst/>
                          <a:latin typeface="+mn-lt"/>
                        </a:rPr>
                        <a:t> </a:t>
                      </a:r>
                      <a:r>
                        <a:rPr lang="en-US" sz="1600" b="0" dirty="0" err="1">
                          <a:solidFill>
                            <a:srgbClr val="1F2F36"/>
                          </a:solidFill>
                          <a:effectLst/>
                          <a:latin typeface="+mn-lt"/>
                        </a:rPr>
                        <a:t>hiểm</a:t>
                      </a:r>
                      <a:r>
                        <a:rPr lang="en-US" sz="1600" b="0" dirty="0">
                          <a:solidFill>
                            <a:srgbClr val="1F2F36"/>
                          </a:solidFill>
                          <a:effectLst/>
                          <a:latin typeface="+mn-lt"/>
                        </a:rPr>
                        <a:t> y </a:t>
                      </a:r>
                      <a:r>
                        <a:rPr lang="en-US" sz="1600" b="0" dirty="0" err="1">
                          <a:solidFill>
                            <a:srgbClr val="1F2F36"/>
                          </a:solidFill>
                          <a:effectLst/>
                          <a:latin typeface="+mn-lt"/>
                        </a:rPr>
                        <a:t>tế</a:t>
                      </a:r>
                      <a:r>
                        <a:rPr lang="en-US" sz="1600" b="0" dirty="0">
                          <a:solidFill>
                            <a:srgbClr val="1F2F36"/>
                          </a:solidFill>
                          <a:effectLst/>
                          <a:latin typeface="+mn-lt"/>
                        </a:rPr>
                        <a:t> </a:t>
                      </a:r>
                      <a:r>
                        <a:rPr lang="en-US" sz="1600" b="0" dirty="0" err="1">
                          <a:solidFill>
                            <a:srgbClr val="1F2F36"/>
                          </a:solidFill>
                          <a:effectLst/>
                          <a:latin typeface="+mn-lt"/>
                        </a:rPr>
                        <a:t>trong</a:t>
                      </a:r>
                      <a:r>
                        <a:rPr lang="en-US" sz="1600" b="0" dirty="0">
                          <a:solidFill>
                            <a:srgbClr val="1F2F36"/>
                          </a:solidFill>
                          <a:effectLst/>
                          <a:latin typeface="+mn-lt"/>
                        </a:rPr>
                        <a:t> </a:t>
                      </a:r>
                      <a:r>
                        <a:rPr lang="en-US" sz="1600" b="0" dirty="0" err="1">
                          <a:solidFill>
                            <a:srgbClr val="1F2F36"/>
                          </a:solidFill>
                          <a:effectLst/>
                          <a:latin typeface="+mn-lt"/>
                        </a:rPr>
                        <a:t>trong</a:t>
                      </a:r>
                      <a:r>
                        <a:rPr lang="en-US" sz="1600" b="0" dirty="0">
                          <a:solidFill>
                            <a:srgbClr val="1F2F36"/>
                          </a:solidFill>
                          <a:effectLst/>
                          <a:latin typeface="+mn-lt"/>
                        </a:rPr>
                        <a:t> </a:t>
                      </a:r>
                      <a:r>
                        <a:rPr lang="en-US" sz="1600" b="0" dirty="0" err="1">
                          <a:solidFill>
                            <a:srgbClr val="1F2F36"/>
                          </a:solidFill>
                          <a:effectLst/>
                          <a:latin typeface="+mn-lt"/>
                        </a:rPr>
                        <a:t>khám</a:t>
                      </a:r>
                      <a:r>
                        <a:rPr lang="en-US" sz="1600" b="0" dirty="0">
                          <a:solidFill>
                            <a:srgbClr val="1F2F36"/>
                          </a:solidFill>
                          <a:effectLst/>
                          <a:latin typeface="+mn-lt"/>
                        </a:rPr>
                        <a:t> </a:t>
                      </a:r>
                      <a:r>
                        <a:rPr lang="en-US" sz="1600" b="0" dirty="0" err="1">
                          <a:solidFill>
                            <a:srgbClr val="1F2F36"/>
                          </a:solidFill>
                          <a:effectLst/>
                          <a:latin typeface="+mn-lt"/>
                        </a:rPr>
                        <a:t>bệnh</a:t>
                      </a:r>
                      <a:r>
                        <a:rPr lang="en-US" sz="1600" b="0" dirty="0">
                          <a:solidFill>
                            <a:srgbClr val="1F2F36"/>
                          </a:solidFill>
                          <a:effectLst/>
                          <a:latin typeface="+mn-lt"/>
                        </a:rPr>
                        <a:t>, </a:t>
                      </a:r>
                      <a:r>
                        <a:rPr lang="en-US" sz="1600" b="0" dirty="0" err="1">
                          <a:solidFill>
                            <a:srgbClr val="1F2F36"/>
                          </a:solidFill>
                          <a:effectLst/>
                          <a:latin typeface="+mn-lt"/>
                        </a:rPr>
                        <a:t>chữa</a:t>
                      </a:r>
                      <a:r>
                        <a:rPr lang="en-US" sz="1600" b="0" dirty="0">
                          <a:solidFill>
                            <a:srgbClr val="1F2F36"/>
                          </a:solidFill>
                          <a:effectLst/>
                          <a:latin typeface="+mn-lt"/>
                        </a:rPr>
                        <a:t> </a:t>
                      </a:r>
                      <a:r>
                        <a:rPr lang="en-US" sz="1600" b="0" dirty="0" err="1">
                          <a:solidFill>
                            <a:srgbClr val="1F2F36"/>
                          </a:solidFill>
                          <a:effectLst/>
                          <a:latin typeface="+mn-lt"/>
                        </a:rPr>
                        <a:t>bệnh</a:t>
                      </a:r>
                      <a:r>
                        <a:rPr lang="en-US" sz="1600" b="0" dirty="0">
                          <a:solidFill>
                            <a:srgbClr val="1F2F36"/>
                          </a:solidFill>
                          <a:effectLst/>
                          <a:latin typeface="+mn-lt"/>
                        </a:rPr>
                        <a:t> </a:t>
                      </a:r>
                      <a:r>
                        <a:rPr lang="en-US" sz="1600" b="0" dirty="0" err="1">
                          <a:solidFill>
                            <a:srgbClr val="1F2F36"/>
                          </a:solidFill>
                          <a:effectLst/>
                          <a:latin typeface="+mn-lt"/>
                        </a:rPr>
                        <a:t>đối</a:t>
                      </a:r>
                      <a:r>
                        <a:rPr lang="en-US" sz="1600" b="0" dirty="0">
                          <a:solidFill>
                            <a:srgbClr val="1F2F36"/>
                          </a:solidFill>
                          <a:effectLst/>
                          <a:latin typeface="+mn-lt"/>
                        </a:rPr>
                        <a:t> </a:t>
                      </a:r>
                      <a:r>
                        <a:rPr lang="en-US" sz="1600" b="0" dirty="0" err="1">
                          <a:solidFill>
                            <a:srgbClr val="1F2F36"/>
                          </a:solidFill>
                          <a:effectLst/>
                          <a:latin typeface="+mn-lt"/>
                        </a:rPr>
                        <a:t>với</a:t>
                      </a:r>
                      <a:r>
                        <a:rPr lang="en-US" sz="1600" b="0" dirty="0">
                          <a:solidFill>
                            <a:srgbClr val="1F2F36"/>
                          </a:solidFill>
                          <a:effectLst/>
                          <a:latin typeface="+mn-lt"/>
                        </a:rPr>
                        <a:t> BKLN </a:t>
                      </a:r>
                      <a:r>
                        <a:rPr lang="en-US" sz="1600" b="0" dirty="0" err="1">
                          <a:solidFill>
                            <a:srgbClr val="1F2F36"/>
                          </a:solidFill>
                          <a:effectLst/>
                          <a:latin typeface="+mn-lt"/>
                        </a:rPr>
                        <a:t>về</a:t>
                      </a:r>
                      <a:r>
                        <a:rPr lang="en-US" sz="1600" b="0" dirty="0">
                          <a:solidFill>
                            <a:srgbClr val="1F2F36"/>
                          </a:solidFill>
                          <a:effectLst/>
                          <a:latin typeface="+mn-lt"/>
                        </a:rPr>
                        <a:t> </a:t>
                      </a:r>
                      <a:r>
                        <a:rPr lang="en-US" sz="1600" b="0" dirty="0" err="1">
                          <a:solidFill>
                            <a:srgbClr val="1F2F36"/>
                          </a:solidFill>
                          <a:effectLst/>
                          <a:latin typeface="+mn-lt"/>
                        </a:rPr>
                        <a:t>phổi</a:t>
                      </a:r>
                      <a:r>
                        <a:rPr lang="en-US" sz="1600" b="0" dirty="0">
                          <a:solidFill>
                            <a:srgbClr val="1F2F36"/>
                          </a:solidFill>
                          <a:effectLst/>
                          <a:latin typeface="+mn-lt"/>
                        </a:rPr>
                        <a:t>.</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600" b="0" dirty="0">
                          <a:solidFill>
                            <a:srgbClr val="1F2F36"/>
                          </a:solidFill>
                          <a:effectLst/>
                          <a:latin typeface="+mn-lt"/>
                        </a:rPr>
                        <a:t>Vụ Bảo </a:t>
                      </a:r>
                      <a:r>
                        <a:rPr lang="en-US" sz="1600" b="0" dirty="0" err="1">
                          <a:solidFill>
                            <a:srgbClr val="1F2F36"/>
                          </a:solidFill>
                          <a:effectLst/>
                          <a:latin typeface="+mn-lt"/>
                        </a:rPr>
                        <a:t>hiểm</a:t>
                      </a:r>
                      <a:r>
                        <a:rPr lang="en-US" sz="1600" b="0" dirty="0">
                          <a:solidFill>
                            <a:srgbClr val="1F2F36"/>
                          </a:solidFill>
                          <a:effectLst/>
                          <a:latin typeface="+mn-lt"/>
                        </a:rPr>
                        <a:t> y </a:t>
                      </a:r>
                      <a:r>
                        <a:rPr lang="en-US" sz="1600" b="0" dirty="0" err="1">
                          <a:solidFill>
                            <a:srgbClr val="1F2F36"/>
                          </a:solidFill>
                          <a:effectLst/>
                          <a:latin typeface="+mn-lt"/>
                        </a:rPr>
                        <a:t>tế</a:t>
                      </a:r>
                      <a:r>
                        <a:rPr lang="en-US" sz="1600" b="0" dirty="0">
                          <a:solidFill>
                            <a:srgbClr val="1F2F36"/>
                          </a:solidFill>
                          <a:effectLst/>
                          <a:latin typeface="+mn-lt"/>
                        </a:rPr>
                        <a:t>, Viện </a:t>
                      </a:r>
                      <a:r>
                        <a:rPr lang="en-US" sz="1600" b="0" dirty="0" err="1">
                          <a:solidFill>
                            <a:srgbClr val="1F2F36"/>
                          </a:solidFill>
                          <a:effectLst/>
                          <a:latin typeface="+mn-lt"/>
                        </a:rPr>
                        <a:t>Chiến</a:t>
                      </a:r>
                      <a:r>
                        <a:rPr lang="en-US" sz="1600" b="0" dirty="0">
                          <a:solidFill>
                            <a:srgbClr val="1F2F36"/>
                          </a:solidFill>
                          <a:effectLst/>
                          <a:latin typeface="+mn-lt"/>
                        </a:rPr>
                        <a:t> </a:t>
                      </a:r>
                      <a:r>
                        <a:rPr lang="en-US" sz="1600" b="0" dirty="0" err="1">
                          <a:solidFill>
                            <a:srgbClr val="1F2F36"/>
                          </a:solidFill>
                          <a:effectLst/>
                          <a:latin typeface="+mn-lt"/>
                        </a:rPr>
                        <a:t>lược</a:t>
                      </a:r>
                      <a:r>
                        <a:rPr lang="en-US" sz="1600" b="0" dirty="0">
                          <a:solidFill>
                            <a:srgbClr val="1F2F36"/>
                          </a:solidFill>
                          <a:effectLst/>
                          <a:latin typeface="+mn-lt"/>
                        </a:rPr>
                        <a:t> </a:t>
                      </a:r>
                      <a:r>
                        <a:rPr lang="en-US" sz="1600" b="0" dirty="0" err="1">
                          <a:solidFill>
                            <a:srgbClr val="1F2F36"/>
                          </a:solidFill>
                          <a:effectLst/>
                          <a:latin typeface="+mn-lt"/>
                        </a:rPr>
                        <a:t>và</a:t>
                      </a:r>
                      <a:r>
                        <a:rPr lang="en-US" sz="1600" b="0" dirty="0">
                          <a:solidFill>
                            <a:srgbClr val="1F2F36"/>
                          </a:solidFill>
                          <a:effectLst/>
                          <a:latin typeface="+mn-lt"/>
                        </a:rPr>
                        <a:t> </a:t>
                      </a:r>
                      <a:r>
                        <a:rPr lang="en-US" sz="1600" b="0" dirty="0" err="1">
                          <a:solidFill>
                            <a:srgbClr val="1F2F36"/>
                          </a:solidFill>
                          <a:effectLst/>
                          <a:latin typeface="+mn-lt"/>
                        </a:rPr>
                        <a:t>Chính</a:t>
                      </a:r>
                      <a:r>
                        <a:rPr lang="en-US" sz="1600" b="0" dirty="0">
                          <a:solidFill>
                            <a:srgbClr val="1F2F36"/>
                          </a:solidFill>
                          <a:effectLst/>
                          <a:latin typeface="+mn-lt"/>
                        </a:rPr>
                        <a:t> </a:t>
                      </a:r>
                      <a:r>
                        <a:rPr lang="en-US" sz="1600" b="0" dirty="0" err="1">
                          <a:solidFill>
                            <a:srgbClr val="1F2F36"/>
                          </a:solidFill>
                          <a:effectLst/>
                          <a:latin typeface="+mn-lt"/>
                        </a:rPr>
                        <a:t>sách</a:t>
                      </a:r>
                      <a:r>
                        <a:rPr lang="en-US" sz="1600" b="0" dirty="0">
                          <a:solidFill>
                            <a:srgbClr val="1F2F36"/>
                          </a:solidFill>
                          <a:effectLst/>
                          <a:latin typeface="+mn-lt"/>
                        </a:rPr>
                        <a:t> Y </a:t>
                      </a:r>
                      <a:r>
                        <a:rPr lang="en-US" sz="1600" b="0" dirty="0" err="1">
                          <a:solidFill>
                            <a:srgbClr val="1F2F36"/>
                          </a:solidFill>
                          <a:effectLst/>
                          <a:latin typeface="+mn-lt"/>
                        </a:rPr>
                        <a:t>tế</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600" b="0" spc="-30" dirty="0" err="1">
                          <a:solidFill>
                            <a:srgbClr val="1F2F36"/>
                          </a:solidFill>
                          <a:effectLst/>
                          <a:latin typeface="+mn-lt"/>
                        </a:rPr>
                        <a:t>Cục</a:t>
                      </a:r>
                      <a:r>
                        <a:rPr lang="en-US" sz="1600" b="0" spc="-30" dirty="0">
                          <a:solidFill>
                            <a:srgbClr val="1F2F36"/>
                          </a:solidFill>
                          <a:effectLst/>
                          <a:latin typeface="+mn-lt"/>
                        </a:rPr>
                        <a:t>, Vụ, Viện, </a:t>
                      </a:r>
                      <a:r>
                        <a:rPr lang="en-US" sz="1600" b="0" spc="-30" dirty="0" err="1">
                          <a:solidFill>
                            <a:srgbClr val="1F2F36"/>
                          </a:solidFill>
                          <a:effectLst/>
                          <a:latin typeface="+mn-lt"/>
                        </a:rPr>
                        <a:t>bệnh</a:t>
                      </a:r>
                      <a:r>
                        <a:rPr lang="en-US" sz="1600" b="0" spc="-30" dirty="0">
                          <a:solidFill>
                            <a:srgbClr val="1F2F36"/>
                          </a:solidFill>
                          <a:effectLst/>
                          <a:latin typeface="+mn-lt"/>
                        </a:rPr>
                        <a:t> </a:t>
                      </a:r>
                      <a:r>
                        <a:rPr lang="en-US" sz="1600" b="0" spc="-30" dirty="0" err="1">
                          <a:solidFill>
                            <a:srgbClr val="1F2F36"/>
                          </a:solidFill>
                          <a:effectLst/>
                          <a:latin typeface="+mn-lt"/>
                        </a:rPr>
                        <a:t>viện</a:t>
                      </a:r>
                      <a:r>
                        <a:rPr lang="en-US" sz="1600" b="0" spc="-30" dirty="0">
                          <a:solidFill>
                            <a:srgbClr val="1F2F36"/>
                          </a:solidFill>
                          <a:effectLst/>
                          <a:latin typeface="+mn-lt"/>
                        </a:rPr>
                        <a:t>, </a:t>
                      </a:r>
                      <a:r>
                        <a:rPr lang="en-US" sz="1600" b="0" spc="-30" dirty="0" err="1">
                          <a:solidFill>
                            <a:srgbClr val="1F2F36"/>
                          </a:solidFill>
                          <a:effectLst/>
                          <a:latin typeface="+mn-lt"/>
                        </a:rPr>
                        <a:t>Hội</a:t>
                      </a:r>
                      <a:r>
                        <a:rPr lang="en-US" sz="1600" b="0" spc="-30" dirty="0">
                          <a:solidFill>
                            <a:srgbClr val="1F2F36"/>
                          </a:solidFill>
                          <a:effectLst/>
                          <a:latin typeface="+mn-lt"/>
                        </a:rPr>
                        <a:t> </a:t>
                      </a:r>
                      <a:r>
                        <a:rPr lang="en-US" sz="1600" b="0" spc="-30" dirty="0" err="1">
                          <a:solidFill>
                            <a:srgbClr val="1F2F36"/>
                          </a:solidFill>
                          <a:effectLst/>
                          <a:latin typeface="+mn-lt"/>
                        </a:rPr>
                        <a:t>chuyên</a:t>
                      </a:r>
                      <a:r>
                        <a:rPr lang="en-US" sz="1600" b="0" spc="-30" dirty="0">
                          <a:solidFill>
                            <a:srgbClr val="1F2F36"/>
                          </a:solidFill>
                          <a:effectLst/>
                          <a:latin typeface="+mn-lt"/>
                        </a:rPr>
                        <a:t> </a:t>
                      </a:r>
                      <a:r>
                        <a:rPr lang="en-US" sz="1600" b="0" spc="-30" dirty="0" err="1">
                          <a:solidFill>
                            <a:srgbClr val="1F2F36"/>
                          </a:solidFill>
                          <a:effectLst/>
                          <a:latin typeface="+mn-lt"/>
                        </a:rPr>
                        <a:t>ngành</a:t>
                      </a:r>
                      <a:r>
                        <a:rPr lang="en-US" sz="1600" b="0" spc="-30" dirty="0">
                          <a:solidFill>
                            <a:srgbClr val="1F2F36"/>
                          </a:solidFill>
                          <a:effectLst/>
                          <a:latin typeface="+mn-lt"/>
                        </a:rPr>
                        <a:t> </a:t>
                      </a:r>
                      <a:r>
                        <a:rPr lang="en-US" sz="1600" b="0" spc="-30" dirty="0" err="1">
                          <a:solidFill>
                            <a:srgbClr val="1F2F36"/>
                          </a:solidFill>
                          <a:effectLst/>
                          <a:latin typeface="+mn-lt"/>
                        </a:rPr>
                        <a:t>liên</a:t>
                      </a:r>
                      <a:r>
                        <a:rPr lang="en-US" sz="1600" b="0" spc="-30" dirty="0">
                          <a:solidFill>
                            <a:srgbClr val="1F2F36"/>
                          </a:solidFill>
                          <a:effectLst/>
                          <a:latin typeface="+mn-lt"/>
                        </a:rPr>
                        <a:t> </a:t>
                      </a:r>
                      <a:r>
                        <a:rPr lang="en-US" sz="1600" b="0" spc="-30" dirty="0" err="1">
                          <a:solidFill>
                            <a:srgbClr val="1F2F36"/>
                          </a:solidFill>
                          <a:effectLst/>
                          <a:latin typeface="+mn-lt"/>
                        </a:rPr>
                        <a:t>quan</a:t>
                      </a:r>
                      <a:r>
                        <a:rPr lang="en-US" sz="1600" b="0" spc="-30" dirty="0">
                          <a:solidFill>
                            <a:srgbClr val="1F2F36"/>
                          </a:solidFill>
                          <a:effectLst/>
                          <a:latin typeface="+mn-lt"/>
                        </a:rPr>
                        <a:t>.</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ctr">
                        <a:lnSpc>
                          <a:spcPct val="100000"/>
                        </a:lnSpc>
                        <a:spcBef>
                          <a:spcPts val="0"/>
                        </a:spcBef>
                        <a:spcAft>
                          <a:spcPts val="0"/>
                        </a:spcAft>
                        <a:tabLst>
                          <a:tab pos="540385" algn="l"/>
                          <a:tab pos="685800" algn="l"/>
                        </a:tabLst>
                      </a:pPr>
                      <a:r>
                        <a:rPr lang="en-US" sz="1600" b="0" dirty="0">
                          <a:solidFill>
                            <a:srgbClr val="1F2F36"/>
                          </a:solidFill>
                          <a:effectLst/>
                          <a:latin typeface="+mn-lt"/>
                        </a:rPr>
                        <a:t>2026-2027</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extLst>
                  <a:ext uri="{0D108BD9-81ED-4DB2-BD59-A6C34878D82A}">
                    <a16:rowId xmlns:a16="http://schemas.microsoft.com/office/drawing/2014/main" val="307553378"/>
                  </a:ext>
                </a:extLst>
              </a:tr>
              <a:tr h="885047">
                <a:tc>
                  <a:txBody>
                    <a:bodyPr/>
                    <a:lstStyle/>
                    <a:p>
                      <a:pPr marL="0" lvl="1" indent="0" algn="ctr" defTabSz="913516" rtl="0" eaLnBrk="1" latinLnBrk="0" hangingPunct="1">
                        <a:lnSpc>
                          <a:spcPct val="100000"/>
                        </a:lnSpc>
                        <a:spcBef>
                          <a:spcPts val="0"/>
                        </a:spcBef>
                        <a:spcAft>
                          <a:spcPts val="0"/>
                        </a:spcAft>
                        <a:buFont typeface="+mj-lt"/>
                        <a:buNone/>
                        <a:tabLst>
                          <a:tab pos="540385" algn="l"/>
                          <a:tab pos="685800" algn="l"/>
                        </a:tabLst>
                      </a:pPr>
                      <a:r>
                        <a:rPr lang="en-US" sz="1600" b="1" kern="1200" dirty="0">
                          <a:solidFill>
                            <a:srgbClr val="2D8094"/>
                          </a:solidFill>
                          <a:effectLst/>
                          <a:latin typeface="+mn-lt"/>
                          <a:ea typeface="Times New Roman" panose="02020603050405020304" pitchFamily="18" charset="0"/>
                          <a:cs typeface="Times New Roman" panose="02020603050405020304" pitchFamily="18" charset="0"/>
                        </a:rPr>
                        <a:t>2.5 </a:t>
                      </a: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600" b="0" dirty="0" err="1">
                          <a:solidFill>
                            <a:srgbClr val="1F2F36"/>
                          </a:solidFill>
                          <a:effectLst/>
                          <a:latin typeface="+mn-lt"/>
                        </a:rPr>
                        <a:t>Nghiên</a:t>
                      </a:r>
                      <a:r>
                        <a:rPr lang="en-US" sz="1600" b="0" dirty="0">
                          <a:solidFill>
                            <a:srgbClr val="1F2F36"/>
                          </a:solidFill>
                          <a:effectLst/>
                          <a:latin typeface="+mn-lt"/>
                        </a:rPr>
                        <a:t> </a:t>
                      </a:r>
                      <a:r>
                        <a:rPr lang="en-US" sz="1600" b="0" dirty="0" err="1">
                          <a:solidFill>
                            <a:srgbClr val="1F2F36"/>
                          </a:solidFill>
                          <a:effectLst/>
                          <a:latin typeface="+mn-lt"/>
                        </a:rPr>
                        <a:t>cứu</a:t>
                      </a:r>
                      <a:r>
                        <a:rPr lang="en-US" sz="1600" b="0" dirty="0">
                          <a:solidFill>
                            <a:srgbClr val="1F2F36"/>
                          </a:solidFill>
                          <a:effectLst/>
                          <a:latin typeface="+mn-lt"/>
                        </a:rPr>
                        <a:t>, </a:t>
                      </a:r>
                      <a:r>
                        <a:rPr lang="en-US" sz="1600" b="0" dirty="0" err="1">
                          <a:solidFill>
                            <a:srgbClr val="1F2F36"/>
                          </a:solidFill>
                          <a:effectLst/>
                          <a:latin typeface="+mn-lt"/>
                        </a:rPr>
                        <a:t>rà</a:t>
                      </a:r>
                      <a:r>
                        <a:rPr lang="en-US" sz="1600" b="0" dirty="0">
                          <a:solidFill>
                            <a:srgbClr val="1F2F36"/>
                          </a:solidFill>
                          <a:effectLst/>
                          <a:latin typeface="+mn-lt"/>
                        </a:rPr>
                        <a:t> </a:t>
                      </a:r>
                      <a:r>
                        <a:rPr lang="en-US" sz="1600" b="0" dirty="0" err="1">
                          <a:solidFill>
                            <a:srgbClr val="1F2F36"/>
                          </a:solidFill>
                          <a:effectLst/>
                          <a:latin typeface="+mn-lt"/>
                        </a:rPr>
                        <a:t>soát</a:t>
                      </a:r>
                      <a:r>
                        <a:rPr lang="en-US" sz="1600" b="0" dirty="0">
                          <a:solidFill>
                            <a:srgbClr val="1F2F36"/>
                          </a:solidFill>
                          <a:effectLst/>
                          <a:latin typeface="+mn-lt"/>
                        </a:rPr>
                        <a:t> </a:t>
                      </a:r>
                      <a:r>
                        <a:rPr lang="en-US" sz="1600" b="0" dirty="0" err="1">
                          <a:solidFill>
                            <a:srgbClr val="1F2F36"/>
                          </a:solidFill>
                          <a:effectLst/>
                          <a:latin typeface="+mn-lt"/>
                        </a:rPr>
                        <a:t>và</a:t>
                      </a:r>
                      <a:r>
                        <a:rPr lang="en-US" sz="1600" b="0" dirty="0">
                          <a:solidFill>
                            <a:srgbClr val="1F2F36"/>
                          </a:solidFill>
                          <a:effectLst/>
                          <a:latin typeface="+mn-lt"/>
                        </a:rPr>
                        <a:t> </a:t>
                      </a:r>
                      <a:r>
                        <a:rPr lang="en-US" sz="1600" b="0" dirty="0" err="1">
                          <a:solidFill>
                            <a:srgbClr val="1F2F36"/>
                          </a:solidFill>
                          <a:effectLst/>
                          <a:latin typeface="+mn-lt"/>
                        </a:rPr>
                        <a:t>hoàn</a:t>
                      </a:r>
                      <a:r>
                        <a:rPr lang="en-US" sz="1600" b="0" dirty="0">
                          <a:solidFill>
                            <a:srgbClr val="1F2F36"/>
                          </a:solidFill>
                          <a:effectLst/>
                          <a:latin typeface="+mn-lt"/>
                        </a:rPr>
                        <a:t> </a:t>
                      </a:r>
                      <a:r>
                        <a:rPr lang="en-US" sz="1600" b="0" dirty="0" err="1">
                          <a:solidFill>
                            <a:srgbClr val="1F2F36"/>
                          </a:solidFill>
                          <a:effectLst/>
                          <a:latin typeface="+mn-lt"/>
                        </a:rPr>
                        <a:t>thiện</a:t>
                      </a:r>
                      <a:r>
                        <a:rPr lang="en-US" sz="1600" b="0" dirty="0">
                          <a:solidFill>
                            <a:srgbClr val="1F2F36"/>
                          </a:solidFill>
                          <a:effectLst/>
                          <a:latin typeface="+mn-lt"/>
                        </a:rPr>
                        <a:t> </a:t>
                      </a:r>
                      <a:r>
                        <a:rPr lang="en-US" sz="1600" b="0" dirty="0" err="1">
                          <a:solidFill>
                            <a:srgbClr val="1F2F36"/>
                          </a:solidFill>
                          <a:effectLst/>
                          <a:latin typeface="+mn-lt"/>
                        </a:rPr>
                        <a:t>các</a:t>
                      </a:r>
                      <a:r>
                        <a:rPr lang="en-US" sz="1600" b="0" dirty="0">
                          <a:solidFill>
                            <a:srgbClr val="1F2F36"/>
                          </a:solidFill>
                          <a:effectLst/>
                          <a:latin typeface="+mn-lt"/>
                        </a:rPr>
                        <a:t> </a:t>
                      </a:r>
                      <a:r>
                        <a:rPr lang="en-US" sz="1600" b="0" dirty="0" err="1">
                          <a:solidFill>
                            <a:srgbClr val="1F2F36"/>
                          </a:solidFill>
                          <a:effectLst/>
                          <a:latin typeface="+mn-lt"/>
                        </a:rPr>
                        <a:t>chính</a:t>
                      </a:r>
                      <a:r>
                        <a:rPr lang="en-US" sz="1600" b="0" dirty="0">
                          <a:solidFill>
                            <a:srgbClr val="1F2F36"/>
                          </a:solidFill>
                          <a:effectLst/>
                          <a:latin typeface="+mn-lt"/>
                        </a:rPr>
                        <a:t> </a:t>
                      </a:r>
                      <a:r>
                        <a:rPr lang="en-US" sz="1600" b="0" dirty="0" err="1">
                          <a:solidFill>
                            <a:srgbClr val="1F2F36"/>
                          </a:solidFill>
                          <a:effectLst/>
                          <a:latin typeface="+mn-lt"/>
                        </a:rPr>
                        <a:t>sách</a:t>
                      </a:r>
                      <a:r>
                        <a:rPr lang="en-US" sz="1600" b="0" dirty="0">
                          <a:solidFill>
                            <a:srgbClr val="1F2F36"/>
                          </a:solidFill>
                          <a:effectLst/>
                          <a:latin typeface="+mn-lt"/>
                        </a:rPr>
                        <a:t>, </a:t>
                      </a:r>
                      <a:r>
                        <a:rPr lang="en-US" sz="1600" b="0" dirty="0" err="1">
                          <a:solidFill>
                            <a:srgbClr val="1F2F36"/>
                          </a:solidFill>
                          <a:effectLst/>
                          <a:latin typeface="+mn-lt"/>
                        </a:rPr>
                        <a:t>quy</a:t>
                      </a:r>
                      <a:r>
                        <a:rPr lang="en-US" sz="1600" b="0" dirty="0">
                          <a:solidFill>
                            <a:srgbClr val="1F2F36"/>
                          </a:solidFill>
                          <a:effectLst/>
                          <a:latin typeface="+mn-lt"/>
                        </a:rPr>
                        <a:t> </a:t>
                      </a:r>
                      <a:r>
                        <a:rPr lang="en-US" sz="1600" b="0" dirty="0" err="1">
                          <a:solidFill>
                            <a:srgbClr val="1F2F36"/>
                          </a:solidFill>
                          <a:effectLst/>
                          <a:latin typeface="+mn-lt"/>
                        </a:rPr>
                        <a:t>định</a:t>
                      </a:r>
                      <a:r>
                        <a:rPr lang="en-US" sz="1600" b="0" dirty="0">
                          <a:solidFill>
                            <a:srgbClr val="1F2F36"/>
                          </a:solidFill>
                          <a:effectLst/>
                          <a:latin typeface="+mn-lt"/>
                        </a:rPr>
                        <a:t>, </a:t>
                      </a:r>
                      <a:r>
                        <a:rPr lang="en-US" sz="1600" b="0" dirty="0" err="1">
                          <a:solidFill>
                            <a:srgbClr val="1F2F36"/>
                          </a:solidFill>
                          <a:effectLst/>
                          <a:latin typeface="+mn-lt"/>
                        </a:rPr>
                        <a:t>hướng</a:t>
                      </a:r>
                      <a:r>
                        <a:rPr lang="en-US" sz="1600" b="0" dirty="0">
                          <a:solidFill>
                            <a:srgbClr val="1F2F36"/>
                          </a:solidFill>
                          <a:effectLst/>
                          <a:latin typeface="+mn-lt"/>
                        </a:rPr>
                        <a:t> </a:t>
                      </a:r>
                      <a:r>
                        <a:rPr lang="en-US" sz="1600" b="0" dirty="0" err="1">
                          <a:solidFill>
                            <a:srgbClr val="1F2F36"/>
                          </a:solidFill>
                          <a:effectLst/>
                          <a:latin typeface="+mn-lt"/>
                        </a:rPr>
                        <a:t>dẫn</a:t>
                      </a:r>
                      <a:r>
                        <a:rPr lang="en-US" sz="1600" b="0" dirty="0">
                          <a:solidFill>
                            <a:srgbClr val="1F2F36"/>
                          </a:solidFill>
                          <a:effectLst/>
                          <a:latin typeface="+mn-lt"/>
                        </a:rPr>
                        <a:t> </a:t>
                      </a:r>
                      <a:r>
                        <a:rPr lang="en-US" sz="1600" b="0" dirty="0" err="1">
                          <a:solidFill>
                            <a:srgbClr val="1F2F36"/>
                          </a:solidFill>
                          <a:effectLst/>
                          <a:latin typeface="+mn-lt"/>
                        </a:rPr>
                        <a:t>về</a:t>
                      </a:r>
                      <a:r>
                        <a:rPr lang="en-US" sz="1600" b="0" dirty="0">
                          <a:solidFill>
                            <a:srgbClr val="1F2F36"/>
                          </a:solidFill>
                          <a:effectLst/>
                          <a:latin typeface="+mn-lt"/>
                        </a:rPr>
                        <a:t> </a:t>
                      </a:r>
                      <a:r>
                        <a:rPr lang="en-US" sz="1600" b="0" dirty="0" err="1">
                          <a:solidFill>
                            <a:srgbClr val="1F2F36"/>
                          </a:solidFill>
                          <a:effectLst/>
                          <a:latin typeface="+mn-lt"/>
                        </a:rPr>
                        <a:t>ứng</a:t>
                      </a:r>
                      <a:r>
                        <a:rPr lang="en-US" sz="1600" b="0" dirty="0">
                          <a:solidFill>
                            <a:srgbClr val="1F2F36"/>
                          </a:solidFill>
                          <a:effectLst/>
                          <a:latin typeface="+mn-lt"/>
                        </a:rPr>
                        <a:t> </a:t>
                      </a:r>
                      <a:r>
                        <a:rPr lang="en-US" sz="1600" b="0" dirty="0" err="1">
                          <a:solidFill>
                            <a:srgbClr val="1F2F36"/>
                          </a:solidFill>
                          <a:effectLst/>
                          <a:latin typeface="+mn-lt"/>
                        </a:rPr>
                        <a:t>dụng</a:t>
                      </a:r>
                      <a:r>
                        <a:rPr lang="en-US" sz="1600" b="0" dirty="0">
                          <a:solidFill>
                            <a:srgbClr val="1F2F36"/>
                          </a:solidFill>
                          <a:effectLst/>
                          <a:latin typeface="+mn-lt"/>
                        </a:rPr>
                        <a:t> </a:t>
                      </a:r>
                      <a:r>
                        <a:rPr lang="en-US" sz="1600" b="0" dirty="0" err="1">
                          <a:solidFill>
                            <a:srgbClr val="1F2F36"/>
                          </a:solidFill>
                          <a:effectLst/>
                          <a:latin typeface="+mn-lt"/>
                        </a:rPr>
                        <a:t>trí</a:t>
                      </a:r>
                      <a:r>
                        <a:rPr lang="en-US" sz="1600" b="0" dirty="0">
                          <a:solidFill>
                            <a:srgbClr val="1F2F36"/>
                          </a:solidFill>
                          <a:effectLst/>
                          <a:latin typeface="+mn-lt"/>
                        </a:rPr>
                        <a:t> </a:t>
                      </a:r>
                      <a:r>
                        <a:rPr lang="en-US" sz="1600" b="0" dirty="0" err="1">
                          <a:solidFill>
                            <a:srgbClr val="1F2F36"/>
                          </a:solidFill>
                          <a:effectLst/>
                          <a:latin typeface="+mn-lt"/>
                        </a:rPr>
                        <a:t>tuệ</a:t>
                      </a:r>
                      <a:r>
                        <a:rPr lang="en-US" sz="1600" b="0" dirty="0">
                          <a:solidFill>
                            <a:srgbClr val="1F2F36"/>
                          </a:solidFill>
                          <a:effectLst/>
                          <a:latin typeface="+mn-lt"/>
                        </a:rPr>
                        <a:t> </a:t>
                      </a:r>
                      <a:r>
                        <a:rPr lang="en-US" sz="1600" b="0" dirty="0" err="1">
                          <a:solidFill>
                            <a:srgbClr val="1F2F36"/>
                          </a:solidFill>
                          <a:effectLst/>
                          <a:latin typeface="+mn-lt"/>
                        </a:rPr>
                        <a:t>nhân</a:t>
                      </a:r>
                      <a:r>
                        <a:rPr lang="en-US" sz="1600" b="0" dirty="0">
                          <a:solidFill>
                            <a:srgbClr val="1F2F36"/>
                          </a:solidFill>
                          <a:effectLst/>
                          <a:latin typeface="+mn-lt"/>
                        </a:rPr>
                        <a:t> </a:t>
                      </a:r>
                      <a:r>
                        <a:rPr lang="en-US" sz="1600" b="0" dirty="0" err="1">
                          <a:solidFill>
                            <a:srgbClr val="1F2F36"/>
                          </a:solidFill>
                          <a:effectLst/>
                          <a:latin typeface="+mn-lt"/>
                        </a:rPr>
                        <a:t>tạo</a:t>
                      </a:r>
                      <a:r>
                        <a:rPr lang="en-US" sz="1600" b="0" dirty="0">
                          <a:solidFill>
                            <a:srgbClr val="1F2F36"/>
                          </a:solidFill>
                          <a:effectLst/>
                          <a:latin typeface="+mn-lt"/>
                        </a:rPr>
                        <a:t> </a:t>
                      </a:r>
                      <a:r>
                        <a:rPr lang="en-US" sz="1600" b="0" dirty="0" err="1">
                          <a:solidFill>
                            <a:srgbClr val="1F2F36"/>
                          </a:solidFill>
                          <a:effectLst/>
                          <a:latin typeface="+mn-lt"/>
                        </a:rPr>
                        <a:t>trong</a:t>
                      </a:r>
                      <a:r>
                        <a:rPr lang="en-US" sz="1600" b="0" dirty="0">
                          <a:solidFill>
                            <a:srgbClr val="1F2F36"/>
                          </a:solidFill>
                          <a:effectLst/>
                          <a:latin typeface="+mn-lt"/>
                        </a:rPr>
                        <a:t> </a:t>
                      </a:r>
                      <a:r>
                        <a:rPr lang="en-US" sz="1600" b="0" dirty="0" err="1">
                          <a:solidFill>
                            <a:srgbClr val="1F2F36"/>
                          </a:solidFill>
                          <a:effectLst/>
                          <a:latin typeface="+mn-lt"/>
                        </a:rPr>
                        <a:t>sàng</a:t>
                      </a:r>
                      <a:r>
                        <a:rPr lang="en-US" sz="1600" b="0" dirty="0">
                          <a:solidFill>
                            <a:srgbClr val="1F2F36"/>
                          </a:solidFill>
                          <a:effectLst/>
                          <a:latin typeface="+mn-lt"/>
                        </a:rPr>
                        <a:t> </a:t>
                      </a:r>
                      <a:r>
                        <a:rPr lang="en-US" sz="1600" b="0" dirty="0" err="1">
                          <a:solidFill>
                            <a:srgbClr val="1F2F36"/>
                          </a:solidFill>
                          <a:effectLst/>
                          <a:latin typeface="+mn-lt"/>
                        </a:rPr>
                        <a:t>lọc</a:t>
                      </a:r>
                      <a:r>
                        <a:rPr lang="en-US" sz="1600" b="0" dirty="0">
                          <a:solidFill>
                            <a:srgbClr val="1F2F36"/>
                          </a:solidFill>
                          <a:effectLst/>
                          <a:latin typeface="+mn-lt"/>
                        </a:rPr>
                        <a:t> </a:t>
                      </a:r>
                      <a:r>
                        <a:rPr lang="en-US" sz="1600" b="0" dirty="0" err="1">
                          <a:solidFill>
                            <a:srgbClr val="1F2F36"/>
                          </a:solidFill>
                          <a:effectLst/>
                          <a:latin typeface="+mn-lt"/>
                        </a:rPr>
                        <a:t>và</a:t>
                      </a:r>
                      <a:r>
                        <a:rPr lang="en-US" sz="1600" b="0" dirty="0">
                          <a:solidFill>
                            <a:srgbClr val="1F2F36"/>
                          </a:solidFill>
                          <a:effectLst/>
                          <a:latin typeface="+mn-lt"/>
                        </a:rPr>
                        <a:t> </a:t>
                      </a:r>
                      <a:r>
                        <a:rPr lang="en-US" sz="1600" b="0" dirty="0" err="1">
                          <a:solidFill>
                            <a:srgbClr val="1F2F36"/>
                          </a:solidFill>
                          <a:effectLst/>
                          <a:latin typeface="+mn-lt"/>
                        </a:rPr>
                        <a:t>khám</a:t>
                      </a:r>
                      <a:r>
                        <a:rPr lang="en-US" sz="1600" b="0" dirty="0">
                          <a:solidFill>
                            <a:srgbClr val="1F2F36"/>
                          </a:solidFill>
                          <a:effectLst/>
                          <a:latin typeface="+mn-lt"/>
                        </a:rPr>
                        <a:t> </a:t>
                      </a:r>
                      <a:r>
                        <a:rPr lang="en-US" sz="1600" b="0" dirty="0" err="1">
                          <a:solidFill>
                            <a:srgbClr val="1F2F36"/>
                          </a:solidFill>
                          <a:effectLst/>
                          <a:latin typeface="+mn-lt"/>
                        </a:rPr>
                        <a:t>chữa</a:t>
                      </a:r>
                      <a:r>
                        <a:rPr lang="en-US" sz="1600" b="0" dirty="0">
                          <a:solidFill>
                            <a:srgbClr val="1F2F36"/>
                          </a:solidFill>
                          <a:effectLst/>
                          <a:latin typeface="+mn-lt"/>
                        </a:rPr>
                        <a:t> </a:t>
                      </a:r>
                      <a:r>
                        <a:rPr lang="en-US" sz="1600" b="0" dirty="0" err="1">
                          <a:solidFill>
                            <a:srgbClr val="1F2F36"/>
                          </a:solidFill>
                          <a:effectLst/>
                          <a:latin typeface="+mn-lt"/>
                        </a:rPr>
                        <a:t>bệnh</a:t>
                      </a:r>
                      <a:r>
                        <a:rPr lang="en-US" sz="1600" b="0" dirty="0">
                          <a:solidFill>
                            <a:srgbClr val="1F2F36"/>
                          </a:solidFill>
                          <a:effectLst/>
                          <a:latin typeface="+mn-lt"/>
                        </a:rPr>
                        <a:t>.</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600" b="0">
                          <a:solidFill>
                            <a:srgbClr val="1F2F36"/>
                          </a:solidFill>
                          <a:effectLst/>
                          <a:latin typeface="+mn-lt"/>
                        </a:rPr>
                        <a:t>Cục Khoa học, Công nghệ và Đào tạo</a:t>
                      </a:r>
                      <a:endParaRPr lang="en-US" sz="160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600" b="0" spc="-30" dirty="0">
                          <a:solidFill>
                            <a:srgbClr val="1F2F36"/>
                          </a:solidFill>
                          <a:effectLst/>
                          <a:latin typeface="+mn-lt"/>
                        </a:rPr>
                        <a:t>Trung </a:t>
                      </a:r>
                      <a:r>
                        <a:rPr lang="en-US" sz="1600" b="0" spc="-30" dirty="0" err="1">
                          <a:solidFill>
                            <a:srgbClr val="1F2F36"/>
                          </a:solidFill>
                          <a:effectLst/>
                          <a:latin typeface="+mn-lt"/>
                        </a:rPr>
                        <a:t>tâm</a:t>
                      </a:r>
                      <a:r>
                        <a:rPr lang="en-US" sz="1600" b="0" spc="-30" dirty="0">
                          <a:solidFill>
                            <a:srgbClr val="1F2F36"/>
                          </a:solidFill>
                          <a:effectLst/>
                          <a:latin typeface="+mn-lt"/>
                        </a:rPr>
                        <a:t> thông tin y </a:t>
                      </a:r>
                      <a:r>
                        <a:rPr lang="en-US" sz="1600" b="0" spc="-30" dirty="0" err="1">
                          <a:solidFill>
                            <a:srgbClr val="1F2F36"/>
                          </a:solidFill>
                          <a:effectLst/>
                          <a:latin typeface="+mn-lt"/>
                        </a:rPr>
                        <a:t>tế</a:t>
                      </a:r>
                      <a:r>
                        <a:rPr lang="en-US" sz="1600" b="0" spc="-30" dirty="0">
                          <a:solidFill>
                            <a:srgbClr val="1F2F36"/>
                          </a:solidFill>
                          <a:effectLst/>
                          <a:latin typeface="+mn-lt"/>
                        </a:rPr>
                        <a:t> </a:t>
                      </a:r>
                      <a:r>
                        <a:rPr lang="en-US" sz="1600" b="0" spc="-30" dirty="0" err="1">
                          <a:solidFill>
                            <a:srgbClr val="1F2F36"/>
                          </a:solidFill>
                          <a:effectLst/>
                          <a:latin typeface="+mn-lt"/>
                        </a:rPr>
                        <a:t>quốc</a:t>
                      </a:r>
                      <a:r>
                        <a:rPr lang="en-US" sz="1600" b="0" spc="-30" dirty="0">
                          <a:solidFill>
                            <a:srgbClr val="1F2F36"/>
                          </a:solidFill>
                          <a:effectLst/>
                          <a:latin typeface="+mn-lt"/>
                        </a:rPr>
                        <a:t> </a:t>
                      </a:r>
                      <a:r>
                        <a:rPr lang="en-US" sz="1600" b="0" spc="-30" dirty="0" err="1">
                          <a:solidFill>
                            <a:srgbClr val="1F2F36"/>
                          </a:solidFill>
                          <a:effectLst/>
                          <a:latin typeface="+mn-lt"/>
                        </a:rPr>
                        <a:t>gia</a:t>
                      </a:r>
                      <a:r>
                        <a:rPr lang="en-US" sz="1600" b="0" spc="-30" dirty="0">
                          <a:solidFill>
                            <a:srgbClr val="1F2F36"/>
                          </a:solidFill>
                          <a:effectLst/>
                          <a:latin typeface="+mn-lt"/>
                        </a:rPr>
                        <a:t>; </a:t>
                      </a:r>
                      <a:r>
                        <a:rPr lang="en-US" sz="1600" b="0" spc="-30" dirty="0" err="1">
                          <a:solidFill>
                            <a:srgbClr val="1F2F36"/>
                          </a:solidFill>
                          <a:effectLst/>
                          <a:latin typeface="+mn-lt"/>
                        </a:rPr>
                        <a:t>Cục</a:t>
                      </a:r>
                      <a:r>
                        <a:rPr lang="en-US" sz="1600" b="0" spc="-30" dirty="0">
                          <a:solidFill>
                            <a:srgbClr val="1F2F36"/>
                          </a:solidFill>
                          <a:effectLst/>
                          <a:latin typeface="+mn-lt"/>
                        </a:rPr>
                        <a:t> Phòng </a:t>
                      </a:r>
                      <a:r>
                        <a:rPr lang="en-US" sz="1600" b="0" spc="-30" dirty="0" err="1">
                          <a:solidFill>
                            <a:srgbClr val="1F2F36"/>
                          </a:solidFill>
                          <a:effectLst/>
                          <a:latin typeface="+mn-lt"/>
                        </a:rPr>
                        <a:t>bệnh</a:t>
                      </a:r>
                      <a:r>
                        <a:rPr lang="en-US" sz="1600" b="0" spc="-30" dirty="0">
                          <a:solidFill>
                            <a:srgbClr val="1F2F36"/>
                          </a:solidFill>
                          <a:effectLst/>
                          <a:latin typeface="+mn-lt"/>
                        </a:rPr>
                        <a:t>; </a:t>
                      </a:r>
                      <a:r>
                        <a:rPr lang="en-US" sz="1600" b="0" dirty="0" err="1">
                          <a:solidFill>
                            <a:srgbClr val="1F2F36"/>
                          </a:solidFill>
                          <a:effectLst/>
                          <a:latin typeface="+mn-lt"/>
                        </a:rPr>
                        <a:t>Cục</a:t>
                      </a:r>
                      <a:r>
                        <a:rPr lang="en-US" sz="1600" b="0" dirty="0">
                          <a:solidFill>
                            <a:srgbClr val="1F2F36"/>
                          </a:solidFill>
                          <a:effectLst/>
                          <a:latin typeface="+mn-lt"/>
                        </a:rPr>
                        <a:t> QLKCB</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ctr">
                        <a:lnSpc>
                          <a:spcPct val="100000"/>
                        </a:lnSpc>
                        <a:spcBef>
                          <a:spcPts val="0"/>
                        </a:spcBef>
                        <a:spcAft>
                          <a:spcPts val="0"/>
                        </a:spcAft>
                        <a:tabLst>
                          <a:tab pos="540385" algn="l"/>
                          <a:tab pos="685800" algn="l"/>
                        </a:tabLst>
                      </a:pPr>
                      <a:r>
                        <a:rPr lang="en-US" sz="1600" b="0" dirty="0">
                          <a:solidFill>
                            <a:srgbClr val="1F2F36"/>
                          </a:solidFill>
                          <a:effectLst/>
                          <a:latin typeface="+mn-lt"/>
                        </a:rPr>
                        <a:t>2026-2027</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extLst>
                  <a:ext uri="{0D108BD9-81ED-4DB2-BD59-A6C34878D82A}">
                    <a16:rowId xmlns:a16="http://schemas.microsoft.com/office/drawing/2014/main" val="2631506750"/>
                  </a:ext>
                </a:extLst>
              </a:tr>
            </a:tbl>
          </a:graphicData>
        </a:graphic>
      </p:graphicFrame>
    </p:spTree>
    <p:extLst>
      <p:ext uri="{BB962C8B-B14F-4D97-AF65-F5344CB8AC3E}">
        <p14:creationId xmlns:p14="http://schemas.microsoft.com/office/powerpoint/2010/main" val="3469471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C15C219-817D-B861-D6E8-7755E60AD516}"/>
              </a:ext>
            </a:extLst>
          </p:cNvPr>
          <p:cNvSpPr>
            <a:spLocks noGrp="1"/>
          </p:cNvSpPr>
          <p:nvPr>
            <p:ph type="title"/>
          </p:nvPr>
        </p:nvSpPr>
        <p:spPr>
          <a:xfrm>
            <a:off x="764930" y="581347"/>
            <a:ext cx="10911957" cy="484632"/>
          </a:xfrm>
        </p:spPr>
        <p:txBody>
          <a:bodyPr vert="horz" wrap="square" lIns="0" tIns="0" rIns="0" bIns="0" rtlCol="0" anchor="t">
            <a:noAutofit/>
          </a:bodyPr>
          <a:lstStyle/>
          <a:p>
            <a:pPr>
              <a:lnSpc>
                <a:spcPct val="100000"/>
              </a:lnSpc>
              <a:spcBef>
                <a:spcPts val="0"/>
              </a:spcBef>
              <a:spcAft>
                <a:spcPts val="0"/>
              </a:spcAft>
            </a:pPr>
            <a:r>
              <a:rPr lang="en-US" sz="2700" b="1" dirty="0">
                <a:solidFill>
                  <a:srgbClr val="2D8094"/>
                </a:solidFill>
                <a:latin typeface="Arial"/>
              </a:rPr>
              <a:t>3. </a:t>
            </a:r>
            <a:r>
              <a:rPr lang="en-US" sz="2700" b="1" dirty="0" err="1">
                <a:solidFill>
                  <a:srgbClr val="2D8094"/>
                </a:solidFill>
                <a:latin typeface="Arial"/>
              </a:rPr>
              <a:t>Sàng</a:t>
            </a:r>
            <a:r>
              <a:rPr lang="en-US" sz="2700" b="1" dirty="0">
                <a:solidFill>
                  <a:srgbClr val="2D8094"/>
                </a:solidFill>
                <a:latin typeface="Arial"/>
              </a:rPr>
              <a:t> </a:t>
            </a:r>
            <a:r>
              <a:rPr lang="en-US" sz="2700" b="1" dirty="0" err="1">
                <a:solidFill>
                  <a:srgbClr val="2D8094"/>
                </a:solidFill>
                <a:latin typeface="Arial"/>
              </a:rPr>
              <a:t>lọc</a:t>
            </a:r>
            <a:r>
              <a:rPr lang="en-US" sz="2700" b="1" dirty="0">
                <a:solidFill>
                  <a:srgbClr val="2D8094"/>
                </a:solidFill>
                <a:latin typeface="Arial"/>
              </a:rPr>
              <a:t>, </a:t>
            </a:r>
            <a:r>
              <a:rPr lang="en-US" sz="2700" b="1" dirty="0" err="1">
                <a:solidFill>
                  <a:srgbClr val="2D8094"/>
                </a:solidFill>
                <a:latin typeface="Arial"/>
              </a:rPr>
              <a:t>phát</a:t>
            </a:r>
            <a:r>
              <a:rPr lang="en-US" sz="2700" b="1" dirty="0">
                <a:solidFill>
                  <a:srgbClr val="2D8094"/>
                </a:solidFill>
                <a:latin typeface="Arial"/>
              </a:rPr>
              <a:t> </a:t>
            </a:r>
            <a:r>
              <a:rPr lang="en-US" sz="2700" b="1" dirty="0" err="1">
                <a:solidFill>
                  <a:srgbClr val="2D8094"/>
                </a:solidFill>
                <a:latin typeface="Arial"/>
              </a:rPr>
              <a:t>hiện</a:t>
            </a:r>
            <a:r>
              <a:rPr lang="en-US" sz="2700" b="1" dirty="0">
                <a:solidFill>
                  <a:srgbClr val="2D8094"/>
                </a:solidFill>
                <a:latin typeface="Arial"/>
              </a:rPr>
              <a:t> </a:t>
            </a:r>
            <a:r>
              <a:rPr lang="en-US" sz="2700" b="1" dirty="0" err="1">
                <a:solidFill>
                  <a:srgbClr val="2D8094"/>
                </a:solidFill>
                <a:latin typeface="Arial"/>
              </a:rPr>
              <a:t>sớm</a:t>
            </a:r>
            <a:endParaRPr lang="en-US" sz="3200" b="1" dirty="0">
              <a:solidFill>
                <a:srgbClr val="29748B"/>
              </a:solidFill>
              <a:latin typeface="+mn-lt"/>
            </a:endParaRPr>
          </a:p>
        </p:txBody>
      </p:sp>
      <p:graphicFrame>
        <p:nvGraphicFramePr>
          <p:cNvPr id="3" name="Table 2"/>
          <p:cNvGraphicFramePr>
            <a:graphicFrameLocks noGrp="1"/>
          </p:cNvGraphicFramePr>
          <p:nvPr>
            <p:extLst>
              <p:ext uri="{D42A27DB-BD31-4B8C-83A1-F6EECF244321}">
                <p14:modId xmlns:p14="http://schemas.microsoft.com/office/powerpoint/2010/main" val="3344455243"/>
              </p:ext>
            </p:extLst>
          </p:nvPr>
        </p:nvGraphicFramePr>
        <p:xfrm>
          <a:off x="764930" y="1847439"/>
          <a:ext cx="11018520" cy="2076624"/>
        </p:xfrm>
        <a:graphic>
          <a:graphicData uri="http://schemas.openxmlformats.org/drawingml/2006/table">
            <a:tbl>
              <a:tblPr firstRow="1" firstCol="1" bandRow="1">
                <a:tableStyleId>{5C22544A-7EE6-4342-B048-85BDC9FD1C3A}</a:tableStyleId>
              </a:tblPr>
              <a:tblGrid>
                <a:gridCol w="808892">
                  <a:extLst>
                    <a:ext uri="{9D8B030D-6E8A-4147-A177-3AD203B41FA5}">
                      <a16:colId xmlns:a16="http://schemas.microsoft.com/office/drawing/2014/main" val="2271919661"/>
                    </a:ext>
                  </a:extLst>
                </a:gridCol>
                <a:gridCol w="5553588">
                  <a:extLst>
                    <a:ext uri="{9D8B030D-6E8A-4147-A177-3AD203B41FA5}">
                      <a16:colId xmlns:a16="http://schemas.microsoft.com/office/drawing/2014/main" val="2637378274"/>
                    </a:ext>
                  </a:extLst>
                </a:gridCol>
                <a:gridCol w="1924806">
                  <a:extLst>
                    <a:ext uri="{9D8B030D-6E8A-4147-A177-3AD203B41FA5}">
                      <a16:colId xmlns:a16="http://schemas.microsoft.com/office/drawing/2014/main" val="431310709"/>
                    </a:ext>
                  </a:extLst>
                </a:gridCol>
                <a:gridCol w="1509977">
                  <a:extLst>
                    <a:ext uri="{9D8B030D-6E8A-4147-A177-3AD203B41FA5}">
                      <a16:colId xmlns:a16="http://schemas.microsoft.com/office/drawing/2014/main" val="2257488652"/>
                    </a:ext>
                  </a:extLst>
                </a:gridCol>
                <a:gridCol w="1221257">
                  <a:extLst>
                    <a:ext uri="{9D8B030D-6E8A-4147-A177-3AD203B41FA5}">
                      <a16:colId xmlns:a16="http://schemas.microsoft.com/office/drawing/2014/main" val="18015211"/>
                    </a:ext>
                  </a:extLst>
                </a:gridCol>
              </a:tblGrid>
              <a:tr h="462008">
                <a:tc>
                  <a:txBody>
                    <a:bodyPr/>
                    <a:lstStyle/>
                    <a:p>
                      <a:pPr algn="ctr">
                        <a:lnSpc>
                          <a:spcPct val="100000"/>
                        </a:lnSpc>
                        <a:spcBef>
                          <a:spcPts val="0"/>
                        </a:spcBef>
                        <a:spcAft>
                          <a:spcPts val="0"/>
                        </a:spcAft>
                        <a:tabLst>
                          <a:tab pos="540385" algn="l"/>
                          <a:tab pos="685800" algn="l"/>
                        </a:tabLst>
                      </a:pPr>
                      <a:r>
                        <a:rPr lang="en-US" sz="1400" b="1" dirty="0">
                          <a:solidFill>
                            <a:srgbClr val="FFFFFF"/>
                          </a:solidFill>
                          <a:effectLst/>
                          <a:latin typeface="Arial"/>
                        </a:rPr>
                        <a:t>STT</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tc>
                  <a:txBody>
                    <a:bodyPr/>
                    <a:lstStyle/>
                    <a:p>
                      <a:pPr algn="l">
                        <a:lnSpc>
                          <a:spcPct val="100000"/>
                        </a:lnSpc>
                        <a:spcBef>
                          <a:spcPts val="0"/>
                        </a:spcBef>
                        <a:spcAft>
                          <a:spcPts val="0"/>
                        </a:spcAft>
                        <a:tabLst>
                          <a:tab pos="540385" algn="l"/>
                          <a:tab pos="685800" algn="l"/>
                        </a:tabLst>
                      </a:pPr>
                      <a:r>
                        <a:rPr lang="en-US" sz="1400" b="1" dirty="0">
                          <a:solidFill>
                            <a:srgbClr val="FFFFFF"/>
                          </a:solidFill>
                          <a:effectLst/>
                          <a:latin typeface="Arial"/>
                        </a:rPr>
                        <a:t>Hoạt </a:t>
                      </a:r>
                      <a:r>
                        <a:rPr lang="en-US" sz="1400" b="1" dirty="0" err="1">
                          <a:solidFill>
                            <a:srgbClr val="FFFFFF"/>
                          </a:solidFill>
                          <a:effectLst/>
                          <a:latin typeface="Arial"/>
                        </a:rPr>
                        <a:t>động</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tc>
                  <a:txBody>
                    <a:bodyPr/>
                    <a:lstStyle/>
                    <a:p>
                      <a:pPr algn="l">
                        <a:lnSpc>
                          <a:spcPct val="100000"/>
                        </a:lnSpc>
                        <a:spcBef>
                          <a:spcPts val="0"/>
                        </a:spcBef>
                        <a:spcAft>
                          <a:spcPts val="0"/>
                        </a:spcAft>
                        <a:tabLst>
                          <a:tab pos="540385" algn="l"/>
                          <a:tab pos="685800" algn="l"/>
                        </a:tabLst>
                      </a:pPr>
                      <a:r>
                        <a:rPr lang="en-US" sz="1400" b="1">
                          <a:solidFill>
                            <a:srgbClr val="FFFFFF"/>
                          </a:solidFill>
                          <a:effectLst/>
                          <a:latin typeface="Arial"/>
                        </a:rPr>
                        <a:t>Đơn vị đầu mối thực hiện</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tc>
                  <a:txBody>
                    <a:bodyPr/>
                    <a:lstStyle/>
                    <a:p>
                      <a:pPr algn="l">
                        <a:lnSpc>
                          <a:spcPct val="100000"/>
                        </a:lnSpc>
                        <a:spcBef>
                          <a:spcPts val="0"/>
                        </a:spcBef>
                        <a:spcAft>
                          <a:spcPts val="0"/>
                        </a:spcAft>
                        <a:tabLst>
                          <a:tab pos="540385" algn="l"/>
                          <a:tab pos="685800" algn="l"/>
                        </a:tabLst>
                      </a:pPr>
                      <a:r>
                        <a:rPr lang="en-US" sz="1400" b="1">
                          <a:solidFill>
                            <a:srgbClr val="FFFFFF"/>
                          </a:solidFill>
                          <a:effectLst/>
                          <a:latin typeface="Arial"/>
                        </a:rPr>
                        <a:t>Đơn vị phối hợp</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tc>
                  <a:txBody>
                    <a:bodyPr/>
                    <a:lstStyle/>
                    <a:p>
                      <a:pPr algn="ctr">
                        <a:lnSpc>
                          <a:spcPct val="100000"/>
                        </a:lnSpc>
                        <a:spcBef>
                          <a:spcPts val="0"/>
                        </a:spcBef>
                        <a:spcAft>
                          <a:spcPts val="0"/>
                        </a:spcAft>
                        <a:tabLst>
                          <a:tab pos="540385" algn="l"/>
                          <a:tab pos="685800" algn="l"/>
                        </a:tabLst>
                      </a:pPr>
                      <a:r>
                        <a:rPr lang="en-US" sz="1400" b="1" dirty="0" err="1">
                          <a:solidFill>
                            <a:srgbClr val="FFFFFF"/>
                          </a:solidFill>
                          <a:effectLst/>
                          <a:latin typeface="Arial"/>
                        </a:rPr>
                        <a:t>Thời</a:t>
                      </a:r>
                      <a:r>
                        <a:rPr lang="en-US" sz="1400" b="1" dirty="0">
                          <a:solidFill>
                            <a:srgbClr val="FFFFFF"/>
                          </a:solidFill>
                          <a:effectLst/>
                          <a:latin typeface="Arial"/>
                        </a:rPr>
                        <a:t> </a:t>
                      </a:r>
                      <a:r>
                        <a:rPr lang="en-US" sz="1400" b="1" dirty="0" err="1">
                          <a:solidFill>
                            <a:srgbClr val="FFFFFF"/>
                          </a:solidFill>
                          <a:effectLst/>
                          <a:latin typeface="Arial"/>
                        </a:rPr>
                        <a:t>gian</a:t>
                      </a:r>
                      <a:r>
                        <a:rPr lang="en-US" sz="1400" b="1" dirty="0">
                          <a:solidFill>
                            <a:srgbClr val="FFFFFF"/>
                          </a:solidFill>
                          <a:effectLst/>
                          <a:latin typeface="Arial"/>
                        </a:rPr>
                        <a:t> </a:t>
                      </a:r>
                      <a:r>
                        <a:rPr lang="en-US" sz="1400" b="1" dirty="0" err="1">
                          <a:solidFill>
                            <a:srgbClr val="FFFFFF"/>
                          </a:solidFill>
                          <a:effectLst/>
                          <a:latin typeface="Arial"/>
                        </a:rPr>
                        <a:t>thực</a:t>
                      </a:r>
                      <a:r>
                        <a:rPr lang="en-US" sz="1400" b="1" dirty="0">
                          <a:solidFill>
                            <a:srgbClr val="FFFFFF"/>
                          </a:solidFill>
                          <a:effectLst/>
                          <a:latin typeface="Arial"/>
                        </a:rPr>
                        <a:t> </a:t>
                      </a:r>
                      <a:r>
                        <a:rPr lang="en-US" sz="1400" b="1" dirty="0" err="1">
                          <a:solidFill>
                            <a:srgbClr val="FFFFFF"/>
                          </a:solidFill>
                          <a:effectLst/>
                          <a:latin typeface="Arial"/>
                        </a:rPr>
                        <a:t>hiện</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extLst>
                  <a:ext uri="{0D108BD9-81ED-4DB2-BD59-A6C34878D82A}">
                    <a16:rowId xmlns:a16="http://schemas.microsoft.com/office/drawing/2014/main" val="2220033138"/>
                  </a:ext>
                </a:extLst>
              </a:tr>
              <a:tr h="518756">
                <a:tc>
                  <a:txBody>
                    <a:bodyPr/>
                    <a:lstStyle/>
                    <a:p>
                      <a:pPr marL="465" lvl="0" indent="0" algn="ctr">
                        <a:lnSpc>
                          <a:spcPct val="100000"/>
                        </a:lnSpc>
                        <a:spcBef>
                          <a:spcPts val="0"/>
                        </a:spcBef>
                        <a:spcAft>
                          <a:spcPts val="0"/>
                        </a:spcAft>
                        <a:buFont typeface="+mj-lt"/>
                        <a:buNone/>
                        <a:tabLst>
                          <a:tab pos="540385" algn="l"/>
                          <a:tab pos="685800" algn="l"/>
                        </a:tabLst>
                      </a:pPr>
                      <a:r>
                        <a:rPr lang="en-US" sz="1400" b="1" dirty="0">
                          <a:solidFill>
                            <a:srgbClr val="2D8094"/>
                          </a:solidFill>
                          <a:effectLst/>
                          <a:latin typeface="Arial"/>
                        </a:rPr>
                        <a:t>3.1 </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810260" algn="l"/>
                        </a:tabLst>
                      </a:pPr>
                      <a:r>
                        <a:rPr lang="en-US" sz="1400" b="0" dirty="0">
                          <a:solidFill>
                            <a:srgbClr val="1F2F36"/>
                          </a:solidFill>
                          <a:effectLst/>
                          <a:latin typeface="Arial" panose="020F0502020204030204" pitchFamily="34" charset="0"/>
                          <a:ea typeface="Calibri" panose="020F0502020204030204" pitchFamily="34" charset="0"/>
                          <a:cs typeface="Calibri" panose="020F0502020204030204" pitchFamily="34" charset="0"/>
                        </a:rPr>
                        <a:t>S</a:t>
                      </a:r>
                      <a:r>
                        <a:rPr lang="vi-VN" sz="1400" b="0" dirty="0">
                          <a:solidFill>
                            <a:srgbClr val="1F2F36"/>
                          </a:solidFill>
                          <a:effectLst/>
                          <a:latin typeface="Arial" panose="020F0502020204030204" pitchFamily="34" charset="0"/>
                          <a:ea typeface="Calibri" panose="020F0502020204030204" pitchFamily="34" charset="0"/>
                          <a:cs typeface="Calibri" panose="020F0502020204030204" pitchFamily="34" charset="0"/>
                        </a:rPr>
                        <a:t>àng lọc</a:t>
                      </a:r>
                      <a:r>
                        <a:rPr lang="en-US" sz="1400" b="0" dirty="0">
                          <a:solidFill>
                            <a:srgbClr val="1F2F36"/>
                          </a:solidFill>
                          <a:effectLst/>
                          <a:latin typeface="Arial" panose="020F0502020204030204" pitchFamily="34" charset="0"/>
                          <a:ea typeface="Calibri" panose="020F0502020204030204" pitchFamily="34" charset="0"/>
                          <a:cs typeface="Calibri" panose="020F0502020204030204" pitchFamily="34" charset="0"/>
                        </a:rPr>
                        <a:t>,</a:t>
                      </a:r>
                      <a:r>
                        <a:rPr lang="vi-VN" sz="1400" b="0" dirty="0">
                          <a:solidFill>
                            <a:srgbClr val="1F2F36"/>
                          </a:solidFill>
                          <a:effectLst/>
                          <a:latin typeface="Arial" panose="020F0502020204030204" pitchFamily="34" charset="0"/>
                          <a:ea typeface="Calibri" panose="020F0502020204030204" pitchFamily="34" charset="0"/>
                          <a:cs typeface="Calibri" panose="020F0502020204030204" pitchFamily="34" charset="0"/>
                        </a:rPr>
                        <a:t> phát hiện sớm </a:t>
                      </a:r>
                      <a:r>
                        <a:rPr lang="en-US" sz="1400" b="0" dirty="0" err="1">
                          <a:solidFill>
                            <a:srgbClr val="1F2F36"/>
                          </a:solidFill>
                          <a:effectLst/>
                          <a:latin typeface="Arial"/>
                        </a:rPr>
                        <a:t>bệnh</a:t>
                      </a:r>
                      <a:r>
                        <a:rPr lang="en-US" sz="1400" b="0" dirty="0">
                          <a:solidFill>
                            <a:srgbClr val="1F2F36"/>
                          </a:solidFill>
                          <a:effectLst/>
                          <a:latin typeface="Arial"/>
                        </a:rPr>
                        <a:t> </a:t>
                      </a:r>
                      <a:r>
                        <a:rPr lang="en-US" sz="1400" b="0" dirty="0" err="1">
                          <a:solidFill>
                            <a:srgbClr val="1F2F36"/>
                          </a:solidFill>
                          <a:effectLst/>
                          <a:latin typeface="Arial"/>
                        </a:rPr>
                        <a:t>phổi</a:t>
                      </a:r>
                      <a:r>
                        <a:rPr lang="en-US" sz="1400" b="0" dirty="0">
                          <a:solidFill>
                            <a:srgbClr val="1F2F36"/>
                          </a:solidFill>
                          <a:effectLst/>
                          <a:latin typeface="Arial"/>
                        </a:rPr>
                        <a:t> </a:t>
                      </a:r>
                      <a:r>
                        <a:rPr lang="en-US" sz="1400" b="0" dirty="0" err="1">
                          <a:solidFill>
                            <a:srgbClr val="1F2F36"/>
                          </a:solidFill>
                          <a:effectLst/>
                          <a:latin typeface="Arial"/>
                        </a:rPr>
                        <a:t>tắc</a:t>
                      </a:r>
                      <a:r>
                        <a:rPr lang="en-US" sz="1400" b="0" dirty="0">
                          <a:solidFill>
                            <a:srgbClr val="1F2F36"/>
                          </a:solidFill>
                          <a:effectLst/>
                          <a:latin typeface="Arial"/>
                        </a:rPr>
                        <a:t> </a:t>
                      </a:r>
                      <a:r>
                        <a:rPr lang="en-US" sz="1400" b="0" dirty="0" err="1">
                          <a:solidFill>
                            <a:srgbClr val="1F2F36"/>
                          </a:solidFill>
                          <a:effectLst/>
                          <a:latin typeface="Arial"/>
                        </a:rPr>
                        <a:t>nghẽn</a:t>
                      </a:r>
                      <a:r>
                        <a:rPr lang="en-US" sz="1400" b="0" dirty="0">
                          <a:solidFill>
                            <a:srgbClr val="1F2F36"/>
                          </a:solidFill>
                          <a:effectLst/>
                          <a:latin typeface="Arial"/>
                        </a:rPr>
                        <a:t> </a:t>
                      </a:r>
                      <a:r>
                        <a:rPr lang="en-US" sz="1400" b="0" dirty="0" err="1">
                          <a:solidFill>
                            <a:srgbClr val="1F2F36"/>
                          </a:solidFill>
                          <a:effectLst/>
                          <a:latin typeface="Arial"/>
                        </a:rPr>
                        <a:t>mạn</a:t>
                      </a:r>
                      <a:r>
                        <a:rPr lang="en-US" sz="1400" b="0" dirty="0">
                          <a:solidFill>
                            <a:srgbClr val="1F2F36"/>
                          </a:solidFill>
                          <a:effectLst/>
                          <a:latin typeface="Arial"/>
                        </a:rPr>
                        <a:t> </a:t>
                      </a:r>
                      <a:r>
                        <a:rPr lang="en-US" sz="1400" b="0" dirty="0" err="1">
                          <a:solidFill>
                            <a:srgbClr val="1F2F36"/>
                          </a:solidFill>
                          <a:effectLst/>
                          <a:latin typeface="Arial"/>
                        </a:rPr>
                        <a:t>tính</a:t>
                      </a:r>
                      <a:r>
                        <a:rPr lang="en-US" sz="1400" b="0" dirty="0">
                          <a:solidFill>
                            <a:srgbClr val="1F2F36"/>
                          </a:solidFill>
                          <a:effectLst/>
                          <a:latin typeface="Arial"/>
                        </a:rPr>
                        <a:t>, hen </a:t>
                      </a:r>
                      <a:r>
                        <a:rPr lang="en-US" sz="1400" b="0" dirty="0" err="1">
                          <a:solidFill>
                            <a:srgbClr val="1F2F36"/>
                          </a:solidFill>
                          <a:effectLst/>
                          <a:latin typeface="Arial"/>
                        </a:rPr>
                        <a:t>phế</a:t>
                      </a:r>
                      <a:r>
                        <a:rPr lang="en-US" sz="1400" b="0" dirty="0">
                          <a:solidFill>
                            <a:srgbClr val="1F2F36"/>
                          </a:solidFill>
                          <a:effectLst/>
                          <a:latin typeface="Arial"/>
                        </a:rPr>
                        <a:t> </a:t>
                      </a:r>
                      <a:r>
                        <a:rPr lang="en-US" sz="1400" b="0" dirty="0" err="1">
                          <a:solidFill>
                            <a:srgbClr val="1F2F36"/>
                          </a:solidFill>
                          <a:effectLst/>
                          <a:latin typeface="Arial"/>
                        </a:rPr>
                        <a:t>quản</a:t>
                      </a:r>
                      <a:r>
                        <a:rPr lang="en-US" sz="1400" b="0" dirty="0">
                          <a:solidFill>
                            <a:srgbClr val="1F2F36"/>
                          </a:solidFill>
                          <a:effectLst/>
                          <a:latin typeface="Arial"/>
                        </a:rPr>
                        <a:t> cho </a:t>
                      </a:r>
                      <a:r>
                        <a:rPr lang="en-US" sz="1400" b="0" dirty="0" err="1">
                          <a:solidFill>
                            <a:srgbClr val="1F2F36"/>
                          </a:solidFill>
                          <a:effectLst/>
                          <a:latin typeface="Arial"/>
                        </a:rPr>
                        <a:t>người</a:t>
                      </a:r>
                      <a:r>
                        <a:rPr lang="en-US" sz="1400" b="0" dirty="0">
                          <a:solidFill>
                            <a:srgbClr val="1F2F36"/>
                          </a:solidFill>
                          <a:effectLst/>
                          <a:latin typeface="Arial"/>
                        </a:rPr>
                        <a:t> </a:t>
                      </a:r>
                      <a:r>
                        <a:rPr lang="en-US" sz="1400" b="0" dirty="0" err="1">
                          <a:solidFill>
                            <a:srgbClr val="1F2F36"/>
                          </a:solidFill>
                          <a:effectLst/>
                          <a:latin typeface="Arial"/>
                        </a:rPr>
                        <a:t>có</a:t>
                      </a:r>
                      <a:r>
                        <a:rPr lang="en-US" sz="1400" b="0" dirty="0">
                          <a:solidFill>
                            <a:srgbClr val="1F2F36"/>
                          </a:solidFill>
                          <a:effectLst/>
                          <a:latin typeface="Arial"/>
                        </a:rPr>
                        <a:t> </a:t>
                      </a:r>
                      <a:r>
                        <a:rPr lang="en-US" sz="1400" b="0" dirty="0" err="1">
                          <a:solidFill>
                            <a:srgbClr val="1F2F36"/>
                          </a:solidFill>
                          <a:effectLst/>
                          <a:latin typeface="Arial"/>
                        </a:rPr>
                        <a:t>nguy</a:t>
                      </a:r>
                      <a:r>
                        <a:rPr lang="en-US" sz="1400" b="0" dirty="0">
                          <a:solidFill>
                            <a:srgbClr val="1F2F36"/>
                          </a:solidFill>
                          <a:effectLst/>
                          <a:latin typeface="Arial"/>
                        </a:rPr>
                        <a:t> </a:t>
                      </a:r>
                      <a:r>
                        <a:rPr lang="en-US" sz="1400" b="0" dirty="0" err="1">
                          <a:solidFill>
                            <a:srgbClr val="1F2F36"/>
                          </a:solidFill>
                          <a:effectLst/>
                          <a:latin typeface="Arial"/>
                        </a:rPr>
                        <a:t>cơ</a:t>
                      </a:r>
                      <a:r>
                        <a:rPr lang="en-US" sz="1400" b="0" dirty="0">
                          <a:solidFill>
                            <a:srgbClr val="1F2F36"/>
                          </a:solidFill>
                          <a:effectLst/>
                          <a:latin typeface="Arial"/>
                        </a:rPr>
                        <a:t> </a:t>
                      </a:r>
                      <a:r>
                        <a:rPr lang="en-US" sz="1400" b="0" dirty="0" err="1">
                          <a:solidFill>
                            <a:srgbClr val="1F2F36"/>
                          </a:solidFill>
                          <a:effectLst/>
                          <a:latin typeface="Arial"/>
                        </a:rPr>
                        <a:t>cao</a:t>
                      </a:r>
                      <a:endParaRPr lang="en-US" sz="14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400" b="0" dirty="0">
                          <a:solidFill>
                            <a:srgbClr val="1F2F36"/>
                          </a:solidFill>
                          <a:effectLst/>
                          <a:latin typeface="Arial"/>
                        </a:rPr>
                        <a:t>Các </a:t>
                      </a:r>
                      <a:r>
                        <a:rPr lang="en-US" sz="1400" b="0" dirty="0" err="1">
                          <a:solidFill>
                            <a:srgbClr val="1F2F36"/>
                          </a:solidFill>
                          <a:effectLst/>
                          <a:latin typeface="Arial"/>
                        </a:rPr>
                        <a:t>Hội</a:t>
                      </a:r>
                      <a:r>
                        <a:rPr lang="en-US" sz="1400" b="0" dirty="0">
                          <a:solidFill>
                            <a:srgbClr val="1F2F36"/>
                          </a:solidFill>
                          <a:effectLst/>
                          <a:latin typeface="Arial"/>
                        </a:rPr>
                        <a:t> </a:t>
                      </a:r>
                      <a:r>
                        <a:rPr lang="en-US" sz="1400" b="0" dirty="0" err="1">
                          <a:solidFill>
                            <a:srgbClr val="1F2F36"/>
                          </a:solidFill>
                          <a:effectLst/>
                          <a:latin typeface="Arial"/>
                        </a:rPr>
                        <a:t>chuyên</a:t>
                      </a:r>
                      <a:r>
                        <a:rPr lang="en-US" sz="1400" b="0" dirty="0">
                          <a:solidFill>
                            <a:srgbClr val="1F2F36"/>
                          </a:solidFill>
                          <a:effectLst/>
                          <a:latin typeface="Arial"/>
                        </a:rPr>
                        <a:t> </a:t>
                      </a:r>
                      <a:r>
                        <a:rPr lang="en-US" sz="1400" b="0" dirty="0" err="1">
                          <a:solidFill>
                            <a:srgbClr val="1F2F36"/>
                          </a:solidFill>
                          <a:effectLst/>
                          <a:latin typeface="Arial"/>
                        </a:rPr>
                        <a:t>ngành</a:t>
                      </a:r>
                      <a:endParaRPr lang="en-US" sz="1400" dirty="0">
                        <a:effectLst/>
                      </a:endParaRPr>
                    </a:p>
                    <a:p>
                      <a:pPr algn="l">
                        <a:lnSpc>
                          <a:spcPct val="100000"/>
                        </a:lnSpc>
                        <a:spcBef>
                          <a:spcPts val="0"/>
                        </a:spcBef>
                        <a:spcAft>
                          <a:spcPts val="0"/>
                        </a:spcAft>
                        <a:tabLst>
                          <a:tab pos="540385" algn="l"/>
                          <a:tab pos="685800" algn="l"/>
                        </a:tabLst>
                      </a:pPr>
                      <a:r>
                        <a:rPr lang="en-US" sz="1400" b="0" dirty="0">
                          <a:solidFill>
                            <a:srgbClr val="1F2F36"/>
                          </a:solidFill>
                          <a:effectLst/>
                          <a:latin typeface="Arial"/>
                        </a:rPr>
                        <a:t>Bệnh </a:t>
                      </a:r>
                      <a:r>
                        <a:rPr lang="en-US" sz="1400" b="0" dirty="0" err="1">
                          <a:solidFill>
                            <a:srgbClr val="1F2F36"/>
                          </a:solidFill>
                          <a:effectLst/>
                          <a:latin typeface="Arial"/>
                        </a:rPr>
                        <a:t>viện</a:t>
                      </a:r>
                      <a:r>
                        <a:rPr lang="en-US" sz="1400" b="0" dirty="0">
                          <a:solidFill>
                            <a:srgbClr val="1F2F36"/>
                          </a:solidFill>
                          <a:effectLst/>
                          <a:latin typeface="Arial"/>
                        </a:rPr>
                        <a:t> </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400" b="0" spc="-30" dirty="0" err="1">
                          <a:solidFill>
                            <a:srgbClr val="1F2F36"/>
                          </a:solidFill>
                          <a:effectLst/>
                          <a:latin typeface="Arial"/>
                        </a:rPr>
                        <a:t>Bệnh</a:t>
                      </a:r>
                      <a:r>
                        <a:rPr lang="en-US" sz="1400" b="0" spc="-30" dirty="0">
                          <a:solidFill>
                            <a:srgbClr val="1F2F36"/>
                          </a:solidFill>
                          <a:effectLst/>
                          <a:latin typeface="Arial"/>
                        </a:rPr>
                        <a:t> </a:t>
                      </a:r>
                      <a:r>
                        <a:rPr lang="en-US" sz="1400" b="0" spc="-30" dirty="0" err="1">
                          <a:solidFill>
                            <a:srgbClr val="1F2F36"/>
                          </a:solidFill>
                          <a:effectLst/>
                          <a:latin typeface="Arial"/>
                        </a:rPr>
                        <a:t>viện</a:t>
                      </a:r>
                      <a:endParaRPr lang="en-US" sz="1400" dirty="0">
                        <a:effectLst/>
                      </a:endParaRPr>
                    </a:p>
                    <a:p>
                      <a:pPr algn="l">
                        <a:lnSpc>
                          <a:spcPct val="100000"/>
                        </a:lnSpc>
                        <a:spcBef>
                          <a:spcPts val="0"/>
                        </a:spcBef>
                        <a:spcAft>
                          <a:spcPts val="0"/>
                        </a:spcAft>
                        <a:tabLst>
                          <a:tab pos="540385" algn="l"/>
                          <a:tab pos="685800" algn="l"/>
                        </a:tabLst>
                      </a:pPr>
                      <a:r>
                        <a:rPr lang="en-US" sz="1400" b="0" dirty="0" err="1">
                          <a:solidFill>
                            <a:srgbClr val="1F2F36"/>
                          </a:solidFill>
                          <a:effectLst/>
                          <a:latin typeface="Arial"/>
                        </a:rPr>
                        <a:t>Sở</a:t>
                      </a:r>
                      <a:r>
                        <a:rPr lang="en-US" sz="1400" b="0" dirty="0">
                          <a:solidFill>
                            <a:srgbClr val="1F2F36"/>
                          </a:solidFill>
                          <a:effectLst/>
                          <a:latin typeface="Arial"/>
                        </a:rPr>
                        <a:t> Y </a:t>
                      </a:r>
                      <a:r>
                        <a:rPr lang="en-US" sz="1400" b="0" dirty="0" err="1">
                          <a:solidFill>
                            <a:srgbClr val="1F2F36"/>
                          </a:solidFill>
                          <a:effectLst/>
                          <a:latin typeface="Arial"/>
                        </a:rPr>
                        <a:t>tế</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ctr">
                        <a:lnSpc>
                          <a:spcPct val="100000"/>
                        </a:lnSpc>
                        <a:spcBef>
                          <a:spcPts val="0"/>
                        </a:spcBef>
                        <a:spcAft>
                          <a:spcPts val="0"/>
                        </a:spcAft>
                        <a:tabLst>
                          <a:tab pos="540385" algn="l"/>
                          <a:tab pos="685800" algn="l"/>
                        </a:tabLst>
                      </a:pPr>
                      <a:r>
                        <a:rPr lang="en-US" sz="1400" b="0">
                          <a:solidFill>
                            <a:srgbClr val="1F2F36"/>
                          </a:solidFill>
                          <a:effectLst/>
                          <a:latin typeface="Arial"/>
                        </a:rPr>
                        <a:t>2026-2027</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292" marR="50292" marT="41148" marB="32004">
                    <a:solidFill>
                      <a:srgbClr val="F4F7FA"/>
                    </a:solidFill>
                  </a:tcPr>
                </a:tc>
                <a:extLst>
                  <a:ext uri="{0D108BD9-81ED-4DB2-BD59-A6C34878D82A}">
                    <a16:rowId xmlns:a16="http://schemas.microsoft.com/office/drawing/2014/main" val="2980083160"/>
                  </a:ext>
                </a:extLst>
              </a:tr>
              <a:tr h="1057996">
                <a:tc>
                  <a:txBody>
                    <a:bodyPr/>
                    <a:lstStyle/>
                    <a:p>
                      <a:pPr marL="465" lvl="0" indent="0" algn="ctr">
                        <a:lnSpc>
                          <a:spcPct val="100000"/>
                        </a:lnSpc>
                        <a:spcBef>
                          <a:spcPts val="0"/>
                        </a:spcBef>
                        <a:spcAft>
                          <a:spcPts val="0"/>
                        </a:spcAft>
                        <a:buFont typeface="+mj-lt"/>
                        <a:buNone/>
                        <a:tabLst>
                          <a:tab pos="540385" algn="l"/>
                          <a:tab pos="685800" algn="l"/>
                        </a:tabLst>
                      </a:pPr>
                      <a:r>
                        <a:rPr lang="en-US" sz="1400" b="1" dirty="0">
                          <a:solidFill>
                            <a:srgbClr val="2D8094"/>
                          </a:solidFill>
                          <a:effectLst/>
                          <a:latin typeface="Arial"/>
                        </a:rPr>
                        <a:t>3.2 </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810260" algn="l"/>
                        </a:tabLst>
                      </a:pPr>
                      <a:r>
                        <a:rPr lang="en-US" sz="1400" b="0" dirty="0" err="1">
                          <a:solidFill>
                            <a:srgbClr val="1F2F36"/>
                          </a:solidFill>
                          <a:effectLst/>
                          <a:latin typeface="Arial"/>
                        </a:rPr>
                        <a:t>Sàng</a:t>
                      </a:r>
                      <a:r>
                        <a:rPr lang="en-US" sz="1400" b="0" dirty="0">
                          <a:solidFill>
                            <a:srgbClr val="1F2F36"/>
                          </a:solidFill>
                          <a:effectLst/>
                          <a:latin typeface="Arial"/>
                        </a:rPr>
                        <a:t> </a:t>
                      </a:r>
                      <a:r>
                        <a:rPr lang="en-US" sz="1400" b="0" dirty="0" err="1">
                          <a:solidFill>
                            <a:srgbClr val="1F2F36"/>
                          </a:solidFill>
                          <a:effectLst/>
                          <a:latin typeface="Arial"/>
                        </a:rPr>
                        <a:t>lọc</a:t>
                      </a:r>
                      <a:r>
                        <a:rPr lang="en-US" sz="1400" b="0" dirty="0">
                          <a:solidFill>
                            <a:srgbClr val="1F2F36"/>
                          </a:solidFill>
                          <a:effectLst/>
                          <a:latin typeface="Arial"/>
                        </a:rPr>
                        <a:t>, </a:t>
                      </a:r>
                      <a:r>
                        <a:rPr lang="en-US" sz="1400" b="0" dirty="0" err="1">
                          <a:solidFill>
                            <a:srgbClr val="1F2F36"/>
                          </a:solidFill>
                          <a:effectLst/>
                          <a:latin typeface="Arial"/>
                        </a:rPr>
                        <a:t>phát</a:t>
                      </a:r>
                      <a:r>
                        <a:rPr lang="en-US" sz="1400" b="0" dirty="0">
                          <a:solidFill>
                            <a:srgbClr val="1F2F36"/>
                          </a:solidFill>
                          <a:effectLst/>
                          <a:latin typeface="Arial"/>
                        </a:rPr>
                        <a:t> </a:t>
                      </a:r>
                      <a:r>
                        <a:rPr lang="en-US" sz="1400" b="0" dirty="0" err="1">
                          <a:solidFill>
                            <a:srgbClr val="1F2F36"/>
                          </a:solidFill>
                          <a:effectLst/>
                          <a:latin typeface="Arial"/>
                        </a:rPr>
                        <a:t>hiện</a:t>
                      </a:r>
                      <a:r>
                        <a:rPr lang="en-US" sz="1400" b="0" dirty="0">
                          <a:solidFill>
                            <a:srgbClr val="1F2F36"/>
                          </a:solidFill>
                          <a:effectLst/>
                          <a:latin typeface="Arial"/>
                        </a:rPr>
                        <a:t> </a:t>
                      </a:r>
                      <a:r>
                        <a:rPr lang="en-US" sz="1400" b="0" dirty="0" err="1">
                          <a:solidFill>
                            <a:srgbClr val="1F2F36"/>
                          </a:solidFill>
                          <a:effectLst/>
                          <a:latin typeface="Arial"/>
                        </a:rPr>
                        <a:t>sớm</a:t>
                      </a:r>
                      <a:r>
                        <a:rPr lang="en-US" sz="1400" b="0" dirty="0">
                          <a:solidFill>
                            <a:srgbClr val="1F2F36"/>
                          </a:solidFill>
                          <a:effectLst/>
                          <a:latin typeface="Arial"/>
                        </a:rPr>
                        <a:t> </a:t>
                      </a:r>
                      <a:r>
                        <a:rPr lang="en-US" sz="1400" b="0" dirty="0" err="1">
                          <a:solidFill>
                            <a:srgbClr val="1F2F36"/>
                          </a:solidFill>
                          <a:effectLst/>
                          <a:latin typeface="Arial"/>
                        </a:rPr>
                        <a:t>ung</a:t>
                      </a:r>
                      <a:r>
                        <a:rPr lang="en-US" sz="1400" b="0" dirty="0">
                          <a:solidFill>
                            <a:srgbClr val="1F2F36"/>
                          </a:solidFill>
                          <a:effectLst/>
                          <a:latin typeface="Arial"/>
                        </a:rPr>
                        <a:t> </a:t>
                      </a:r>
                      <a:r>
                        <a:rPr lang="en-US" sz="1400" b="0" dirty="0" err="1">
                          <a:solidFill>
                            <a:srgbClr val="1F2F36"/>
                          </a:solidFill>
                          <a:effectLst/>
                          <a:latin typeface="Arial"/>
                        </a:rPr>
                        <a:t>thư</a:t>
                      </a:r>
                      <a:r>
                        <a:rPr lang="en-US" sz="1400" b="0" dirty="0">
                          <a:solidFill>
                            <a:srgbClr val="1F2F36"/>
                          </a:solidFill>
                          <a:effectLst/>
                          <a:latin typeface="Arial"/>
                        </a:rPr>
                        <a:t> </a:t>
                      </a:r>
                      <a:r>
                        <a:rPr lang="en-US" sz="1400" b="0" dirty="0" err="1">
                          <a:solidFill>
                            <a:srgbClr val="1F2F36"/>
                          </a:solidFill>
                          <a:effectLst/>
                          <a:latin typeface="Arial"/>
                        </a:rPr>
                        <a:t>phổi</a:t>
                      </a:r>
                      <a:r>
                        <a:rPr lang="en-US" sz="1400" b="0" dirty="0">
                          <a:solidFill>
                            <a:srgbClr val="1F2F36"/>
                          </a:solidFill>
                          <a:effectLst/>
                          <a:latin typeface="Arial"/>
                        </a:rPr>
                        <a:t> cho </a:t>
                      </a:r>
                      <a:r>
                        <a:rPr lang="en-US" sz="1400" b="0" dirty="0" err="1">
                          <a:solidFill>
                            <a:srgbClr val="1F2F36"/>
                          </a:solidFill>
                          <a:effectLst/>
                          <a:latin typeface="Arial"/>
                        </a:rPr>
                        <a:t>người</a:t>
                      </a:r>
                      <a:r>
                        <a:rPr lang="en-US" sz="1400" b="0" dirty="0">
                          <a:solidFill>
                            <a:srgbClr val="1F2F36"/>
                          </a:solidFill>
                          <a:effectLst/>
                          <a:latin typeface="Arial"/>
                        </a:rPr>
                        <a:t> </a:t>
                      </a:r>
                      <a:r>
                        <a:rPr lang="en-US" sz="1400" b="0" dirty="0" err="1">
                          <a:solidFill>
                            <a:srgbClr val="1F2F36"/>
                          </a:solidFill>
                          <a:effectLst/>
                          <a:latin typeface="Arial"/>
                        </a:rPr>
                        <a:t>có</a:t>
                      </a:r>
                      <a:r>
                        <a:rPr lang="en-US" sz="1400" b="0" dirty="0">
                          <a:solidFill>
                            <a:srgbClr val="1F2F36"/>
                          </a:solidFill>
                          <a:effectLst/>
                          <a:latin typeface="Arial"/>
                        </a:rPr>
                        <a:t> </a:t>
                      </a:r>
                      <a:r>
                        <a:rPr lang="en-US" sz="1400" b="0" dirty="0" err="1">
                          <a:solidFill>
                            <a:srgbClr val="1F2F36"/>
                          </a:solidFill>
                          <a:effectLst/>
                          <a:latin typeface="Arial"/>
                        </a:rPr>
                        <a:t>nguy</a:t>
                      </a:r>
                      <a:r>
                        <a:rPr lang="en-US" sz="1400" b="0" dirty="0">
                          <a:solidFill>
                            <a:srgbClr val="1F2F36"/>
                          </a:solidFill>
                          <a:effectLst/>
                          <a:latin typeface="Arial"/>
                        </a:rPr>
                        <a:t> </a:t>
                      </a:r>
                      <a:r>
                        <a:rPr lang="en-US" sz="1400" b="0" dirty="0" err="1">
                          <a:solidFill>
                            <a:srgbClr val="1F2F36"/>
                          </a:solidFill>
                          <a:effectLst/>
                          <a:latin typeface="Arial"/>
                        </a:rPr>
                        <a:t>cơ</a:t>
                      </a:r>
                      <a:r>
                        <a:rPr lang="en-US" sz="1400" b="0" dirty="0">
                          <a:solidFill>
                            <a:srgbClr val="1F2F36"/>
                          </a:solidFill>
                          <a:effectLst/>
                          <a:latin typeface="Arial"/>
                        </a:rPr>
                        <a:t> </a:t>
                      </a:r>
                      <a:r>
                        <a:rPr lang="en-US" sz="1400" b="0" dirty="0" err="1">
                          <a:solidFill>
                            <a:srgbClr val="1F2F36"/>
                          </a:solidFill>
                          <a:effectLst/>
                          <a:latin typeface="Arial"/>
                        </a:rPr>
                        <a:t>cao</a:t>
                      </a:r>
                      <a:r>
                        <a:rPr lang="en-US" sz="1400" b="0" dirty="0">
                          <a:solidFill>
                            <a:srgbClr val="1F2F36"/>
                          </a:solidFill>
                          <a:effectLst/>
                          <a:latin typeface="Arial"/>
                        </a:rPr>
                        <a:t>.</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400" b="0" dirty="0">
                          <a:solidFill>
                            <a:srgbClr val="1F2F36"/>
                          </a:solidFill>
                          <a:effectLst/>
                          <a:latin typeface="Arial"/>
                        </a:rPr>
                        <a:t>Các </a:t>
                      </a:r>
                      <a:r>
                        <a:rPr lang="en-US" sz="1400" b="0" dirty="0" err="1">
                          <a:solidFill>
                            <a:srgbClr val="1F2F36"/>
                          </a:solidFill>
                          <a:effectLst/>
                          <a:latin typeface="Arial"/>
                        </a:rPr>
                        <a:t>Hội</a:t>
                      </a:r>
                      <a:r>
                        <a:rPr lang="en-US" sz="1400" b="0" dirty="0">
                          <a:solidFill>
                            <a:srgbClr val="1F2F36"/>
                          </a:solidFill>
                          <a:effectLst/>
                          <a:latin typeface="Arial"/>
                        </a:rPr>
                        <a:t> </a:t>
                      </a:r>
                      <a:r>
                        <a:rPr lang="en-US" sz="1400" b="0" dirty="0" err="1">
                          <a:solidFill>
                            <a:srgbClr val="1F2F36"/>
                          </a:solidFill>
                          <a:effectLst/>
                          <a:latin typeface="Arial"/>
                        </a:rPr>
                        <a:t>chuyên</a:t>
                      </a:r>
                      <a:r>
                        <a:rPr lang="en-US" sz="1400" b="0" dirty="0">
                          <a:solidFill>
                            <a:srgbClr val="1F2F36"/>
                          </a:solidFill>
                          <a:effectLst/>
                          <a:latin typeface="Arial"/>
                        </a:rPr>
                        <a:t> </a:t>
                      </a:r>
                      <a:r>
                        <a:rPr lang="en-US" sz="1400" b="0" dirty="0" err="1">
                          <a:solidFill>
                            <a:srgbClr val="1F2F36"/>
                          </a:solidFill>
                          <a:effectLst/>
                          <a:latin typeface="Arial"/>
                        </a:rPr>
                        <a:t>ngành</a:t>
                      </a:r>
                      <a:r>
                        <a:rPr lang="en-US" sz="1400" b="0" dirty="0">
                          <a:solidFill>
                            <a:srgbClr val="1F2F36"/>
                          </a:solidFill>
                          <a:effectLst/>
                          <a:latin typeface="Arial"/>
                        </a:rPr>
                        <a:t>, </a:t>
                      </a:r>
                    </a:p>
                    <a:p>
                      <a:pPr algn="l">
                        <a:lnSpc>
                          <a:spcPct val="100000"/>
                        </a:lnSpc>
                        <a:spcBef>
                          <a:spcPts val="0"/>
                        </a:spcBef>
                        <a:spcAft>
                          <a:spcPts val="0"/>
                        </a:spcAft>
                        <a:tabLst>
                          <a:tab pos="540385" algn="l"/>
                          <a:tab pos="685800" algn="l"/>
                        </a:tabLst>
                      </a:pPr>
                      <a:r>
                        <a:rPr lang="en-US" sz="1400" b="0" dirty="0">
                          <a:solidFill>
                            <a:srgbClr val="1F2F36"/>
                          </a:solidFill>
                          <a:effectLst/>
                          <a:latin typeface="Arial"/>
                        </a:rPr>
                        <a:t>Bệnh </a:t>
                      </a:r>
                      <a:r>
                        <a:rPr lang="en-US" sz="1400" b="0" dirty="0" err="1">
                          <a:solidFill>
                            <a:srgbClr val="1F2F36"/>
                          </a:solidFill>
                          <a:effectLst/>
                          <a:latin typeface="Arial"/>
                        </a:rPr>
                        <a:t>viện</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400" b="0" spc="-30" dirty="0">
                          <a:solidFill>
                            <a:srgbClr val="1F2F36"/>
                          </a:solidFill>
                          <a:effectLst/>
                          <a:latin typeface="Arial"/>
                        </a:rPr>
                        <a:t>Bệnh </a:t>
                      </a:r>
                      <a:r>
                        <a:rPr lang="en-US" sz="1400" b="0" spc="-30" dirty="0" err="1">
                          <a:solidFill>
                            <a:srgbClr val="1F2F36"/>
                          </a:solidFill>
                          <a:effectLst/>
                          <a:latin typeface="Arial"/>
                        </a:rPr>
                        <a:t>viện</a:t>
                      </a:r>
                      <a:endParaRPr lang="en-US" sz="1400" dirty="0">
                        <a:effectLst/>
                      </a:endParaRPr>
                    </a:p>
                    <a:p>
                      <a:pPr algn="l">
                        <a:lnSpc>
                          <a:spcPct val="100000"/>
                        </a:lnSpc>
                        <a:spcBef>
                          <a:spcPts val="0"/>
                        </a:spcBef>
                        <a:spcAft>
                          <a:spcPts val="0"/>
                        </a:spcAft>
                        <a:tabLst>
                          <a:tab pos="540385" algn="l"/>
                          <a:tab pos="685800" algn="l"/>
                        </a:tabLst>
                      </a:pPr>
                      <a:r>
                        <a:rPr lang="en-US" sz="1400" b="0" spc="-30" dirty="0" err="1">
                          <a:solidFill>
                            <a:srgbClr val="1F2F36"/>
                          </a:solidFill>
                          <a:effectLst/>
                          <a:latin typeface="Arial"/>
                        </a:rPr>
                        <a:t>Sở</a:t>
                      </a:r>
                      <a:r>
                        <a:rPr lang="en-US" sz="1400" b="0" spc="-30" dirty="0">
                          <a:solidFill>
                            <a:srgbClr val="1F2F36"/>
                          </a:solidFill>
                          <a:effectLst/>
                          <a:latin typeface="Arial"/>
                        </a:rPr>
                        <a:t> Y </a:t>
                      </a:r>
                      <a:r>
                        <a:rPr lang="en-US" sz="1400" b="0" spc="-30" dirty="0" err="1">
                          <a:solidFill>
                            <a:srgbClr val="1F2F36"/>
                          </a:solidFill>
                          <a:effectLst/>
                          <a:latin typeface="Arial"/>
                        </a:rPr>
                        <a:t>tế</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ctr">
                        <a:lnSpc>
                          <a:spcPct val="100000"/>
                        </a:lnSpc>
                        <a:spcBef>
                          <a:spcPts val="0"/>
                        </a:spcBef>
                        <a:spcAft>
                          <a:spcPts val="0"/>
                        </a:spcAft>
                        <a:tabLst>
                          <a:tab pos="540385" algn="l"/>
                          <a:tab pos="685800" algn="l"/>
                        </a:tabLst>
                      </a:pPr>
                      <a:r>
                        <a:rPr lang="en-US" sz="1400" b="0" dirty="0">
                          <a:solidFill>
                            <a:srgbClr val="1F2F36"/>
                          </a:solidFill>
                          <a:effectLst/>
                          <a:latin typeface="Arial"/>
                        </a:rPr>
                        <a:t>2026-2027</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292" marR="50292" marT="41148" marB="32004">
                    <a:solidFill>
                      <a:srgbClr val="F4F7FA"/>
                    </a:solidFill>
                  </a:tcPr>
                </a:tc>
                <a:extLst>
                  <a:ext uri="{0D108BD9-81ED-4DB2-BD59-A6C34878D82A}">
                    <a16:rowId xmlns:a16="http://schemas.microsoft.com/office/drawing/2014/main" val="2372505983"/>
                  </a:ext>
                </a:extLst>
              </a:tr>
            </a:tbl>
          </a:graphicData>
        </a:graphic>
      </p:graphicFrame>
    </p:spTree>
    <p:extLst>
      <p:ext uri="{BB962C8B-B14F-4D97-AF65-F5344CB8AC3E}">
        <p14:creationId xmlns:p14="http://schemas.microsoft.com/office/powerpoint/2010/main" val="962663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C15C219-817D-B861-D6E8-7755E60AD516}"/>
              </a:ext>
            </a:extLst>
          </p:cNvPr>
          <p:cNvSpPr>
            <a:spLocks noGrp="1"/>
          </p:cNvSpPr>
          <p:nvPr>
            <p:ph type="title"/>
          </p:nvPr>
        </p:nvSpPr>
        <p:spPr>
          <a:xfrm>
            <a:off x="540550" y="256032"/>
            <a:ext cx="11136338" cy="740000"/>
          </a:xfrm>
        </p:spPr>
        <p:txBody>
          <a:bodyPr vert="horz" wrap="square" lIns="0" tIns="0" rIns="0" bIns="0" rtlCol="0" anchor="t">
            <a:noAutofit/>
          </a:bodyPr>
          <a:lstStyle/>
          <a:p>
            <a:pPr>
              <a:lnSpc>
                <a:spcPct val="100000"/>
              </a:lnSpc>
              <a:spcBef>
                <a:spcPts val="0"/>
              </a:spcBef>
              <a:spcAft>
                <a:spcPts val="0"/>
              </a:spcAft>
            </a:pPr>
            <a:r>
              <a:rPr lang="en-US" sz="3000" b="1" dirty="0">
                <a:solidFill>
                  <a:srgbClr val="2D8094"/>
                </a:solidFill>
                <a:latin typeface="+mn-lt"/>
              </a:rPr>
              <a:t>4</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Xây</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dựng</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cập</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nhật</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hoàn</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thiện</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các</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hướng</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dẫn</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chuyên</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smtClean="0">
                <a:solidFill>
                  <a:srgbClr val="29748B"/>
                </a:solidFill>
                <a:latin typeface="+mn-lt"/>
                <a:ea typeface="Calibri" panose="020F0502020204030204" pitchFamily="34" charset="0"/>
                <a:cs typeface="Calibri" panose="020F0502020204030204" pitchFamily="34" charset="0"/>
              </a:rPr>
              <a:t>môn</a:t>
            </a:r>
            <a:r>
              <a:rPr lang="en-US" sz="3000" b="1" dirty="0" smtClean="0">
                <a:solidFill>
                  <a:srgbClr val="29748B"/>
                </a:solidFill>
                <a:latin typeface="+mn-lt"/>
                <a:ea typeface="Calibri" panose="020F0502020204030204" pitchFamily="34" charset="0"/>
                <a:cs typeface="Calibri" panose="020F0502020204030204" pitchFamily="34" charset="0"/>
              </a:rPr>
              <a:t/>
            </a:r>
            <a:br>
              <a:rPr lang="en-US" sz="3000" b="1" dirty="0" smtClean="0">
                <a:solidFill>
                  <a:srgbClr val="29748B"/>
                </a:solidFill>
                <a:latin typeface="+mn-lt"/>
                <a:ea typeface="Calibri" panose="020F0502020204030204" pitchFamily="34" charset="0"/>
                <a:cs typeface="Calibri" panose="020F0502020204030204" pitchFamily="34" charset="0"/>
              </a:rPr>
            </a:br>
            <a:r>
              <a:rPr lang="en-US" sz="3000" b="1" dirty="0" smtClean="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và</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nâng</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cao</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năng</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lực</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nhân</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viên</a:t>
            </a:r>
            <a:r>
              <a:rPr lang="en-US" sz="3000" b="1" dirty="0">
                <a:solidFill>
                  <a:srgbClr val="29748B"/>
                </a:solidFill>
                <a:latin typeface="+mn-lt"/>
                <a:ea typeface="Calibri" panose="020F0502020204030204" pitchFamily="34" charset="0"/>
                <a:cs typeface="Calibri" panose="020F0502020204030204" pitchFamily="34" charset="0"/>
              </a:rPr>
              <a:t> y </a:t>
            </a:r>
            <a:r>
              <a:rPr lang="en-US" sz="3000" b="1" dirty="0" err="1">
                <a:solidFill>
                  <a:srgbClr val="29748B"/>
                </a:solidFill>
                <a:latin typeface="+mn-lt"/>
                <a:ea typeface="Calibri" panose="020F0502020204030204" pitchFamily="34" charset="0"/>
                <a:cs typeface="Calibri" panose="020F0502020204030204" pitchFamily="34" charset="0"/>
              </a:rPr>
              <a:t>tế</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về</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phát</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hiện</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chẩn</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đoán</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điều</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trị</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và</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quản</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lý</a:t>
            </a:r>
            <a:r>
              <a:rPr lang="en-US" sz="3000" b="1" dirty="0">
                <a:solidFill>
                  <a:srgbClr val="29748B"/>
                </a:solidFill>
                <a:latin typeface="+mn-lt"/>
                <a:ea typeface="Calibri" panose="020F0502020204030204" pitchFamily="34" charset="0"/>
                <a:cs typeface="Calibri" panose="020F0502020204030204" pitchFamily="34" charset="0"/>
              </a:rPr>
              <a:t> BKLN </a:t>
            </a:r>
            <a:r>
              <a:rPr lang="en-US" sz="3000" b="1" dirty="0" err="1">
                <a:solidFill>
                  <a:srgbClr val="29748B"/>
                </a:solidFill>
                <a:latin typeface="+mn-lt"/>
                <a:ea typeface="Calibri" panose="020F0502020204030204" pitchFamily="34" charset="0"/>
                <a:cs typeface="Calibri" panose="020F0502020204030204" pitchFamily="34" charset="0"/>
              </a:rPr>
              <a:t>về</a:t>
            </a:r>
            <a:r>
              <a:rPr lang="en-US" sz="3000" b="1" dirty="0">
                <a:solidFill>
                  <a:srgbClr val="29748B"/>
                </a:solidFill>
                <a:latin typeface="+mn-lt"/>
                <a:ea typeface="Calibri" panose="020F0502020204030204" pitchFamily="34" charset="0"/>
                <a:cs typeface="Calibri" panose="020F0502020204030204" pitchFamily="34" charset="0"/>
              </a:rPr>
              <a:t> </a:t>
            </a:r>
            <a:r>
              <a:rPr lang="en-US" sz="3000" b="1" dirty="0" err="1">
                <a:solidFill>
                  <a:srgbClr val="29748B"/>
                </a:solidFill>
                <a:latin typeface="+mn-lt"/>
                <a:ea typeface="Calibri" panose="020F0502020204030204" pitchFamily="34" charset="0"/>
                <a:cs typeface="Calibri" panose="020F0502020204030204" pitchFamily="34" charset="0"/>
              </a:rPr>
              <a:t>phổi</a:t>
            </a:r>
            <a:r>
              <a:rPr lang="en-US" sz="3000" b="1" dirty="0">
                <a:solidFill>
                  <a:srgbClr val="29748B"/>
                </a:solidFill>
                <a:latin typeface="+mn-lt"/>
                <a:ea typeface="Calibri" panose="020F0502020204030204" pitchFamily="34" charset="0"/>
                <a:cs typeface="Calibri" panose="020F0502020204030204" pitchFamily="34" charset="0"/>
              </a:rPr>
              <a:t>.</a:t>
            </a:r>
          </a:p>
        </p:txBody>
      </p:sp>
      <p:graphicFrame>
        <p:nvGraphicFramePr>
          <p:cNvPr id="2" name="Table 1"/>
          <p:cNvGraphicFramePr>
            <a:graphicFrameLocks noGrp="1"/>
          </p:cNvGraphicFramePr>
          <p:nvPr>
            <p:extLst>
              <p:ext uri="{D42A27DB-BD31-4B8C-83A1-F6EECF244321}">
                <p14:modId xmlns:p14="http://schemas.microsoft.com/office/powerpoint/2010/main" val="2976078381"/>
              </p:ext>
            </p:extLst>
          </p:nvPr>
        </p:nvGraphicFramePr>
        <p:xfrm>
          <a:off x="540550" y="1790292"/>
          <a:ext cx="11214766" cy="5004981"/>
        </p:xfrm>
        <a:graphic>
          <a:graphicData uri="http://schemas.openxmlformats.org/drawingml/2006/table">
            <a:tbl>
              <a:tblPr firstRow="1" firstCol="1" bandRow="1">
                <a:tableStyleId>{5C22544A-7EE6-4342-B048-85BDC9FD1C3A}</a:tableStyleId>
              </a:tblPr>
              <a:tblGrid>
                <a:gridCol w="712502">
                  <a:extLst>
                    <a:ext uri="{9D8B030D-6E8A-4147-A177-3AD203B41FA5}">
                      <a16:colId xmlns:a16="http://schemas.microsoft.com/office/drawing/2014/main" val="4206905134"/>
                    </a:ext>
                  </a:extLst>
                </a:gridCol>
                <a:gridCol w="6134847">
                  <a:extLst>
                    <a:ext uri="{9D8B030D-6E8A-4147-A177-3AD203B41FA5}">
                      <a16:colId xmlns:a16="http://schemas.microsoft.com/office/drawing/2014/main" val="25580746"/>
                    </a:ext>
                  </a:extLst>
                </a:gridCol>
                <a:gridCol w="1221725">
                  <a:extLst>
                    <a:ext uri="{9D8B030D-6E8A-4147-A177-3AD203B41FA5}">
                      <a16:colId xmlns:a16="http://schemas.microsoft.com/office/drawing/2014/main" val="2732468664"/>
                    </a:ext>
                  </a:extLst>
                </a:gridCol>
                <a:gridCol w="1987127">
                  <a:extLst>
                    <a:ext uri="{9D8B030D-6E8A-4147-A177-3AD203B41FA5}">
                      <a16:colId xmlns:a16="http://schemas.microsoft.com/office/drawing/2014/main" val="1004234699"/>
                    </a:ext>
                  </a:extLst>
                </a:gridCol>
                <a:gridCol w="1158565">
                  <a:extLst>
                    <a:ext uri="{9D8B030D-6E8A-4147-A177-3AD203B41FA5}">
                      <a16:colId xmlns:a16="http://schemas.microsoft.com/office/drawing/2014/main" val="307203214"/>
                    </a:ext>
                  </a:extLst>
                </a:gridCol>
              </a:tblGrid>
              <a:tr h="653131">
                <a:tc>
                  <a:txBody>
                    <a:bodyPr/>
                    <a:lstStyle/>
                    <a:p>
                      <a:pPr algn="ctr">
                        <a:lnSpc>
                          <a:spcPct val="100000"/>
                        </a:lnSpc>
                        <a:spcBef>
                          <a:spcPts val="0"/>
                        </a:spcBef>
                        <a:spcAft>
                          <a:spcPts val="0"/>
                        </a:spcAft>
                        <a:tabLst>
                          <a:tab pos="540385" algn="l"/>
                          <a:tab pos="685800" algn="l"/>
                        </a:tabLst>
                      </a:pPr>
                      <a:r>
                        <a:rPr lang="en-US" sz="1600" b="1" dirty="0">
                          <a:solidFill>
                            <a:srgbClr val="FFFFFF"/>
                          </a:solidFill>
                          <a:effectLst/>
                          <a:latin typeface="+mn-lt"/>
                        </a:rPr>
                        <a:t>STT</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tc>
                  <a:txBody>
                    <a:bodyPr/>
                    <a:lstStyle/>
                    <a:p>
                      <a:pPr algn="l">
                        <a:lnSpc>
                          <a:spcPct val="100000"/>
                        </a:lnSpc>
                        <a:spcBef>
                          <a:spcPts val="0"/>
                        </a:spcBef>
                        <a:spcAft>
                          <a:spcPts val="0"/>
                        </a:spcAft>
                        <a:tabLst>
                          <a:tab pos="540385" algn="l"/>
                          <a:tab pos="685800" algn="l"/>
                        </a:tabLst>
                      </a:pPr>
                      <a:r>
                        <a:rPr lang="en-US" sz="1600" b="1" dirty="0" err="1">
                          <a:solidFill>
                            <a:srgbClr val="FFFFFF"/>
                          </a:solidFill>
                          <a:effectLst/>
                          <a:latin typeface="+mn-lt"/>
                        </a:rPr>
                        <a:t>Hoạt</a:t>
                      </a:r>
                      <a:r>
                        <a:rPr lang="en-US" sz="1600" b="1" dirty="0">
                          <a:solidFill>
                            <a:srgbClr val="FFFFFF"/>
                          </a:solidFill>
                          <a:effectLst/>
                          <a:latin typeface="+mn-lt"/>
                        </a:rPr>
                        <a:t> </a:t>
                      </a:r>
                      <a:r>
                        <a:rPr lang="en-US" sz="1600" b="1" dirty="0" err="1">
                          <a:solidFill>
                            <a:srgbClr val="FFFFFF"/>
                          </a:solidFill>
                          <a:effectLst/>
                          <a:latin typeface="+mn-lt"/>
                        </a:rPr>
                        <a:t>động</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tc>
                  <a:txBody>
                    <a:bodyPr/>
                    <a:lstStyle/>
                    <a:p>
                      <a:pPr algn="l">
                        <a:lnSpc>
                          <a:spcPct val="100000"/>
                        </a:lnSpc>
                        <a:spcBef>
                          <a:spcPts val="0"/>
                        </a:spcBef>
                        <a:spcAft>
                          <a:spcPts val="0"/>
                        </a:spcAft>
                        <a:tabLst>
                          <a:tab pos="540385" algn="l"/>
                          <a:tab pos="685800" algn="l"/>
                        </a:tabLst>
                      </a:pPr>
                      <a:r>
                        <a:rPr lang="en-US" sz="1600" b="1">
                          <a:solidFill>
                            <a:srgbClr val="FFFFFF"/>
                          </a:solidFill>
                          <a:effectLst/>
                          <a:latin typeface="+mn-lt"/>
                        </a:rPr>
                        <a:t>Đơn vị đầu mối thực hiện</a:t>
                      </a:r>
                      <a:endParaRPr lang="en-US" sz="1600">
                        <a:effectLst/>
                        <a:latin typeface="+mn-lt"/>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tc>
                  <a:txBody>
                    <a:bodyPr/>
                    <a:lstStyle/>
                    <a:p>
                      <a:pPr algn="l">
                        <a:lnSpc>
                          <a:spcPct val="100000"/>
                        </a:lnSpc>
                        <a:spcBef>
                          <a:spcPts val="0"/>
                        </a:spcBef>
                        <a:spcAft>
                          <a:spcPts val="0"/>
                        </a:spcAft>
                        <a:tabLst>
                          <a:tab pos="540385" algn="l"/>
                          <a:tab pos="685800" algn="l"/>
                        </a:tabLst>
                      </a:pPr>
                      <a:r>
                        <a:rPr lang="en-US" sz="1600" b="1">
                          <a:solidFill>
                            <a:srgbClr val="FFFFFF"/>
                          </a:solidFill>
                          <a:effectLst/>
                          <a:latin typeface="+mn-lt"/>
                        </a:rPr>
                        <a:t>Đơn vị phối hợp</a:t>
                      </a:r>
                      <a:endParaRPr lang="en-US" sz="1600">
                        <a:effectLst/>
                        <a:latin typeface="+mn-lt"/>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tc>
                  <a:txBody>
                    <a:bodyPr/>
                    <a:lstStyle/>
                    <a:p>
                      <a:pPr algn="ctr">
                        <a:lnSpc>
                          <a:spcPct val="100000"/>
                        </a:lnSpc>
                        <a:spcBef>
                          <a:spcPts val="0"/>
                        </a:spcBef>
                        <a:spcAft>
                          <a:spcPts val="0"/>
                        </a:spcAft>
                        <a:tabLst>
                          <a:tab pos="540385" algn="l"/>
                          <a:tab pos="685800" algn="l"/>
                        </a:tabLst>
                      </a:pPr>
                      <a:r>
                        <a:rPr lang="en-US" sz="1600" b="1" dirty="0" err="1">
                          <a:solidFill>
                            <a:srgbClr val="FFFFFF"/>
                          </a:solidFill>
                          <a:effectLst/>
                          <a:latin typeface="+mn-lt"/>
                        </a:rPr>
                        <a:t>Thời</a:t>
                      </a:r>
                      <a:r>
                        <a:rPr lang="en-US" sz="1600" b="1" dirty="0">
                          <a:solidFill>
                            <a:srgbClr val="FFFFFF"/>
                          </a:solidFill>
                          <a:effectLst/>
                          <a:latin typeface="+mn-lt"/>
                        </a:rPr>
                        <a:t> </a:t>
                      </a:r>
                      <a:r>
                        <a:rPr lang="en-US" sz="1600" b="1" dirty="0" err="1">
                          <a:solidFill>
                            <a:srgbClr val="FFFFFF"/>
                          </a:solidFill>
                          <a:effectLst/>
                          <a:latin typeface="+mn-lt"/>
                        </a:rPr>
                        <a:t>gian</a:t>
                      </a:r>
                      <a:r>
                        <a:rPr lang="en-US" sz="1600" b="1" dirty="0">
                          <a:solidFill>
                            <a:srgbClr val="FFFFFF"/>
                          </a:solidFill>
                          <a:effectLst/>
                          <a:latin typeface="+mn-lt"/>
                        </a:rPr>
                        <a:t> </a:t>
                      </a:r>
                      <a:r>
                        <a:rPr lang="en-US" sz="1600" b="1" dirty="0" err="1">
                          <a:solidFill>
                            <a:srgbClr val="FFFFFF"/>
                          </a:solidFill>
                          <a:effectLst/>
                          <a:latin typeface="+mn-lt"/>
                        </a:rPr>
                        <a:t>thực</a:t>
                      </a:r>
                      <a:r>
                        <a:rPr lang="en-US" sz="1600" b="1" dirty="0">
                          <a:solidFill>
                            <a:srgbClr val="FFFFFF"/>
                          </a:solidFill>
                          <a:effectLst/>
                          <a:latin typeface="+mn-lt"/>
                        </a:rPr>
                        <a:t> </a:t>
                      </a:r>
                      <a:r>
                        <a:rPr lang="en-US" sz="1600" b="1" dirty="0" err="1">
                          <a:solidFill>
                            <a:srgbClr val="FFFFFF"/>
                          </a:solidFill>
                          <a:effectLst/>
                          <a:latin typeface="+mn-lt"/>
                        </a:rPr>
                        <a:t>hiện</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extLst>
                  <a:ext uri="{0D108BD9-81ED-4DB2-BD59-A6C34878D82A}">
                    <a16:rowId xmlns:a16="http://schemas.microsoft.com/office/drawing/2014/main" val="1190977690"/>
                  </a:ext>
                </a:extLst>
              </a:tr>
              <a:tr h="765884">
                <a:tc>
                  <a:txBody>
                    <a:bodyPr/>
                    <a:lstStyle/>
                    <a:p>
                      <a:pPr marL="465" lvl="0" indent="0" algn="ctr">
                        <a:lnSpc>
                          <a:spcPct val="100000"/>
                        </a:lnSpc>
                        <a:spcBef>
                          <a:spcPts val="0"/>
                        </a:spcBef>
                        <a:spcAft>
                          <a:spcPts val="0"/>
                        </a:spcAft>
                        <a:buFont typeface="+mj-lt"/>
                        <a:buNone/>
                        <a:tabLst>
                          <a:tab pos="540385" algn="l"/>
                          <a:tab pos="685800" algn="l"/>
                        </a:tabLst>
                      </a:pPr>
                      <a:r>
                        <a:rPr lang="en-US" sz="1600" b="1" kern="1200" dirty="0">
                          <a:solidFill>
                            <a:srgbClr val="2D8094"/>
                          </a:solidFill>
                          <a:effectLst/>
                          <a:latin typeface="+mn-lt"/>
                          <a:ea typeface="+mn-ea"/>
                          <a:cs typeface="+mn-cs"/>
                        </a:rPr>
                        <a:t>4.1 </a:t>
                      </a:r>
                    </a:p>
                  </a:txBody>
                  <a:tcPr marL="50292" marR="50292" marT="41148" marB="32004">
                    <a:solidFill>
                      <a:srgbClr val="F4F7FA"/>
                    </a:solidFill>
                  </a:tcPr>
                </a:tc>
                <a:tc>
                  <a:txBody>
                    <a:bodyPr/>
                    <a:lstStyle/>
                    <a:p>
                      <a:pPr algn="l">
                        <a:lnSpc>
                          <a:spcPct val="100000"/>
                        </a:lnSpc>
                        <a:spcBef>
                          <a:spcPts val="0"/>
                        </a:spcBef>
                        <a:spcAft>
                          <a:spcPts val="0"/>
                        </a:spcAft>
                        <a:tabLst>
                          <a:tab pos="810260" algn="l"/>
                        </a:tabLst>
                      </a:pPr>
                      <a:r>
                        <a:rPr lang="en-US" sz="1600" b="0" dirty="0" err="1">
                          <a:solidFill>
                            <a:srgbClr val="1F2F36"/>
                          </a:solidFill>
                          <a:effectLst/>
                          <a:latin typeface="+mn-lt"/>
                        </a:rPr>
                        <a:t>Xây</a:t>
                      </a:r>
                      <a:r>
                        <a:rPr lang="en-US" sz="1600" b="0" dirty="0">
                          <a:solidFill>
                            <a:srgbClr val="1F2F36"/>
                          </a:solidFill>
                          <a:effectLst/>
                          <a:latin typeface="+mn-lt"/>
                        </a:rPr>
                        <a:t> </a:t>
                      </a:r>
                      <a:r>
                        <a:rPr lang="en-US" sz="1600" b="0" dirty="0" err="1">
                          <a:solidFill>
                            <a:srgbClr val="1F2F36"/>
                          </a:solidFill>
                          <a:effectLst/>
                          <a:latin typeface="+mn-lt"/>
                        </a:rPr>
                        <a:t>dựng</a:t>
                      </a:r>
                      <a:r>
                        <a:rPr lang="en-US" sz="1600" b="0" dirty="0">
                          <a:solidFill>
                            <a:srgbClr val="1F2F36"/>
                          </a:solidFill>
                          <a:effectLst/>
                          <a:latin typeface="+mn-lt"/>
                        </a:rPr>
                        <a:t> </a:t>
                      </a:r>
                      <a:r>
                        <a:rPr lang="en-US" sz="1600" b="0" dirty="0" err="1">
                          <a:solidFill>
                            <a:srgbClr val="1F2F36"/>
                          </a:solidFill>
                          <a:effectLst/>
                          <a:latin typeface="+mn-lt"/>
                        </a:rPr>
                        <a:t>Hướng</a:t>
                      </a:r>
                      <a:r>
                        <a:rPr lang="en-US" sz="1600" b="0" dirty="0">
                          <a:solidFill>
                            <a:srgbClr val="1F2F36"/>
                          </a:solidFill>
                          <a:effectLst/>
                          <a:latin typeface="+mn-lt"/>
                        </a:rPr>
                        <a:t> </a:t>
                      </a:r>
                      <a:r>
                        <a:rPr lang="en-US" sz="1600" b="0" dirty="0" err="1">
                          <a:solidFill>
                            <a:srgbClr val="1F2F36"/>
                          </a:solidFill>
                          <a:effectLst/>
                          <a:latin typeface="+mn-lt"/>
                        </a:rPr>
                        <a:t>dẫn</a:t>
                      </a:r>
                      <a:r>
                        <a:rPr lang="en-US" sz="1600" b="0" dirty="0">
                          <a:solidFill>
                            <a:srgbClr val="1F2F36"/>
                          </a:solidFill>
                          <a:effectLst/>
                          <a:latin typeface="+mn-lt"/>
                        </a:rPr>
                        <a:t> </a:t>
                      </a:r>
                      <a:r>
                        <a:rPr lang="en-US" sz="1600" b="0" dirty="0" err="1">
                          <a:solidFill>
                            <a:srgbClr val="1F2F36"/>
                          </a:solidFill>
                          <a:effectLst/>
                          <a:latin typeface="+mn-lt"/>
                        </a:rPr>
                        <a:t>về</a:t>
                      </a:r>
                      <a:r>
                        <a:rPr lang="en-US" sz="1600" b="0" dirty="0">
                          <a:solidFill>
                            <a:srgbClr val="1F2F36"/>
                          </a:solidFill>
                          <a:effectLst/>
                          <a:latin typeface="+mn-lt"/>
                        </a:rPr>
                        <a:t> </a:t>
                      </a:r>
                      <a:r>
                        <a:rPr lang="en-US" sz="1600" b="0" dirty="0" err="1">
                          <a:solidFill>
                            <a:srgbClr val="1F2F36"/>
                          </a:solidFill>
                          <a:effectLst/>
                          <a:latin typeface="+mn-lt"/>
                        </a:rPr>
                        <a:t>phát</a:t>
                      </a:r>
                      <a:r>
                        <a:rPr lang="en-US" sz="1600" b="0" dirty="0">
                          <a:solidFill>
                            <a:srgbClr val="1F2F36"/>
                          </a:solidFill>
                          <a:effectLst/>
                          <a:latin typeface="+mn-lt"/>
                        </a:rPr>
                        <a:t> </a:t>
                      </a:r>
                      <a:r>
                        <a:rPr lang="en-US" sz="1600" b="0" dirty="0" err="1">
                          <a:solidFill>
                            <a:srgbClr val="1F2F36"/>
                          </a:solidFill>
                          <a:effectLst/>
                          <a:latin typeface="+mn-lt"/>
                        </a:rPr>
                        <a:t>hiện</a:t>
                      </a:r>
                      <a:r>
                        <a:rPr lang="en-US" sz="1600" b="0" dirty="0">
                          <a:solidFill>
                            <a:srgbClr val="1F2F36"/>
                          </a:solidFill>
                          <a:effectLst/>
                          <a:latin typeface="+mn-lt"/>
                        </a:rPr>
                        <a:t>, </a:t>
                      </a:r>
                      <a:r>
                        <a:rPr lang="en-US" sz="1600" b="0" dirty="0" err="1">
                          <a:solidFill>
                            <a:srgbClr val="1F2F36"/>
                          </a:solidFill>
                          <a:effectLst/>
                          <a:latin typeface="+mn-lt"/>
                        </a:rPr>
                        <a:t>tư</a:t>
                      </a:r>
                      <a:r>
                        <a:rPr lang="en-US" sz="1600" b="0" dirty="0">
                          <a:solidFill>
                            <a:srgbClr val="1F2F36"/>
                          </a:solidFill>
                          <a:effectLst/>
                          <a:latin typeface="+mn-lt"/>
                        </a:rPr>
                        <a:t> </a:t>
                      </a:r>
                      <a:r>
                        <a:rPr lang="en-US" sz="1600" b="0" dirty="0" err="1">
                          <a:solidFill>
                            <a:srgbClr val="1F2F36"/>
                          </a:solidFill>
                          <a:effectLst/>
                          <a:latin typeface="+mn-lt"/>
                        </a:rPr>
                        <a:t>vấn</a:t>
                      </a:r>
                      <a:r>
                        <a:rPr lang="en-US" sz="1600" b="0" dirty="0">
                          <a:solidFill>
                            <a:srgbClr val="1F2F36"/>
                          </a:solidFill>
                          <a:effectLst/>
                          <a:latin typeface="+mn-lt"/>
                        </a:rPr>
                        <a:t>, </a:t>
                      </a:r>
                      <a:r>
                        <a:rPr lang="en-US" sz="1600" b="0" dirty="0" err="1">
                          <a:solidFill>
                            <a:srgbClr val="1F2F36"/>
                          </a:solidFill>
                          <a:effectLst/>
                          <a:latin typeface="+mn-lt"/>
                        </a:rPr>
                        <a:t>phòng</a:t>
                      </a:r>
                      <a:r>
                        <a:rPr lang="en-US" sz="1600" b="0" dirty="0">
                          <a:solidFill>
                            <a:srgbClr val="1F2F36"/>
                          </a:solidFill>
                          <a:effectLst/>
                          <a:latin typeface="+mn-lt"/>
                        </a:rPr>
                        <a:t> </a:t>
                      </a:r>
                      <a:r>
                        <a:rPr lang="en-US" sz="1600" b="0" dirty="0" err="1">
                          <a:solidFill>
                            <a:srgbClr val="1F2F36"/>
                          </a:solidFill>
                          <a:effectLst/>
                          <a:latin typeface="+mn-lt"/>
                        </a:rPr>
                        <a:t>ngừa</a:t>
                      </a:r>
                      <a:r>
                        <a:rPr lang="en-US" sz="1600" b="0" dirty="0">
                          <a:solidFill>
                            <a:srgbClr val="1F2F36"/>
                          </a:solidFill>
                          <a:effectLst/>
                          <a:latin typeface="+mn-lt"/>
                        </a:rPr>
                        <a:t>, </a:t>
                      </a:r>
                      <a:r>
                        <a:rPr lang="en-US" sz="1600" b="0" dirty="0" err="1">
                          <a:solidFill>
                            <a:srgbClr val="1F2F36"/>
                          </a:solidFill>
                          <a:effectLst/>
                          <a:latin typeface="+mn-lt"/>
                        </a:rPr>
                        <a:t>quản</a:t>
                      </a:r>
                      <a:r>
                        <a:rPr lang="en-US" sz="1600" b="0" dirty="0">
                          <a:solidFill>
                            <a:srgbClr val="1F2F36"/>
                          </a:solidFill>
                          <a:effectLst/>
                          <a:latin typeface="+mn-lt"/>
                        </a:rPr>
                        <a:t> </a:t>
                      </a:r>
                      <a:r>
                        <a:rPr lang="en-US" sz="1600" b="0" dirty="0" err="1">
                          <a:solidFill>
                            <a:srgbClr val="1F2F36"/>
                          </a:solidFill>
                          <a:effectLst/>
                          <a:latin typeface="+mn-lt"/>
                        </a:rPr>
                        <a:t>lý</a:t>
                      </a:r>
                      <a:r>
                        <a:rPr lang="en-US" sz="1600" b="0" dirty="0">
                          <a:solidFill>
                            <a:srgbClr val="1F2F36"/>
                          </a:solidFill>
                          <a:effectLst/>
                          <a:latin typeface="+mn-lt"/>
                        </a:rPr>
                        <a:t> </a:t>
                      </a:r>
                      <a:r>
                        <a:rPr lang="en-US" sz="1600" b="0" dirty="0" err="1">
                          <a:solidFill>
                            <a:srgbClr val="1F2F36"/>
                          </a:solidFill>
                          <a:effectLst/>
                          <a:latin typeface="+mn-lt"/>
                        </a:rPr>
                        <a:t>người</a:t>
                      </a:r>
                      <a:r>
                        <a:rPr lang="en-US" sz="1600" b="0" dirty="0">
                          <a:solidFill>
                            <a:srgbClr val="1F2F36"/>
                          </a:solidFill>
                          <a:effectLst/>
                          <a:latin typeface="+mn-lt"/>
                        </a:rPr>
                        <a:t> </a:t>
                      </a:r>
                      <a:r>
                        <a:rPr lang="en-US" sz="1600" b="0" dirty="0" err="1">
                          <a:solidFill>
                            <a:srgbClr val="1F2F36"/>
                          </a:solidFill>
                          <a:effectLst/>
                          <a:latin typeface="+mn-lt"/>
                        </a:rPr>
                        <a:t>có</a:t>
                      </a:r>
                      <a:r>
                        <a:rPr lang="en-US" sz="1600" b="0" dirty="0">
                          <a:solidFill>
                            <a:srgbClr val="1F2F36"/>
                          </a:solidFill>
                          <a:effectLst/>
                          <a:latin typeface="+mn-lt"/>
                        </a:rPr>
                        <a:t> </a:t>
                      </a:r>
                      <a:r>
                        <a:rPr lang="en-US" sz="1600" b="0" dirty="0" err="1">
                          <a:solidFill>
                            <a:srgbClr val="1F2F36"/>
                          </a:solidFill>
                          <a:effectLst/>
                          <a:latin typeface="+mn-lt"/>
                        </a:rPr>
                        <a:t>nguy</a:t>
                      </a:r>
                      <a:r>
                        <a:rPr lang="en-US" sz="1600" b="0" dirty="0">
                          <a:solidFill>
                            <a:srgbClr val="1F2F36"/>
                          </a:solidFill>
                          <a:effectLst/>
                          <a:latin typeface="+mn-lt"/>
                        </a:rPr>
                        <a:t> </a:t>
                      </a:r>
                      <a:r>
                        <a:rPr lang="en-US" sz="1600" b="0" dirty="0" err="1">
                          <a:solidFill>
                            <a:srgbClr val="1F2F36"/>
                          </a:solidFill>
                          <a:effectLst/>
                          <a:latin typeface="+mn-lt"/>
                        </a:rPr>
                        <a:t>cơ</a:t>
                      </a:r>
                      <a:r>
                        <a:rPr lang="en-US" sz="1600" b="0" dirty="0">
                          <a:solidFill>
                            <a:srgbClr val="1F2F36"/>
                          </a:solidFill>
                          <a:effectLst/>
                          <a:latin typeface="+mn-lt"/>
                        </a:rPr>
                        <a:t> </a:t>
                      </a:r>
                      <a:r>
                        <a:rPr lang="en-US" sz="1600" b="0" dirty="0" err="1">
                          <a:solidFill>
                            <a:srgbClr val="1F2F36"/>
                          </a:solidFill>
                          <a:effectLst/>
                          <a:latin typeface="+mn-lt"/>
                        </a:rPr>
                        <a:t>mắc</a:t>
                      </a:r>
                      <a:r>
                        <a:rPr lang="en-US" sz="1600" b="0" dirty="0">
                          <a:solidFill>
                            <a:srgbClr val="1F2F36"/>
                          </a:solidFill>
                          <a:effectLst/>
                          <a:latin typeface="+mn-lt"/>
                        </a:rPr>
                        <a:t> BKLN </a:t>
                      </a:r>
                      <a:r>
                        <a:rPr lang="en-US" sz="1600" b="0" dirty="0" err="1">
                          <a:solidFill>
                            <a:srgbClr val="1F2F36"/>
                          </a:solidFill>
                          <a:effectLst/>
                          <a:latin typeface="+mn-lt"/>
                        </a:rPr>
                        <a:t>về</a:t>
                      </a:r>
                      <a:r>
                        <a:rPr lang="en-US" sz="1600" b="0" dirty="0">
                          <a:solidFill>
                            <a:srgbClr val="1F2F36"/>
                          </a:solidFill>
                          <a:effectLst/>
                          <a:latin typeface="+mn-lt"/>
                        </a:rPr>
                        <a:t> </a:t>
                      </a:r>
                      <a:r>
                        <a:rPr lang="en-US" sz="1600" b="0" dirty="0" err="1">
                          <a:solidFill>
                            <a:srgbClr val="1F2F36"/>
                          </a:solidFill>
                          <a:effectLst/>
                          <a:latin typeface="+mn-lt"/>
                        </a:rPr>
                        <a:t>phổi</a:t>
                      </a:r>
                      <a:r>
                        <a:rPr lang="en-US" sz="1600" b="0" dirty="0">
                          <a:solidFill>
                            <a:srgbClr val="1F2F36"/>
                          </a:solidFill>
                          <a:effectLst/>
                          <a:latin typeface="+mn-lt"/>
                        </a:rPr>
                        <a:t> </a:t>
                      </a:r>
                      <a:r>
                        <a:rPr lang="en-US" sz="1600" b="0" dirty="0" err="1">
                          <a:solidFill>
                            <a:srgbClr val="1F2F36"/>
                          </a:solidFill>
                          <a:effectLst/>
                          <a:latin typeface="+mn-lt"/>
                        </a:rPr>
                        <a:t>tại</a:t>
                      </a:r>
                      <a:r>
                        <a:rPr lang="en-US" sz="1600" b="0" dirty="0">
                          <a:solidFill>
                            <a:srgbClr val="1F2F36"/>
                          </a:solidFill>
                          <a:effectLst/>
                          <a:latin typeface="+mn-lt"/>
                        </a:rPr>
                        <a:t> </a:t>
                      </a:r>
                      <a:r>
                        <a:rPr lang="en-US" sz="1600" b="0" dirty="0" err="1">
                          <a:solidFill>
                            <a:srgbClr val="1F2F36"/>
                          </a:solidFill>
                          <a:effectLst/>
                          <a:latin typeface="+mn-lt"/>
                        </a:rPr>
                        <a:t>cộng</a:t>
                      </a:r>
                      <a:r>
                        <a:rPr lang="en-US" sz="1600" b="0" dirty="0">
                          <a:solidFill>
                            <a:srgbClr val="1F2F36"/>
                          </a:solidFill>
                          <a:effectLst/>
                          <a:latin typeface="+mn-lt"/>
                        </a:rPr>
                        <a:t> </a:t>
                      </a:r>
                      <a:r>
                        <a:rPr lang="en-US" sz="1600" b="0" dirty="0" err="1">
                          <a:solidFill>
                            <a:srgbClr val="1F2F36"/>
                          </a:solidFill>
                          <a:effectLst/>
                          <a:latin typeface="+mn-lt"/>
                        </a:rPr>
                        <a:t>đồng</a:t>
                      </a:r>
                      <a:r>
                        <a:rPr lang="en-US" sz="1600" b="0" dirty="0">
                          <a:solidFill>
                            <a:srgbClr val="1F2F36"/>
                          </a:solidFill>
                          <a:effectLst/>
                          <a:latin typeface="+mn-lt"/>
                        </a:rPr>
                        <a:t>.</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600" b="0">
                          <a:solidFill>
                            <a:srgbClr val="1F2F36"/>
                          </a:solidFill>
                          <a:effectLst/>
                          <a:latin typeface="+mn-lt"/>
                        </a:rPr>
                        <a:t>Cục Phòng bệnh</a:t>
                      </a:r>
                      <a:endParaRPr lang="en-US" sz="160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600" b="0" dirty="0" err="1">
                          <a:solidFill>
                            <a:srgbClr val="1F2F36"/>
                          </a:solidFill>
                          <a:effectLst/>
                          <a:latin typeface="+mn-lt"/>
                        </a:rPr>
                        <a:t>Các</a:t>
                      </a:r>
                      <a:r>
                        <a:rPr lang="en-US" sz="1600" b="0" dirty="0">
                          <a:solidFill>
                            <a:srgbClr val="1F2F36"/>
                          </a:solidFill>
                          <a:effectLst/>
                          <a:latin typeface="+mn-lt"/>
                        </a:rPr>
                        <a:t> </a:t>
                      </a:r>
                      <a:r>
                        <a:rPr lang="en-US" sz="1600" b="0" dirty="0" err="1">
                          <a:solidFill>
                            <a:srgbClr val="1F2F36"/>
                          </a:solidFill>
                          <a:effectLst/>
                          <a:latin typeface="+mn-lt"/>
                        </a:rPr>
                        <a:t>Hội</a:t>
                      </a:r>
                      <a:r>
                        <a:rPr lang="en-US" sz="1600" b="0" dirty="0">
                          <a:solidFill>
                            <a:srgbClr val="1F2F36"/>
                          </a:solidFill>
                          <a:effectLst/>
                          <a:latin typeface="+mn-lt"/>
                        </a:rPr>
                        <a:t> </a:t>
                      </a:r>
                      <a:r>
                        <a:rPr lang="en-US" sz="1600" b="0" dirty="0" err="1">
                          <a:solidFill>
                            <a:srgbClr val="1F2F36"/>
                          </a:solidFill>
                          <a:effectLst/>
                          <a:latin typeface="+mn-lt"/>
                        </a:rPr>
                        <a:t>chuyên</a:t>
                      </a:r>
                      <a:r>
                        <a:rPr lang="en-US" sz="1600" b="0" dirty="0">
                          <a:solidFill>
                            <a:srgbClr val="1F2F36"/>
                          </a:solidFill>
                          <a:effectLst/>
                          <a:latin typeface="+mn-lt"/>
                        </a:rPr>
                        <a:t> </a:t>
                      </a:r>
                      <a:r>
                        <a:rPr lang="en-US" sz="1600" b="0" dirty="0" err="1">
                          <a:solidFill>
                            <a:srgbClr val="1F2F36"/>
                          </a:solidFill>
                          <a:effectLst/>
                          <a:latin typeface="+mn-lt"/>
                        </a:rPr>
                        <a:t>ngành</a:t>
                      </a:r>
                      <a:endParaRPr lang="en-US" sz="1600" b="0" dirty="0">
                        <a:solidFill>
                          <a:srgbClr val="1F2F36"/>
                        </a:solidFill>
                        <a:effectLst/>
                        <a:latin typeface="+mn-lt"/>
                      </a:endParaRPr>
                    </a:p>
                    <a:p>
                      <a:pPr algn="l">
                        <a:lnSpc>
                          <a:spcPct val="100000"/>
                        </a:lnSpc>
                        <a:spcBef>
                          <a:spcPts val="0"/>
                        </a:spcBef>
                        <a:spcAft>
                          <a:spcPts val="0"/>
                        </a:spcAft>
                        <a:tabLst>
                          <a:tab pos="540385" algn="l"/>
                          <a:tab pos="685800" algn="l"/>
                        </a:tabLst>
                      </a:pPr>
                      <a:r>
                        <a:rPr lang="en-US" sz="1600" b="0" spc="-30" dirty="0" err="1">
                          <a:solidFill>
                            <a:srgbClr val="1F2F36"/>
                          </a:solidFill>
                          <a:effectLst/>
                          <a:latin typeface="+mn-lt"/>
                        </a:rPr>
                        <a:t>Sở</a:t>
                      </a:r>
                      <a:r>
                        <a:rPr lang="en-US" sz="1600" b="0" spc="-30" dirty="0">
                          <a:solidFill>
                            <a:srgbClr val="1F2F36"/>
                          </a:solidFill>
                          <a:effectLst/>
                          <a:latin typeface="+mn-lt"/>
                        </a:rPr>
                        <a:t> Y </a:t>
                      </a:r>
                      <a:r>
                        <a:rPr lang="en-US" sz="1600" b="0" spc="-30" dirty="0" err="1">
                          <a:solidFill>
                            <a:srgbClr val="1F2F36"/>
                          </a:solidFill>
                          <a:effectLst/>
                          <a:latin typeface="+mn-lt"/>
                        </a:rPr>
                        <a:t>tế</a:t>
                      </a:r>
                      <a:endParaRPr lang="en-US" sz="1600" dirty="0">
                        <a:effectLst/>
                        <a:latin typeface="+mn-lt"/>
                      </a:endParaRPr>
                    </a:p>
                    <a:p>
                      <a:pPr algn="l">
                        <a:lnSpc>
                          <a:spcPct val="100000"/>
                        </a:lnSpc>
                        <a:spcBef>
                          <a:spcPts val="0"/>
                        </a:spcBef>
                        <a:spcAft>
                          <a:spcPts val="0"/>
                        </a:spcAft>
                        <a:tabLst>
                          <a:tab pos="540385" algn="l"/>
                          <a:tab pos="685800" algn="l"/>
                        </a:tabLst>
                      </a:pPr>
                      <a:r>
                        <a:rPr lang="en-US" sz="1600" b="0" spc="-30" dirty="0" err="1">
                          <a:solidFill>
                            <a:srgbClr val="1F2F36"/>
                          </a:solidFill>
                          <a:effectLst/>
                          <a:latin typeface="+mn-lt"/>
                        </a:rPr>
                        <a:t>Bệnh</a:t>
                      </a:r>
                      <a:r>
                        <a:rPr lang="en-US" sz="1600" b="0" spc="-30" dirty="0">
                          <a:solidFill>
                            <a:srgbClr val="1F2F36"/>
                          </a:solidFill>
                          <a:effectLst/>
                          <a:latin typeface="+mn-lt"/>
                        </a:rPr>
                        <a:t> </a:t>
                      </a:r>
                      <a:r>
                        <a:rPr lang="en-US" sz="1600" b="0" spc="-30" dirty="0" err="1">
                          <a:solidFill>
                            <a:srgbClr val="1F2F36"/>
                          </a:solidFill>
                          <a:effectLst/>
                          <a:latin typeface="+mn-lt"/>
                        </a:rPr>
                        <a:t>viện</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ctr">
                        <a:lnSpc>
                          <a:spcPct val="100000"/>
                        </a:lnSpc>
                        <a:spcBef>
                          <a:spcPts val="0"/>
                        </a:spcBef>
                        <a:spcAft>
                          <a:spcPts val="0"/>
                        </a:spcAft>
                        <a:tabLst>
                          <a:tab pos="540385" algn="l"/>
                          <a:tab pos="685800" algn="l"/>
                        </a:tabLst>
                      </a:pPr>
                      <a:r>
                        <a:rPr lang="en-US" sz="1600" b="0">
                          <a:solidFill>
                            <a:srgbClr val="1F2F36"/>
                          </a:solidFill>
                          <a:effectLst/>
                          <a:latin typeface="+mn-lt"/>
                        </a:rPr>
                        <a:t>2026-2027</a:t>
                      </a:r>
                      <a:endParaRPr lang="en-US" sz="160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extLst>
                  <a:ext uri="{0D108BD9-81ED-4DB2-BD59-A6C34878D82A}">
                    <a16:rowId xmlns:a16="http://schemas.microsoft.com/office/drawing/2014/main" val="3058141300"/>
                  </a:ext>
                </a:extLst>
              </a:tr>
              <a:tr h="653131">
                <a:tc>
                  <a:txBody>
                    <a:bodyPr/>
                    <a:lstStyle/>
                    <a:p>
                      <a:pPr marL="465" lvl="0" indent="0" algn="ctr">
                        <a:lnSpc>
                          <a:spcPct val="100000"/>
                        </a:lnSpc>
                        <a:spcBef>
                          <a:spcPts val="0"/>
                        </a:spcBef>
                        <a:spcAft>
                          <a:spcPts val="0"/>
                        </a:spcAft>
                        <a:buFont typeface="+mj-lt"/>
                        <a:buNone/>
                        <a:tabLst>
                          <a:tab pos="540385" algn="l"/>
                          <a:tab pos="685800" algn="l"/>
                        </a:tabLst>
                      </a:pPr>
                      <a:r>
                        <a:rPr lang="en-US" sz="1600" b="1" kern="1200" dirty="0">
                          <a:solidFill>
                            <a:srgbClr val="2D8094"/>
                          </a:solidFill>
                          <a:effectLst/>
                          <a:latin typeface="+mn-lt"/>
                          <a:ea typeface="+mn-ea"/>
                          <a:cs typeface="+mn-cs"/>
                        </a:rPr>
                        <a:t>4.2 </a:t>
                      </a:r>
                    </a:p>
                  </a:txBody>
                  <a:tcPr marL="50292" marR="50292" marT="41148" marB="32004">
                    <a:solidFill>
                      <a:srgbClr val="F4F7FA"/>
                    </a:solidFill>
                  </a:tcPr>
                </a:tc>
                <a:tc>
                  <a:txBody>
                    <a:bodyPr/>
                    <a:lstStyle/>
                    <a:p>
                      <a:pPr algn="l">
                        <a:lnSpc>
                          <a:spcPct val="100000"/>
                        </a:lnSpc>
                        <a:spcBef>
                          <a:spcPts val="0"/>
                        </a:spcBef>
                        <a:spcAft>
                          <a:spcPts val="0"/>
                        </a:spcAft>
                        <a:tabLst>
                          <a:tab pos="810260" algn="l"/>
                        </a:tabLst>
                      </a:pPr>
                      <a:r>
                        <a:rPr lang="en-US" sz="1600" b="0" dirty="0" err="1">
                          <a:solidFill>
                            <a:srgbClr val="1F2F36"/>
                          </a:solidFill>
                          <a:effectLst/>
                          <a:latin typeface="+mn-lt"/>
                        </a:rPr>
                        <a:t>Cập</a:t>
                      </a:r>
                      <a:r>
                        <a:rPr lang="en-US" sz="1600" b="0" dirty="0">
                          <a:solidFill>
                            <a:srgbClr val="1F2F36"/>
                          </a:solidFill>
                          <a:effectLst/>
                          <a:latin typeface="+mn-lt"/>
                        </a:rPr>
                        <a:t> </a:t>
                      </a:r>
                      <a:r>
                        <a:rPr lang="en-US" sz="1600" b="0" dirty="0" err="1">
                          <a:solidFill>
                            <a:srgbClr val="1F2F36"/>
                          </a:solidFill>
                          <a:effectLst/>
                          <a:latin typeface="+mn-lt"/>
                        </a:rPr>
                        <a:t>nhật</a:t>
                      </a:r>
                      <a:r>
                        <a:rPr lang="en-US" sz="1600" b="0" dirty="0">
                          <a:solidFill>
                            <a:srgbClr val="1F2F36"/>
                          </a:solidFill>
                          <a:effectLst/>
                          <a:latin typeface="+mn-lt"/>
                        </a:rPr>
                        <a:t> </a:t>
                      </a:r>
                      <a:r>
                        <a:rPr lang="en-US" sz="1600" b="0" dirty="0" err="1">
                          <a:solidFill>
                            <a:srgbClr val="1F2F36"/>
                          </a:solidFill>
                          <a:effectLst/>
                          <a:latin typeface="+mn-lt"/>
                        </a:rPr>
                        <a:t>Hướng</a:t>
                      </a:r>
                      <a:r>
                        <a:rPr lang="en-US" sz="1600" b="0" dirty="0">
                          <a:solidFill>
                            <a:srgbClr val="1F2F36"/>
                          </a:solidFill>
                          <a:effectLst/>
                          <a:latin typeface="+mn-lt"/>
                        </a:rPr>
                        <a:t> </a:t>
                      </a:r>
                      <a:r>
                        <a:rPr lang="en-US" sz="1600" b="0" dirty="0" err="1">
                          <a:solidFill>
                            <a:srgbClr val="1F2F36"/>
                          </a:solidFill>
                          <a:effectLst/>
                          <a:latin typeface="+mn-lt"/>
                        </a:rPr>
                        <a:t>dẫn</a:t>
                      </a:r>
                      <a:r>
                        <a:rPr lang="en-US" sz="1600" b="0" dirty="0">
                          <a:solidFill>
                            <a:srgbClr val="1F2F36"/>
                          </a:solidFill>
                          <a:effectLst/>
                          <a:latin typeface="+mn-lt"/>
                        </a:rPr>
                        <a:t> </a:t>
                      </a:r>
                      <a:r>
                        <a:rPr lang="en-US" sz="1600" b="0" dirty="0" err="1">
                          <a:solidFill>
                            <a:srgbClr val="1F2F36"/>
                          </a:solidFill>
                          <a:effectLst/>
                          <a:latin typeface="+mn-lt"/>
                        </a:rPr>
                        <a:t>hoạt</a:t>
                      </a:r>
                      <a:r>
                        <a:rPr lang="en-US" sz="1600" b="0" dirty="0">
                          <a:solidFill>
                            <a:srgbClr val="1F2F36"/>
                          </a:solidFill>
                          <a:effectLst/>
                          <a:latin typeface="+mn-lt"/>
                        </a:rPr>
                        <a:t> </a:t>
                      </a:r>
                      <a:r>
                        <a:rPr lang="en-US" sz="1600" b="0" dirty="0" err="1">
                          <a:solidFill>
                            <a:srgbClr val="1F2F36"/>
                          </a:solidFill>
                          <a:effectLst/>
                          <a:latin typeface="+mn-lt"/>
                        </a:rPr>
                        <a:t>động</a:t>
                      </a:r>
                      <a:r>
                        <a:rPr lang="en-US" sz="1600" b="0" dirty="0">
                          <a:solidFill>
                            <a:srgbClr val="1F2F36"/>
                          </a:solidFill>
                          <a:effectLst/>
                          <a:latin typeface="+mn-lt"/>
                        </a:rPr>
                        <a:t> </a:t>
                      </a:r>
                      <a:r>
                        <a:rPr lang="en-US" sz="1600" b="0" dirty="0" err="1">
                          <a:solidFill>
                            <a:srgbClr val="1F2F36"/>
                          </a:solidFill>
                          <a:effectLst/>
                          <a:latin typeface="+mn-lt"/>
                        </a:rPr>
                        <a:t>dự</a:t>
                      </a:r>
                      <a:r>
                        <a:rPr lang="en-US" sz="1600" b="0" dirty="0">
                          <a:solidFill>
                            <a:srgbClr val="1F2F36"/>
                          </a:solidFill>
                          <a:effectLst/>
                          <a:latin typeface="+mn-lt"/>
                        </a:rPr>
                        <a:t> </a:t>
                      </a:r>
                      <a:r>
                        <a:rPr lang="en-US" sz="1600" b="0" dirty="0" err="1">
                          <a:solidFill>
                            <a:srgbClr val="1F2F36"/>
                          </a:solidFill>
                          <a:effectLst/>
                          <a:latin typeface="+mn-lt"/>
                        </a:rPr>
                        <a:t>phòng</a:t>
                      </a:r>
                      <a:r>
                        <a:rPr lang="en-US" sz="1600" b="0" dirty="0">
                          <a:solidFill>
                            <a:srgbClr val="1F2F36"/>
                          </a:solidFill>
                          <a:effectLst/>
                          <a:latin typeface="+mn-lt"/>
                        </a:rPr>
                        <a:t>, </a:t>
                      </a:r>
                      <a:r>
                        <a:rPr lang="en-US" sz="1600" b="0" dirty="0" err="1">
                          <a:solidFill>
                            <a:srgbClr val="1F2F36"/>
                          </a:solidFill>
                          <a:effectLst/>
                          <a:latin typeface="+mn-lt"/>
                        </a:rPr>
                        <a:t>phát</a:t>
                      </a:r>
                      <a:r>
                        <a:rPr lang="en-US" sz="1600" b="0" dirty="0">
                          <a:solidFill>
                            <a:srgbClr val="1F2F36"/>
                          </a:solidFill>
                          <a:effectLst/>
                          <a:latin typeface="+mn-lt"/>
                        </a:rPr>
                        <a:t> </a:t>
                      </a:r>
                      <a:r>
                        <a:rPr lang="en-US" sz="1600" b="0" dirty="0" err="1">
                          <a:solidFill>
                            <a:srgbClr val="1F2F36"/>
                          </a:solidFill>
                          <a:effectLst/>
                          <a:latin typeface="+mn-lt"/>
                        </a:rPr>
                        <a:t>hiện</a:t>
                      </a:r>
                      <a:r>
                        <a:rPr lang="en-US" sz="1600" b="0" dirty="0">
                          <a:solidFill>
                            <a:srgbClr val="1F2F36"/>
                          </a:solidFill>
                          <a:effectLst/>
                          <a:latin typeface="+mn-lt"/>
                        </a:rPr>
                        <a:t> </a:t>
                      </a:r>
                      <a:r>
                        <a:rPr lang="en-US" sz="1600" b="0" dirty="0" err="1">
                          <a:solidFill>
                            <a:srgbClr val="1F2F36"/>
                          </a:solidFill>
                          <a:effectLst/>
                          <a:latin typeface="+mn-lt"/>
                        </a:rPr>
                        <a:t>sớm</a:t>
                      </a:r>
                      <a:r>
                        <a:rPr lang="en-US" sz="1600" b="0" dirty="0">
                          <a:solidFill>
                            <a:srgbClr val="1F2F36"/>
                          </a:solidFill>
                          <a:effectLst/>
                          <a:latin typeface="+mn-lt"/>
                        </a:rPr>
                        <a:t>, </a:t>
                      </a:r>
                      <a:r>
                        <a:rPr lang="en-US" sz="1600" b="0" dirty="0" err="1">
                          <a:solidFill>
                            <a:srgbClr val="1F2F36"/>
                          </a:solidFill>
                          <a:effectLst/>
                          <a:latin typeface="+mn-lt"/>
                        </a:rPr>
                        <a:t>chẩn</a:t>
                      </a:r>
                      <a:r>
                        <a:rPr lang="en-US" sz="1600" b="0" dirty="0">
                          <a:solidFill>
                            <a:srgbClr val="1F2F36"/>
                          </a:solidFill>
                          <a:effectLst/>
                          <a:latin typeface="+mn-lt"/>
                        </a:rPr>
                        <a:t> </a:t>
                      </a:r>
                      <a:r>
                        <a:rPr lang="en-US" sz="1600" b="0" dirty="0" err="1">
                          <a:solidFill>
                            <a:srgbClr val="1F2F36"/>
                          </a:solidFill>
                          <a:effectLst/>
                          <a:latin typeface="+mn-lt"/>
                        </a:rPr>
                        <a:t>đoán</a:t>
                      </a:r>
                      <a:r>
                        <a:rPr lang="en-US" sz="1600" b="0" dirty="0">
                          <a:solidFill>
                            <a:srgbClr val="1F2F36"/>
                          </a:solidFill>
                          <a:effectLst/>
                          <a:latin typeface="+mn-lt"/>
                        </a:rPr>
                        <a:t>, </a:t>
                      </a:r>
                      <a:r>
                        <a:rPr lang="en-US" sz="1600" b="0" dirty="0" err="1">
                          <a:solidFill>
                            <a:srgbClr val="1F2F36"/>
                          </a:solidFill>
                          <a:effectLst/>
                          <a:latin typeface="+mn-lt"/>
                        </a:rPr>
                        <a:t>điều</a:t>
                      </a:r>
                      <a:r>
                        <a:rPr lang="en-US" sz="1600" b="0" dirty="0">
                          <a:solidFill>
                            <a:srgbClr val="1F2F36"/>
                          </a:solidFill>
                          <a:effectLst/>
                          <a:latin typeface="+mn-lt"/>
                        </a:rPr>
                        <a:t> </a:t>
                      </a:r>
                      <a:r>
                        <a:rPr lang="en-US" sz="1600" b="0" dirty="0" err="1">
                          <a:solidFill>
                            <a:srgbClr val="1F2F36"/>
                          </a:solidFill>
                          <a:effectLst/>
                          <a:latin typeface="+mn-lt"/>
                        </a:rPr>
                        <a:t>trị</a:t>
                      </a:r>
                      <a:r>
                        <a:rPr lang="en-US" sz="1600" b="0" dirty="0">
                          <a:solidFill>
                            <a:srgbClr val="1F2F36"/>
                          </a:solidFill>
                          <a:effectLst/>
                          <a:latin typeface="+mn-lt"/>
                        </a:rPr>
                        <a:t> </a:t>
                      </a:r>
                      <a:r>
                        <a:rPr lang="en-US" sz="1600" b="0" dirty="0" err="1">
                          <a:solidFill>
                            <a:srgbClr val="1F2F36"/>
                          </a:solidFill>
                          <a:effectLst/>
                          <a:latin typeface="+mn-lt"/>
                        </a:rPr>
                        <a:t>và</a:t>
                      </a:r>
                      <a:r>
                        <a:rPr lang="en-US" sz="1600" b="0" dirty="0">
                          <a:solidFill>
                            <a:srgbClr val="1F2F36"/>
                          </a:solidFill>
                          <a:effectLst/>
                          <a:latin typeface="+mn-lt"/>
                        </a:rPr>
                        <a:t> </a:t>
                      </a:r>
                      <a:r>
                        <a:rPr lang="en-US" sz="1600" b="0" dirty="0" err="1">
                          <a:solidFill>
                            <a:srgbClr val="1F2F36"/>
                          </a:solidFill>
                          <a:effectLst/>
                          <a:latin typeface="+mn-lt"/>
                        </a:rPr>
                        <a:t>quản</a:t>
                      </a:r>
                      <a:r>
                        <a:rPr lang="en-US" sz="1600" b="0" dirty="0">
                          <a:solidFill>
                            <a:srgbClr val="1F2F36"/>
                          </a:solidFill>
                          <a:effectLst/>
                          <a:latin typeface="+mn-lt"/>
                        </a:rPr>
                        <a:t> </a:t>
                      </a:r>
                      <a:r>
                        <a:rPr lang="en-US" sz="1600" b="0" dirty="0" err="1">
                          <a:solidFill>
                            <a:srgbClr val="1F2F36"/>
                          </a:solidFill>
                          <a:effectLst/>
                          <a:latin typeface="+mn-lt"/>
                        </a:rPr>
                        <a:t>lý</a:t>
                      </a:r>
                      <a:r>
                        <a:rPr lang="en-US" sz="1600" b="0" dirty="0">
                          <a:solidFill>
                            <a:srgbClr val="1F2F36"/>
                          </a:solidFill>
                          <a:effectLst/>
                          <a:latin typeface="+mn-lt"/>
                        </a:rPr>
                        <a:t> </a:t>
                      </a:r>
                      <a:r>
                        <a:rPr lang="en-US" sz="1600" b="0" dirty="0" err="1">
                          <a:solidFill>
                            <a:srgbClr val="1F2F36"/>
                          </a:solidFill>
                          <a:effectLst/>
                          <a:latin typeface="+mn-lt"/>
                        </a:rPr>
                        <a:t>một</a:t>
                      </a:r>
                      <a:r>
                        <a:rPr lang="en-US" sz="1600" b="0" dirty="0">
                          <a:solidFill>
                            <a:srgbClr val="1F2F36"/>
                          </a:solidFill>
                          <a:effectLst/>
                          <a:latin typeface="+mn-lt"/>
                        </a:rPr>
                        <a:t> </a:t>
                      </a:r>
                      <a:r>
                        <a:rPr lang="en-US" sz="1600" b="0" dirty="0" err="1">
                          <a:solidFill>
                            <a:srgbClr val="1F2F36"/>
                          </a:solidFill>
                          <a:effectLst/>
                          <a:latin typeface="+mn-lt"/>
                        </a:rPr>
                        <a:t>số</a:t>
                      </a:r>
                      <a:r>
                        <a:rPr lang="en-US" sz="1600" b="0" dirty="0">
                          <a:solidFill>
                            <a:srgbClr val="1F2F36"/>
                          </a:solidFill>
                          <a:effectLst/>
                          <a:latin typeface="+mn-lt"/>
                        </a:rPr>
                        <a:t> BKLN </a:t>
                      </a:r>
                      <a:r>
                        <a:rPr lang="en-US" sz="1600" b="0" dirty="0" err="1">
                          <a:solidFill>
                            <a:srgbClr val="1F2F36"/>
                          </a:solidFill>
                          <a:effectLst/>
                          <a:latin typeface="+mn-lt"/>
                        </a:rPr>
                        <a:t>cho</a:t>
                      </a:r>
                      <a:r>
                        <a:rPr lang="en-US" sz="1600" b="0" dirty="0">
                          <a:solidFill>
                            <a:srgbClr val="1F2F36"/>
                          </a:solidFill>
                          <a:effectLst/>
                          <a:latin typeface="+mn-lt"/>
                        </a:rPr>
                        <a:t> y </a:t>
                      </a:r>
                      <a:r>
                        <a:rPr lang="en-US" sz="1600" b="0" dirty="0" err="1">
                          <a:solidFill>
                            <a:srgbClr val="1F2F36"/>
                          </a:solidFill>
                          <a:effectLst/>
                          <a:latin typeface="+mn-lt"/>
                        </a:rPr>
                        <a:t>tế</a:t>
                      </a:r>
                      <a:r>
                        <a:rPr lang="en-US" sz="1600" b="0" dirty="0">
                          <a:solidFill>
                            <a:srgbClr val="1F2F36"/>
                          </a:solidFill>
                          <a:effectLst/>
                          <a:latin typeface="+mn-lt"/>
                        </a:rPr>
                        <a:t> </a:t>
                      </a:r>
                      <a:r>
                        <a:rPr lang="en-US" sz="1600" b="0" dirty="0" err="1">
                          <a:solidFill>
                            <a:srgbClr val="1F2F36"/>
                          </a:solidFill>
                          <a:effectLst/>
                          <a:latin typeface="+mn-lt"/>
                        </a:rPr>
                        <a:t>cơ</a:t>
                      </a:r>
                      <a:r>
                        <a:rPr lang="en-US" sz="1600" b="0" dirty="0">
                          <a:solidFill>
                            <a:srgbClr val="1F2F36"/>
                          </a:solidFill>
                          <a:effectLst/>
                          <a:latin typeface="+mn-lt"/>
                        </a:rPr>
                        <a:t> </a:t>
                      </a:r>
                      <a:r>
                        <a:rPr lang="en-US" sz="1600" b="0" dirty="0" err="1">
                          <a:solidFill>
                            <a:srgbClr val="1F2F36"/>
                          </a:solidFill>
                          <a:effectLst/>
                          <a:latin typeface="+mn-lt"/>
                        </a:rPr>
                        <a:t>sở</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600" b="0" dirty="0" err="1">
                          <a:solidFill>
                            <a:srgbClr val="1F2F36"/>
                          </a:solidFill>
                          <a:effectLst/>
                          <a:latin typeface="+mn-lt"/>
                        </a:rPr>
                        <a:t>Cục</a:t>
                      </a:r>
                      <a:r>
                        <a:rPr lang="en-US" sz="1600" b="0" dirty="0">
                          <a:solidFill>
                            <a:srgbClr val="1F2F36"/>
                          </a:solidFill>
                          <a:effectLst/>
                          <a:latin typeface="+mn-lt"/>
                        </a:rPr>
                        <a:t> QLKCB, </a:t>
                      </a:r>
                      <a:endParaRPr lang="en-US" sz="1600" b="0" dirty="0" smtClean="0">
                        <a:solidFill>
                          <a:srgbClr val="1F2F36"/>
                        </a:solidFill>
                        <a:effectLst/>
                        <a:latin typeface="+mn-lt"/>
                      </a:endParaRPr>
                    </a:p>
                    <a:p>
                      <a:pPr algn="l">
                        <a:lnSpc>
                          <a:spcPct val="100000"/>
                        </a:lnSpc>
                        <a:spcBef>
                          <a:spcPts val="0"/>
                        </a:spcBef>
                        <a:spcAft>
                          <a:spcPts val="0"/>
                        </a:spcAft>
                        <a:tabLst>
                          <a:tab pos="540385" algn="l"/>
                          <a:tab pos="685800" algn="l"/>
                        </a:tabLst>
                      </a:pPr>
                      <a:r>
                        <a:rPr lang="en-US" sz="1600" b="0" dirty="0" err="1" smtClean="0">
                          <a:solidFill>
                            <a:srgbClr val="1F2F36"/>
                          </a:solidFill>
                          <a:effectLst/>
                          <a:latin typeface="+mn-lt"/>
                        </a:rPr>
                        <a:t>Cục</a:t>
                      </a:r>
                      <a:r>
                        <a:rPr lang="en-US" sz="1600" b="0" dirty="0" smtClean="0">
                          <a:solidFill>
                            <a:srgbClr val="1F2F36"/>
                          </a:solidFill>
                          <a:effectLst/>
                          <a:latin typeface="+mn-lt"/>
                        </a:rPr>
                        <a:t> </a:t>
                      </a:r>
                      <a:r>
                        <a:rPr lang="en-US" sz="1600" b="0" dirty="0" err="1">
                          <a:solidFill>
                            <a:srgbClr val="1F2F36"/>
                          </a:solidFill>
                          <a:effectLst/>
                          <a:latin typeface="+mn-lt"/>
                        </a:rPr>
                        <a:t>Phòng</a:t>
                      </a:r>
                      <a:r>
                        <a:rPr lang="en-US" sz="1600" b="0" dirty="0">
                          <a:solidFill>
                            <a:srgbClr val="1F2F36"/>
                          </a:solidFill>
                          <a:effectLst/>
                          <a:latin typeface="+mn-lt"/>
                        </a:rPr>
                        <a:t> </a:t>
                      </a:r>
                      <a:r>
                        <a:rPr lang="en-US" sz="1600" b="0" dirty="0" err="1">
                          <a:solidFill>
                            <a:srgbClr val="1F2F36"/>
                          </a:solidFill>
                          <a:effectLst/>
                          <a:latin typeface="+mn-lt"/>
                        </a:rPr>
                        <a:t>bệnh</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600" b="0" spc="-30" dirty="0" err="1">
                          <a:solidFill>
                            <a:srgbClr val="1F2F36"/>
                          </a:solidFill>
                          <a:effectLst/>
                          <a:latin typeface="+mn-lt"/>
                        </a:rPr>
                        <a:t>Trung</a:t>
                      </a:r>
                      <a:r>
                        <a:rPr lang="en-US" sz="1600" b="0" spc="-30" dirty="0">
                          <a:solidFill>
                            <a:srgbClr val="1F2F36"/>
                          </a:solidFill>
                          <a:effectLst/>
                          <a:latin typeface="+mn-lt"/>
                        </a:rPr>
                        <a:t> </a:t>
                      </a:r>
                      <a:r>
                        <a:rPr lang="en-US" sz="1600" b="0" spc="-30" dirty="0" err="1">
                          <a:solidFill>
                            <a:srgbClr val="1F2F36"/>
                          </a:solidFill>
                          <a:effectLst/>
                          <a:latin typeface="+mn-lt"/>
                        </a:rPr>
                        <a:t>tâm</a:t>
                      </a:r>
                      <a:r>
                        <a:rPr lang="en-US" sz="1600" b="0" spc="-30" dirty="0">
                          <a:solidFill>
                            <a:srgbClr val="1F2F36"/>
                          </a:solidFill>
                          <a:effectLst/>
                          <a:latin typeface="+mn-lt"/>
                        </a:rPr>
                        <a:t> </a:t>
                      </a:r>
                      <a:r>
                        <a:rPr lang="en-US" sz="1600" b="0" spc="-30" dirty="0" err="1">
                          <a:solidFill>
                            <a:srgbClr val="1F2F36"/>
                          </a:solidFill>
                          <a:effectLst/>
                          <a:latin typeface="+mn-lt"/>
                        </a:rPr>
                        <a:t>thông</a:t>
                      </a:r>
                      <a:r>
                        <a:rPr lang="en-US" sz="1600" b="0" spc="-30" dirty="0">
                          <a:solidFill>
                            <a:srgbClr val="1F2F36"/>
                          </a:solidFill>
                          <a:effectLst/>
                          <a:latin typeface="+mn-lt"/>
                        </a:rPr>
                        <a:t> tin y </a:t>
                      </a:r>
                      <a:r>
                        <a:rPr lang="en-US" sz="1600" b="0" spc="-30" dirty="0" err="1">
                          <a:solidFill>
                            <a:srgbClr val="1F2F36"/>
                          </a:solidFill>
                          <a:effectLst/>
                          <a:latin typeface="+mn-lt"/>
                        </a:rPr>
                        <a:t>tế</a:t>
                      </a:r>
                      <a:r>
                        <a:rPr lang="en-US" sz="1600" b="0" spc="-30" dirty="0">
                          <a:solidFill>
                            <a:srgbClr val="1F2F36"/>
                          </a:solidFill>
                          <a:effectLst/>
                          <a:latin typeface="+mn-lt"/>
                        </a:rPr>
                        <a:t> </a:t>
                      </a:r>
                      <a:r>
                        <a:rPr lang="en-US" sz="1600" b="0" spc="-30" dirty="0" err="1">
                          <a:solidFill>
                            <a:srgbClr val="1F2F36"/>
                          </a:solidFill>
                          <a:effectLst/>
                          <a:latin typeface="+mn-lt"/>
                        </a:rPr>
                        <a:t>quốc</a:t>
                      </a:r>
                      <a:r>
                        <a:rPr lang="en-US" sz="1600" b="0" spc="-30" dirty="0">
                          <a:solidFill>
                            <a:srgbClr val="1F2F36"/>
                          </a:solidFill>
                          <a:effectLst/>
                          <a:latin typeface="+mn-lt"/>
                        </a:rPr>
                        <a:t> </a:t>
                      </a:r>
                      <a:r>
                        <a:rPr lang="en-US" sz="1600" b="0" spc="-30" dirty="0" err="1">
                          <a:solidFill>
                            <a:srgbClr val="1F2F36"/>
                          </a:solidFill>
                          <a:effectLst/>
                          <a:latin typeface="+mn-lt"/>
                        </a:rPr>
                        <a:t>gia</a:t>
                      </a:r>
                      <a:r>
                        <a:rPr lang="en-US" sz="1600" b="0" spc="-30" dirty="0">
                          <a:solidFill>
                            <a:srgbClr val="1F2F36"/>
                          </a:solidFill>
                          <a:effectLst/>
                          <a:latin typeface="+mn-lt"/>
                        </a:rPr>
                        <a:t>; </a:t>
                      </a:r>
                      <a:endParaRPr lang="en-US" sz="1600" dirty="0">
                        <a:effectLst/>
                        <a:latin typeface="+mn-lt"/>
                      </a:endParaRPr>
                    </a:p>
                    <a:p>
                      <a:pPr algn="l">
                        <a:lnSpc>
                          <a:spcPct val="100000"/>
                        </a:lnSpc>
                        <a:spcBef>
                          <a:spcPts val="0"/>
                        </a:spcBef>
                        <a:spcAft>
                          <a:spcPts val="0"/>
                        </a:spcAft>
                        <a:tabLst>
                          <a:tab pos="540385" algn="l"/>
                          <a:tab pos="685800" algn="l"/>
                        </a:tabLst>
                      </a:pPr>
                      <a:r>
                        <a:rPr lang="en-US" sz="1600" b="0" spc="-30" dirty="0" err="1">
                          <a:solidFill>
                            <a:srgbClr val="1F2F36"/>
                          </a:solidFill>
                          <a:effectLst/>
                          <a:latin typeface="+mn-lt"/>
                        </a:rPr>
                        <a:t>Bệnh</a:t>
                      </a:r>
                      <a:r>
                        <a:rPr lang="en-US" sz="1600" b="0" spc="-30" dirty="0">
                          <a:solidFill>
                            <a:srgbClr val="1F2F36"/>
                          </a:solidFill>
                          <a:effectLst/>
                          <a:latin typeface="+mn-lt"/>
                        </a:rPr>
                        <a:t> </a:t>
                      </a:r>
                      <a:r>
                        <a:rPr lang="en-US" sz="1600" b="0" spc="-30" dirty="0" err="1">
                          <a:solidFill>
                            <a:srgbClr val="1F2F36"/>
                          </a:solidFill>
                          <a:effectLst/>
                          <a:latin typeface="+mn-lt"/>
                        </a:rPr>
                        <a:t>viện</a:t>
                      </a:r>
                      <a:r>
                        <a:rPr lang="en-US" sz="1600" b="0" spc="-30" dirty="0">
                          <a:solidFill>
                            <a:srgbClr val="1F2F36"/>
                          </a:solidFill>
                          <a:effectLst/>
                          <a:latin typeface="+mn-lt"/>
                        </a:rPr>
                        <a:t>;</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ctr">
                        <a:lnSpc>
                          <a:spcPct val="100000"/>
                        </a:lnSpc>
                        <a:spcBef>
                          <a:spcPts val="0"/>
                        </a:spcBef>
                        <a:spcAft>
                          <a:spcPts val="0"/>
                        </a:spcAft>
                        <a:tabLst>
                          <a:tab pos="540385" algn="l"/>
                          <a:tab pos="685800" algn="l"/>
                        </a:tabLst>
                      </a:pPr>
                      <a:r>
                        <a:rPr lang="en-US" sz="1600" b="0">
                          <a:solidFill>
                            <a:srgbClr val="1F2F36"/>
                          </a:solidFill>
                          <a:effectLst/>
                          <a:latin typeface="+mn-lt"/>
                        </a:rPr>
                        <a:t>2027</a:t>
                      </a:r>
                      <a:endParaRPr lang="en-US" sz="160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extLst>
                  <a:ext uri="{0D108BD9-81ED-4DB2-BD59-A6C34878D82A}">
                    <a16:rowId xmlns:a16="http://schemas.microsoft.com/office/drawing/2014/main" val="1816768679"/>
                  </a:ext>
                </a:extLst>
              </a:tr>
              <a:tr h="1043893">
                <a:tc>
                  <a:txBody>
                    <a:bodyPr/>
                    <a:lstStyle/>
                    <a:p>
                      <a:pPr marL="465" lvl="0" indent="0" algn="ctr">
                        <a:lnSpc>
                          <a:spcPct val="100000"/>
                        </a:lnSpc>
                        <a:spcBef>
                          <a:spcPts val="0"/>
                        </a:spcBef>
                        <a:spcAft>
                          <a:spcPts val="0"/>
                        </a:spcAft>
                        <a:buFont typeface="+mj-lt"/>
                        <a:buNone/>
                        <a:tabLst>
                          <a:tab pos="540385" algn="l"/>
                          <a:tab pos="685800" algn="l"/>
                        </a:tabLst>
                      </a:pPr>
                      <a:r>
                        <a:rPr lang="en-US" sz="1600" b="1" kern="1200" dirty="0">
                          <a:solidFill>
                            <a:srgbClr val="2D8094"/>
                          </a:solidFill>
                          <a:effectLst/>
                          <a:latin typeface="+mn-lt"/>
                          <a:ea typeface="+mn-ea"/>
                          <a:cs typeface="+mn-cs"/>
                        </a:rPr>
                        <a:t>4.3 </a:t>
                      </a:r>
                    </a:p>
                  </a:txBody>
                  <a:tcPr marL="50292" marR="50292" marT="41148" marB="32004">
                    <a:solidFill>
                      <a:srgbClr val="F4F7FA"/>
                    </a:solidFill>
                  </a:tcPr>
                </a:tc>
                <a:tc>
                  <a:txBody>
                    <a:bodyPr/>
                    <a:lstStyle/>
                    <a:p>
                      <a:pPr algn="l">
                        <a:lnSpc>
                          <a:spcPct val="100000"/>
                        </a:lnSpc>
                        <a:spcBef>
                          <a:spcPts val="0"/>
                        </a:spcBef>
                        <a:spcAft>
                          <a:spcPts val="0"/>
                        </a:spcAft>
                        <a:tabLst>
                          <a:tab pos="810260" algn="l"/>
                        </a:tabLst>
                      </a:pPr>
                      <a:r>
                        <a:rPr lang="en-US" sz="1600" b="0" dirty="0" err="1">
                          <a:solidFill>
                            <a:srgbClr val="1F2F36"/>
                          </a:solidFill>
                          <a:effectLst/>
                          <a:latin typeface="+mn-lt"/>
                        </a:rPr>
                        <a:t>Rà</a:t>
                      </a:r>
                      <a:r>
                        <a:rPr lang="en-US" sz="1600" b="0" dirty="0">
                          <a:solidFill>
                            <a:srgbClr val="1F2F36"/>
                          </a:solidFill>
                          <a:effectLst/>
                          <a:latin typeface="+mn-lt"/>
                        </a:rPr>
                        <a:t> </a:t>
                      </a:r>
                      <a:r>
                        <a:rPr lang="en-US" sz="1600" b="0" dirty="0" err="1">
                          <a:solidFill>
                            <a:srgbClr val="1F2F36"/>
                          </a:solidFill>
                          <a:effectLst/>
                          <a:latin typeface="+mn-lt"/>
                        </a:rPr>
                        <a:t>soát</a:t>
                      </a:r>
                      <a:r>
                        <a:rPr lang="en-US" sz="1600" b="0" dirty="0">
                          <a:solidFill>
                            <a:srgbClr val="1F2F36"/>
                          </a:solidFill>
                          <a:effectLst/>
                          <a:latin typeface="+mn-lt"/>
                        </a:rPr>
                        <a:t>, </a:t>
                      </a:r>
                      <a:r>
                        <a:rPr lang="en-US" sz="1600" b="0" dirty="0" err="1">
                          <a:solidFill>
                            <a:srgbClr val="1F2F36"/>
                          </a:solidFill>
                          <a:effectLst/>
                          <a:latin typeface="+mn-lt"/>
                        </a:rPr>
                        <a:t>xây</a:t>
                      </a:r>
                      <a:r>
                        <a:rPr lang="en-US" sz="1600" b="0" dirty="0">
                          <a:solidFill>
                            <a:srgbClr val="1F2F36"/>
                          </a:solidFill>
                          <a:effectLst/>
                          <a:latin typeface="+mn-lt"/>
                        </a:rPr>
                        <a:t> </a:t>
                      </a:r>
                      <a:r>
                        <a:rPr lang="en-US" sz="1600" b="0" dirty="0" err="1">
                          <a:solidFill>
                            <a:srgbClr val="1F2F36"/>
                          </a:solidFill>
                          <a:effectLst/>
                          <a:latin typeface="+mn-lt"/>
                        </a:rPr>
                        <a:t>dựng</a:t>
                      </a:r>
                      <a:r>
                        <a:rPr lang="en-US" sz="1600" b="0" dirty="0">
                          <a:solidFill>
                            <a:srgbClr val="1F2F36"/>
                          </a:solidFill>
                          <a:effectLst/>
                          <a:latin typeface="+mn-lt"/>
                        </a:rPr>
                        <a:t> </a:t>
                      </a:r>
                      <a:r>
                        <a:rPr lang="en-US" sz="1600" b="0" dirty="0" err="1">
                          <a:solidFill>
                            <a:srgbClr val="1F2F36"/>
                          </a:solidFill>
                          <a:effectLst/>
                          <a:latin typeface="+mn-lt"/>
                        </a:rPr>
                        <a:t>hướng</a:t>
                      </a:r>
                      <a:r>
                        <a:rPr lang="en-US" sz="1600" b="0" dirty="0">
                          <a:solidFill>
                            <a:srgbClr val="1F2F36"/>
                          </a:solidFill>
                          <a:effectLst/>
                          <a:latin typeface="+mn-lt"/>
                        </a:rPr>
                        <a:t> </a:t>
                      </a:r>
                      <a:r>
                        <a:rPr lang="en-US" sz="1600" b="0" dirty="0" err="1">
                          <a:solidFill>
                            <a:srgbClr val="1F2F36"/>
                          </a:solidFill>
                          <a:effectLst/>
                          <a:latin typeface="+mn-lt"/>
                        </a:rPr>
                        <a:t>dẫn</a:t>
                      </a:r>
                      <a:r>
                        <a:rPr lang="en-US" sz="1600" b="0" dirty="0">
                          <a:solidFill>
                            <a:srgbClr val="1F2F36"/>
                          </a:solidFill>
                          <a:effectLst/>
                          <a:latin typeface="+mn-lt"/>
                        </a:rPr>
                        <a:t> </a:t>
                      </a:r>
                      <a:r>
                        <a:rPr lang="en-US" sz="1600" b="0" dirty="0" err="1">
                          <a:solidFill>
                            <a:srgbClr val="1F2F36"/>
                          </a:solidFill>
                          <a:effectLst/>
                          <a:latin typeface="+mn-lt"/>
                        </a:rPr>
                        <a:t>sàng</a:t>
                      </a:r>
                      <a:r>
                        <a:rPr lang="en-US" sz="1600" b="0" dirty="0">
                          <a:solidFill>
                            <a:srgbClr val="1F2F36"/>
                          </a:solidFill>
                          <a:effectLst/>
                          <a:latin typeface="+mn-lt"/>
                        </a:rPr>
                        <a:t> </a:t>
                      </a:r>
                      <a:r>
                        <a:rPr lang="en-US" sz="1600" b="0" dirty="0" err="1">
                          <a:solidFill>
                            <a:srgbClr val="1F2F36"/>
                          </a:solidFill>
                          <a:effectLst/>
                          <a:latin typeface="+mn-lt"/>
                        </a:rPr>
                        <a:t>lọc</a:t>
                      </a:r>
                      <a:r>
                        <a:rPr lang="en-US" sz="1600" b="0" dirty="0">
                          <a:solidFill>
                            <a:srgbClr val="1F2F36"/>
                          </a:solidFill>
                          <a:effectLst/>
                          <a:latin typeface="+mn-lt"/>
                        </a:rPr>
                        <a:t> </a:t>
                      </a:r>
                      <a:r>
                        <a:rPr lang="en-US" sz="1600" b="0" dirty="0" err="1">
                          <a:solidFill>
                            <a:srgbClr val="1F2F36"/>
                          </a:solidFill>
                          <a:effectLst/>
                          <a:latin typeface="+mn-lt"/>
                        </a:rPr>
                        <a:t>phát</a:t>
                      </a:r>
                      <a:r>
                        <a:rPr lang="en-US" sz="1600" b="0" dirty="0">
                          <a:solidFill>
                            <a:srgbClr val="1F2F36"/>
                          </a:solidFill>
                          <a:effectLst/>
                          <a:latin typeface="+mn-lt"/>
                        </a:rPr>
                        <a:t> </a:t>
                      </a:r>
                      <a:r>
                        <a:rPr lang="en-US" sz="1600" b="0" dirty="0" err="1">
                          <a:solidFill>
                            <a:srgbClr val="1F2F36"/>
                          </a:solidFill>
                          <a:effectLst/>
                          <a:latin typeface="+mn-lt"/>
                        </a:rPr>
                        <a:t>hiện</a:t>
                      </a:r>
                      <a:r>
                        <a:rPr lang="en-US" sz="1600" b="0" dirty="0">
                          <a:solidFill>
                            <a:srgbClr val="1F2F36"/>
                          </a:solidFill>
                          <a:effectLst/>
                          <a:latin typeface="+mn-lt"/>
                        </a:rPr>
                        <a:t> </a:t>
                      </a:r>
                      <a:r>
                        <a:rPr lang="en-US" sz="1600" b="0" dirty="0" err="1">
                          <a:solidFill>
                            <a:srgbClr val="1F2F36"/>
                          </a:solidFill>
                          <a:effectLst/>
                          <a:latin typeface="+mn-lt"/>
                        </a:rPr>
                        <a:t>sớm</a:t>
                      </a:r>
                      <a:r>
                        <a:rPr lang="en-US" sz="1600" b="0" dirty="0">
                          <a:solidFill>
                            <a:srgbClr val="1F2F36"/>
                          </a:solidFill>
                          <a:effectLst/>
                          <a:latin typeface="+mn-lt"/>
                        </a:rPr>
                        <a:t> </a:t>
                      </a:r>
                      <a:r>
                        <a:rPr lang="en-US" sz="1600" b="0" dirty="0" err="1">
                          <a:solidFill>
                            <a:srgbClr val="1F2F36"/>
                          </a:solidFill>
                          <a:effectLst/>
                          <a:latin typeface="+mn-lt"/>
                        </a:rPr>
                        <a:t>bệnh</a:t>
                      </a:r>
                      <a:r>
                        <a:rPr lang="en-US" sz="1600" b="0" dirty="0">
                          <a:solidFill>
                            <a:srgbClr val="1F2F36"/>
                          </a:solidFill>
                          <a:effectLst/>
                          <a:latin typeface="+mn-lt"/>
                        </a:rPr>
                        <a:t> </a:t>
                      </a:r>
                      <a:r>
                        <a:rPr lang="en-US" sz="1600" b="0" dirty="0" err="1">
                          <a:solidFill>
                            <a:srgbClr val="1F2F36"/>
                          </a:solidFill>
                          <a:effectLst/>
                          <a:latin typeface="+mn-lt"/>
                        </a:rPr>
                        <a:t>ung</a:t>
                      </a:r>
                      <a:r>
                        <a:rPr lang="en-US" sz="1600" b="0" dirty="0">
                          <a:solidFill>
                            <a:srgbClr val="1F2F36"/>
                          </a:solidFill>
                          <a:effectLst/>
                          <a:latin typeface="+mn-lt"/>
                        </a:rPr>
                        <a:t> </a:t>
                      </a:r>
                      <a:r>
                        <a:rPr lang="en-US" sz="1600" b="0" dirty="0" err="1">
                          <a:solidFill>
                            <a:srgbClr val="1F2F36"/>
                          </a:solidFill>
                          <a:effectLst/>
                          <a:latin typeface="+mn-lt"/>
                        </a:rPr>
                        <a:t>thư</a:t>
                      </a:r>
                      <a:r>
                        <a:rPr lang="en-US" sz="1600" b="0" dirty="0">
                          <a:solidFill>
                            <a:srgbClr val="1F2F36"/>
                          </a:solidFill>
                          <a:effectLst/>
                          <a:latin typeface="+mn-lt"/>
                        </a:rPr>
                        <a:t> </a:t>
                      </a:r>
                      <a:r>
                        <a:rPr lang="en-US" sz="1600" b="0" dirty="0" err="1">
                          <a:solidFill>
                            <a:srgbClr val="1F2F36"/>
                          </a:solidFill>
                          <a:effectLst/>
                          <a:latin typeface="+mn-lt"/>
                        </a:rPr>
                        <a:t>phổi</a:t>
                      </a:r>
                      <a:r>
                        <a:rPr lang="en-US" sz="1600" b="0" dirty="0">
                          <a:solidFill>
                            <a:srgbClr val="1F2F36"/>
                          </a:solidFill>
                          <a:effectLst/>
                          <a:latin typeface="+mn-lt"/>
                        </a:rPr>
                        <a:t>.</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600" b="0" dirty="0" err="1">
                          <a:solidFill>
                            <a:srgbClr val="1F2F36"/>
                          </a:solidFill>
                          <a:effectLst/>
                          <a:latin typeface="+mn-lt"/>
                        </a:rPr>
                        <a:t>Cục</a:t>
                      </a:r>
                      <a:r>
                        <a:rPr lang="en-US" sz="1600" b="0" dirty="0">
                          <a:solidFill>
                            <a:srgbClr val="1F2F36"/>
                          </a:solidFill>
                          <a:effectLst/>
                          <a:latin typeface="+mn-lt"/>
                        </a:rPr>
                        <a:t> QLKCB</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600" b="0" spc="-30" dirty="0" err="1">
                          <a:solidFill>
                            <a:srgbClr val="1F2F36"/>
                          </a:solidFill>
                          <a:effectLst/>
                          <a:latin typeface="+mn-lt"/>
                        </a:rPr>
                        <a:t>Hội</a:t>
                      </a:r>
                      <a:r>
                        <a:rPr lang="en-US" sz="1600" b="0" spc="-30" dirty="0">
                          <a:solidFill>
                            <a:srgbClr val="1F2F36"/>
                          </a:solidFill>
                          <a:effectLst/>
                          <a:latin typeface="+mn-lt"/>
                        </a:rPr>
                        <a:t> </a:t>
                      </a:r>
                      <a:r>
                        <a:rPr lang="en-US" sz="1600" b="0" spc="-30" dirty="0" err="1">
                          <a:solidFill>
                            <a:srgbClr val="1F2F36"/>
                          </a:solidFill>
                          <a:effectLst/>
                          <a:latin typeface="+mn-lt"/>
                        </a:rPr>
                        <a:t>Hô</a:t>
                      </a:r>
                      <a:r>
                        <a:rPr lang="en-US" sz="1600" b="0" spc="-30" dirty="0">
                          <a:solidFill>
                            <a:srgbClr val="1F2F36"/>
                          </a:solidFill>
                          <a:effectLst/>
                          <a:latin typeface="+mn-lt"/>
                        </a:rPr>
                        <a:t> </a:t>
                      </a:r>
                      <a:r>
                        <a:rPr lang="en-US" sz="1600" b="0" spc="-30" dirty="0" err="1">
                          <a:solidFill>
                            <a:srgbClr val="1F2F36"/>
                          </a:solidFill>
                          <a:effectLst/>
                          <a:latin typeface="+mn-lt"/>
                        </a:rPr>
                        <a:t>hấp</a:t>
                      </a:r>
                      <a:r>
                        <a:rPr lang="en-US" sz="1600" b="0" spc="-30" dirty="0">
                          <a:solidFill>
                            <a:srgbClr val="1F2F36"/>
                          </a:solidFill>
                          <a:effectLst/>
                          <a:latin typeface="+mn-lt"/>
                        </a:rPr>
                        <a:t> </a:t>
                      </a:r>
                      <a:r>
                        <a:rPr lang="en-US" sz="1600" b="0" spc="-30" dirty="0" err="1">
                          <a:solidFill>
                            <a:srgbClr val="1F2F36"/>
                          </a:solidFill>
                          <a:effectLst/>
                          <a:latin typeface="+mn-lt"/>
                        </a:rPr>
                        <a:t>Việt</a:t>
                      </a:r>
                      <a:r>
                        <a:rPr lang="en-US" sz="1600" b="0" spc="-30" dirty="0">
                          <a:solidFill>
                            <a:srgbClr val="1F2F36"/>
                          </a:solidFill>
                          <a:effectLst/>
                          <a:latin typeface="+mn-lt"/>
                        </a:rPr>
                        <a:t> Nam, </a:t>
                      </a:r>
                      <a:r>
                        <a:rPr lang="en-US" sz="1600" b="0" spc="-30" dirty="0" err="1">
                          <a:solidFill>
                            <a:srgbClr val="1F2F36"/>
                          </a:solidFill>
                          <a:effectLst/>
                          <a:latin typeface="+mn-lt"/>
                        </a:rPr>
                        <a:t>Hội</a:t>
                      </a:r>
                      <a:r>
                        <a:rPr lang="en-US" sz="1600" b="0" spc="-30" dirty="0">
                          <a:solidFill>
                            <a:srgbClr val="1F2F36"/>
                          </a:solidFill>
                          <a:effectLst/>
                          <a:latin typeface="+mn-lt"/>
                        </a:rPr>
                        <a:t> Ung </a:t>
                      </a:r>
                      <a:r>
                        <a:rPr lang="en-US" sz="1600" b="0" spc="-30" dirty="0" err="1">
                          <a:solidFill>
                            <a:srgbClr val="1F2F36"/>
                          </a:solidFill>
                          <a:effectLst/>
                          <a:latin typeface="+mn-lt"/>
                        </a:rPr>
                        <a:t>thư</a:t>
                      </a:r>
                      <a:r>
                        <a:rPr lang="en-US" sz="1600" b="0" spc="-30" dirty="0">
                          <a:solidFill>
                            <a:srgbClr val="1F2F36"/>
                          </a:solidFill>
                          <a:effectLst/>
                          <a:latin typeface="+mn-lt"/>
                        </a:rPr>
                        <a:t> </a:t>
                      </a:r>
                      <a:r>
                        <a:rPr lang="en-US" sz="1600" b="0" spc="-30" dirty="0" err="1">
                          <a:solidFill>
                            <a:srgbClr val="1F2F36"/>
                          </a:solidFill>
                          <a:effectLst/>
                          <a:latin typeface="+mn-lt"/>
                        </a:rPr>
                        <a:t>Việt</a:t>
                      </a:r>
                      <a:r>
                        <a:rPr lang="en-US" sz="1600" b="0" spc="-30" dirty="0">
                          <a:solidFill>
                            <a:srgbClr val="1F2F36"/>
                          </a:solidFill>
                          <a:effectLst/>
                          <a:latin typeface="+mn-lt"/>
                        </a:rPr>
                        <a:t> Nam, </a:t>
                      </a:r>
                      <a:r>
                        <a:rPr lang="en-US" sz="1600" b="0" spc="-30" dirty="0" err="1">
                          <a:solidFill>
                            <a:srgbClr val="1F2F36"/>
                          </a:solidFill>
                          <a:effectLst/>
                          <a:latin typeface="+mn-lt"/>
                        </a:rPr>
                        <a:t>Bệnh</a:t>
                      </a:r>
                      <a:r>
                        <a:rPr lang="en-US" sz="1600" b="0" spc="-30" dirty="0">
                          <a:solidFill>
                            <a:srgbClr val="1F2F36"/>
                          </a:solidFill>
                          <a:effectLst/>
                          <a:latin typeface="+mn-lt"/>
                        </a:rPr>
                        <a:t> </a:t>
                      </a:r>
                      <a:r>
                        <a:rPr lang="en-US" sz="1600" b="0" spc="-30" dirty="0" err="1">
                          <a:solidFill>
                            <a:srgbClr val="1F2F36"/>
                          </a:solidFill>
                          <a:effectLst/>
                          <a:latin typeface="+mn-lt"/>
                        </a:rPr>
                        <a:t>viện</a:t>
                      </a:r>
                      <a:r>
                        <a:rPr lang="en-US" sz="1600" b="0" spc="-30" dirty="0">
                          <a:solidFill>
                            <a:srgbClr val="1F2F36"/>
                          </a:solidFill>
                          <a:effectLst/>
                          <a:latin typeface="+mn-lt"/>
                        </a:rPr>
                        <a:t> K, </a:t>
                      </a:r>
                      <a:endParaRPr lang="en-US" sz="1600" b="0" spc="-30" dirty="0" smtClean="0">
                        <a:solidFill>
                          <a:srgbClr val="1F2F36"/>
                        </a:solidFill>
                        <a:effectLst/>
                        <a:latin typeface="+mn-lt"/>
                      </a:endParaRPr>
                    </a:p>
                    <a:p>
                      <a:pPr algn="l">
                        <a:lnSpc>
                          <a:spcPct val="100000"/>
                        </a:lnSpc>
                        <a:spcBef>
                          <a:spcPts val="0"/>
                        </a:spcBef>
                        <a:spcAft>
                          <a:spcPts val="0"/>
                        </a:spcAft>
                        <a:tabLst>
                          <a:tab pos="540385" algn="l"/>
                          <a:tab pos="685800" algn="l"/>
                        </a:tabLst>
                      </a:pPr>
                      <a:r>
                        <a:rPr lang="en-US" sz="1600" b="0" spc="-30" dirty="0" err="1" smtClean="0">
                          <a:solidFill>
                            <a:srgbClr val="1F2F36"/>
                          </a:solidFill>
                          <a:effectLst/>
                          <a:latin typeface="+mn-lt"/>
                        </a:rPr>
                        <a:t>Hội</a:t>
                      </a:r>
                      <a:r>
                        <a:rPr lang="en-US" sz="1600" b="0" spc="-30" dirty="0" smtClean="0">
                          <a:solidFill>
                            <a:srgbClr val="1F2F36"/>
                          </a:solidFill>
                          <a:effectLst/>
                          <a:latin typeface="+mn-lt"/>
                        </a:rPr>
                        <a:t> </a:t>
                      </a:r>
                      <a:r>
                        <a:rPr lang="en-US" sz="1600" b="0" spc="-30" dirty="0" err="1">
                          <a:solidFill>
                            <a:srgbClr val="1F2F36"/>
                          </a:solidFill>
                          <a:effectLst/>
                          <a:latin typeface="+mn-lt"/>
                        </a:rPr>
                        <a:t>Phổi</a:t>
                      </a:r>
                      <a:r>
                        <a:rPr lang="en-US" sz="1600" b="0" spc="-30" dirty="0">
                          <a:solidFill>
                            <a:srgbClr val="1F2F36"/>
                          </a:solidFill>
                          <a:effectLst/>
                          <a:latin typeface="+mn-lt"/>
                        </a:rPr>
                        <a:t> </a:t>
                      </a:r>
                      <a:r>
                        <a:rPr lang="en-US" sz="1600" b="0" spc="-30" dirty="0" err="1">
                          <a:solidFill>
                            <a:srgbClr val="1F2F36"/>
                          </a:solidFill>
                          <a:effectLst/>
                          <a:latin typeface="+mn-lt"/>
                        </a:rPr>
                        <a:t>Việt</a:t>
                      </a:r>
                      <a:r>
                        <a:rPr lang="en-US" sz="1600" b="0" spc="-30" dirty="0">
                          <a:solidFill>
                            <a:srgbClr val="1F2F36"/>
                          </a:solidFill>
                          <a:effectLst/>
                          <a:latin typeface="+mn-lt"/>
                        </a:rPr>
                        <a:t> Nam</a:t>
                      </a:r>
                      <a:endParaRPr lang="en-US" sz="1600" dirty="0">
                        <a:effectLst/>
                        <a:latin typeface="+mn-lt"/>
                      </a:endParaRPr>
                    </a:p>
                    <a:p>
                      <a:pPr algn="l">
                        <a:lnSpc>
                          <a:spcPct val="100000"/>
                        </a:lnSpc>
                        <a:spcBef>
                          <a:spcPts val="0"/>
                        </a:spcBef>
                        <a:spcAft>
                          <a:spcPts val="0"/>
                        </a:spcAft>
                        <a:tabLst>
                          <a:tab pos="540385" algn="l"/>
                          <a:tab pos="685800" algn="l"/>
                        </a:tabLst>
                      </a:pPr>
                      <a:r>
                        <a:rPr lang="en-US" sz="1600" b="0" spc="-30" dirty="0" err="1">
                          <a:solidFill>
                            <a:srgbClr val="1F2F36"/>
                          </a:solidFill>
                          <a:effectLst/>
                          <a:latin typeface="+mn-lt"/>
                        </a:rPr>
                        <a:t>Các</a:t>
                      </a:r>
                      <a:r>
                        <a:rPr lang="en-US" sz="1600" b="0" spc="-30" dirty="0">
                          <a:solidFill>
                            <a:srgbClr val="1F2F36"/>
                          </a:solidFill>
                          <a:effectLst/>
                          <a:latin typeface="+mn-lt"/>
                        </a:rPr>
                        <a:t> </a:t>
                      </a:r>
                      <a:r>
                        <a:rPr lang="en-US" sz="1600" b="0" spc="-30" dirty="0" err="1">
                          <a:solidFill>
                            <a:srgbClr val="1F2F36"/>
                          </a:solidFill>
                          <a:effectLst/>
                          <a:latin typeface="+mn-lt"/>
                        </a:rPr>
                        <a:t>bệnh</a:t>
                      </a:r>
                      <a:r>
                        <a:rPr lang="en-US" sz="1600" b="0" spc="-30" dirty="0">
                          <a:solidFill>
                            <a:srgbClr val="1F2F36"/>
                          </a:solidFill>
                          <a:effectLst/>
                          <a:latin typeface="+mn-lt"/>
                        </a:rPr>
                        <a:t> </a:t>
                      </a:r>
                      <a:r>
                        <a:rPr lang="en-US" sz="1600" b="0" spc="-30" dirty="0" err="1">
                          <a:solidFill>
                            <a:srgbClr val="1F2F36"/>
                          </a:solidFill>
                          <a:effectLst/>
                          <a:latin typeface="+mn-lt"/>
                        </a:rPr>
                        <a:t>viện</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ctr">
                        <a:lnSpc>
                          <a:spcPct val="100000"/>
                        </a:lnSpc>
                        <a:spcBef>
                          <a:spcPts val="0"/>
                        </a:spcBef>
                        <a:spcAft>
                          <a:spcPts val="0"/>
                        </a:spcAft>
                        <a:tabLst>
                          <a:tab pos="540385" algn="l"/>
                          <a:tab pos="685800" algn="l"/>
                        </a:tabLst>
                      </a:pPr>
                      <a:r>
                        <a:rPr lang="en-US" sz="1600" b="0">
                          <a:solidFill>
                            <a:srgbClr val="1F2F36"/>
                          </a:solidFill>
                          <a:effectLst/>
                          <a:latin typeface="+mn-lt"/>
                        </a:rPr>
                        <a:t>2026-2027</a:t>
                      </a:r>
                      <a:endParaRPr lang="en-US" sz="160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extLst>
                  <a:ext uri="{0D108BD9-81ED-4DB2-BD59-A6C34878D82A}">
                    <a16:rowId xmlns:a16="http://schemas.microsoft.com/office/drawing/2014/main" val="3560503964"/>
                  </a:ext>
                </a:extLst>
              </a:tr>
              <a:tr h="457750">
                <a:tc>
                  <a:txBody>
                    <a:bodyPr/>
                    <a:lstStyle/>
                    <a:p>
                      <a:pPr marL="465" lvl="0" indent="0" algn="ctr">
                        <a:lnSpc>
                          <a:spcPct val="100000"/>
                        </a:lnSpc>
                        <a:spcBef>
                          <a:spcPts val="0"/>
                        </a:spcBef>
                        <a:spcAft>
                          <a:spcPts val="0"/>
                        </a:spcAft>
                        <a:buFont typeface="+mj-lt"/>
                        <a:buNone/>
                        <a:tabLst>
                          <a:tab pos="540385" algn="l"/>
                          <a:tab pos="685800" algn="l"/>
                        </a:tabLst>
                      </a:pPr>
                      <a:r>
                        <a:rPr lang="en-US" sz="1600" b="1" kern="1200" dirty="0">
                          <a:solidFill>
                            <a:srgbClr val="2D8094"/>
                          </a:solidFill>
                          <a:effectLst/>
                          <a:latin typeface="+mn-lt"/>
                          <a:ea typeface="+mn-ea"/>
                          <a:cs typeface="+mn-cs"/>
                        </a:rPr>
                        <a:t>4.4 </a:t>
                      </a:r>
                    </a:p>
                  </a:txBody>
                  <a:tcPr marL="50292" marR="50292" marT="41148" marB="32004">
                    <a:solidFill>
                      <a:srgbClr val="F4F7FA"/>
                    </a:solidFill>
                  </a:tcPr>
                </a:tc>
                <a:tc>
                  <a:txBody>
                    <a:bodyPr/>
                    <a:lstStyle/>
                    <a:p>
                      <a:pPr algn="l">
                        <a:lnSpc>
                          <a:spcPct val="100000"/>
                        </a:lnSpc>
                        <a:spcBef>
                          <a:spcPts val="0"/>
                        </a:spcBef>
                        <a:spcAft>
                          <a:spcPts val="0"/>
                        </a:spcAft>
                        <a:tabLst>
                          <a:tab pos="810260" algn="l"/>
                        </a:tabLst>
                      </a:pPr>
                      <a:r>
                        <a:rPr lang="en-US" sz="1600" b="0" dirty="0" err="1">
                          <a:solidFill>
                            <a:srgbClr val="1F2F36"/>
                          </a:solidFill>
                          <a:effectLst/>
                          <a:latin typeface="+mn-lt"/>
                        </a:rPr>
                        <a:t>Rà</a:t>
                      </a:r>
                      <a:r>
                        <a:rPr lang="en-US" sz="1600" b="0" dirty="0">
                          <a:solidFill>
                            <a:srgbClr val="1F2F36"/>
                          </a:solidFill>
                          <a:effectLst/>
                          <a:latin typeface="+mn-lt"/>
                        </a:rPr>
                        <a:t> </a:t>
                      </a:r>
                      <a:r>
                        <a:rPr lang="en-US" sz="1600" b="0" dirty="0" err="1">
                          <a:solidFill>
                            <a:srgbClr val="1F2F36"/>
                          </a:solidFill>
                          <a:effectLst/>
                          <a:latin typeface="+mn-lt"/>
                        </a:rPr>
                        <a:t>soát</a:t>
                      </a:r>
                      <a:r>
                        <a:rPr lang="en-US" sz="1600" b="0" dirty="0">
                          <a:solidFill>
                            <a:srgbClr val="1F2F36"/>
                          </a:solidFill>
                          <a:effectLst/>
                          <a:latin typeface="+mn-lt"/>
                        </a:rPr>
                        <a:t>, cập </a:t>
                      </a:r>
                      <a:r>
                        <a:rPr lang="en-US" sz="1600" b="0" dirty="0" err="1">
                          <a:solidFill>
                            <a:srgbClr val="1F2F36"/>
                          </a:solidFill>
                          <a:effectLst/>
                          <a:latin typeface="+mn-lt"/>
                        </a:rPr>
                        <a:t>nhật</a:t>
                      </a:r>
                      <a:r>
                        <a:rPr lang="en-US" sz="1600" b="0" dirty="0">
                          <a:solidFill>
                            <a:srgbClr val="1F2F36"/>
                          </a:solidFill>
                          <a:effectLst/>
                          <a:latin typeface="+mn-lt"/>
                        </a:rPr>
                        <a:t> </a:t>
                      </a:r>
                      <a:r>
                        <a:rPr lang="en-US" sz="1600" b="0" dirty="0" err="1">
                          <a:solidFill>
                            <a:srgbClr val="1F2F36"/>
                          </a:solidFill>
                          <a:effectLst/>
                          <a:latin typeface="+mn-lt"/>
                        </a:rPr>
                        <a:t>hướng</a:t>
                      </a:r>
                      <a:r>
                        <a:rPr lang="en-US" sz="1600" b="0" dirty="0">
                          <a:solidFill>
                            <a:srgbClr val="1F2F36"/>
                          </a:solidFill>
                          <a:effectLst/>
                          <a:latin typeface="+mn-lt"/>
                        </a:rPr>
                        <a:t> </a:t>
                      </a:r>
                      <a:r>
                        <a:rPr lang="en-US" sz="1600" b="0" dirty="0" err="1">
                          <a:solidFill>
                            <a:srgbClr val="1F2F36"/>
                          </a:solidFill>
                          <a:effectLst/>
                          <a:latin typeface="+mn-lt"/>
                        </a:rPr>
                        <a:t>dẫn</a:t>
                      </a:r>
                      <a:r>
                        <a:rPr lang="en-US" sz="1600" b="0" dirty="0">
                          <a:solidFill>
                            <a:srgbClr val="1F2F36"/>
                          </a:solidFill>
                          <a:effectLst/>
                          <a:latin typeface="+mn-lt"/>
                        </a:rPr>
                        <a:t> </a:t>
                      </a:r>
                      <a:r>
                        <a:rPr lang="en-US" sz="1600" b="0" dirty="0" err="1">
                          <a:solidFill>
                            <a:srgbClr val="1F2F36"/>
                          </a:solidFill>
                          <a:effectLst/>
                          <a:latin typeface="+mn-lt"/>
                        </a:rPr>
                        <a:t>chẩn</a:t>
                      </a:r>
                      <a:r>
                        <a:rPr lang="en-US" sz="1600" b="0" dirty="0">
                          <a:solidFill>
                            <a:srgbClr val="1F2F36"/>
                          </a:solidFill>
                          <a:effectLst/>
                          <a:latin typeface="+mn-lt"/>
                        </a:rPr>
                        <a:t> </a:t>
                      </a:r>
                      <a:r>
                        <a:rPr lang="en-US" sz="1600" b="0" dirty="0" err="1">
                          <a:solidFill>
                            <a:srgbClr val="1F2F36"/>
                          </a:solidFill>
                          <a:effectLst/>
                          <a:latin typeface="+mn-lt"/>
                        </a:rPr>
                        <a:t>đoán</a:t>
                      </a:r>
                      <a:r>
                        <a:rPr lang="en-US" sz="1600" b="0" dirty="0">
                          <a:solidFill>
                            <a:srgbClr val="1F2F36"/>
                          </a:solidFill>
                          <a:effectLst/>
                          <a:latin typeface="+mn-lt"/>
                        </a:rPr>
                        <a:t> </a:t>
                      </a:r>
                      <a:r>
                        <a:rPr lang="en-US" sz="1600" b="0" dirty="0" err="1">
                          <a:solidFill>
                            <a:srgbClr val="1F2F36"/>
                          </a:solidFill>
                          <a:effectLst/>
                          <a:latin typeface="+mn-lt"/>
                        </a:rPr>
                        <a:t>và</a:t>
                      </a:r>
                      <a:r>
                        <a:rPr lang="en-US" sz="1600" b="0" dirty="0">
                          <a:solidFill>
                            <a:srgbClr val="1F2F36"/>
                          </a:solidFill>
                          <a:effectLst/>
                          <a:latin typeface="+mn-lt"/>
                        </a:rPr>
                        <a:t> </a:t>
                      </a:r>
                      <a:r>
                        <a:rPr lang="en-US" sz="1600" b="0" dirty="0" err="1">
                          <a:solidFill>
                            <a:srgbClr val="1F2F36"/>
                          </a:solidFill>
                          <a:effectLst/>
                          <a:latin typeface="+mn-lt"/>
                        </a:rPr>
                        <a:t>điều</a:t>
                      </a:r>
                      <a:r>
                        <a:rPr lang="en-US" sz="1600" b="0" dirty="0">
                          <a:solidFill>
                            <a:srgbClr val="1F2F36"/>
                          </a:solidFill>
                          <a:effectLst/>
                          <a:latin typeface="+mn-lt"/>
                        </a:rPr>
                        <a:t> </a:t>
                      </a:r>
                      <a:r>
                        <a:rPr lang="en-US" sz="1600" b="0" dirty="0" err="1">
                          <a:solidFill>
                            <a:srgbClr val="1F2F36"/>
                          </a:solidFill>
                          <a:effectLst/>
                          <a:latin typeface="+mn-lt"/>
                        </a:rPr>
                        <a:t>trị</a:t>
                      </a:r>
                      <a:r>
                        <a:rPr lang="en-US" sz="1600" b="0" dirty="0">
                          <a:solidFill>
                            <a:srgbClr val="1F2F36"/>
                          </a:solidFill>
                          <a:effectLst/>
                          <a:latin typeface="+mn-lt"/>
                        </a:rPr>
                        <a:t> </a:t>
                      </a:r>
                      <a:r>
                        <a:rPr lang="en-US" sz="1600" b="0" dirty="0" err="1">
                          <a:solidFill>
                            <a:srgbClr val="1F2F36"/>
                          </a:solidFill>
                          <a:effectLst/>
                          <a:latin typeface="+mn-lt"/>
                        </a:rPr>
                        <a:t>bệnh</a:t>
                      </a:r>
                      <a:r>
                        <a:rPr lang="en-US" sz="1600" b="0" dirty="0">
                          <a:solidFill>
                            <a:srgbClr val="1F2F36"/>
                          </a:solidFill>
                          <a:effectLst/>
                          <a:latin typeface="+mn-lt"/>
                        </a:rPr>
                        <a:t> hen </a:t>
                      </a:r>
                      <a:r>
                        <a:rPr lang="en-US" sz="1600" b="0" dirty="0" err="1">
                          <a:solidFill>
                            <a:srgbClr val="1F2F36"/>
                          </a:solidFill>
                          <a:effectLst/>
                          <a:latin typeface="+mn-lt"/>
                        </a:rPr>
                        <a:t>phế</a:t>
                      </a:r>
                      <a:r>
                        <a:rPr lang="en-US" sz="1600" b="0" dirty="0">
                          <a:solidFill>
                            <a:srgbClr val="1F2F36"/>
                          </a:solidFill>
                          <a:effectLst/>
                          <a:latin typeface="+mn-lt"/>
                        </a:rPr>
                        <a:t> </a:t>
                      </a:r>
                      <a:r>
                        <a:rPr lang="en-US" sz="1600" b="0" dirty="0" err="1">
                          <a:solidFill>
                            <a:srgbClr val="1F2F36"/>
                          </a:solidFill>
                          <a:effectLst/>
                          <a:latin typeface="+mn-lt"/>
                        </a:rPr>
                        <a:t>quản</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600" b="0" dirty="0" err="1">
                          <a:solidFill>
                            <a:srgbClr val="1F2F36"/>
                          </a:solidFill>
                          <a:effectLst/>
                          <a:latin typeface="+mn-lt"/>
                        </a:rPr>
                        <a:t>Cục</a:t>
                      </a:r>
                      <a:r>
                        <a:rPr lang="en-US" sz="1600" b="0" dirty="0">
                          <a:solidFill>
                            <a:srgbClr val="1F2F36"/>
                          </a:solidFill>
                          <a:effectLst/>
                          <a:latin typeface="+mn-lt"/>
                        </a:rPr>
                        <a:t> QLKCB</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600" b="0" spc="-30" dirty="0" err="1">
                          <a:solidFill>
                            <a:srgbClr val="1F2F36"/>
                          </a:solidFill>
                          <a:effectLst/>
                          <a:latin typeface="+mn-lt"/>
                        </a:rPr>
                        <a:t>Hội</a:t>
                      </a:r>
                      <a:r>
                        <a:rPr lang="en-US" sz="1600" b="0" spc="-30" dirty="0">
                          <a:solidFill>
                            <a:srgbClr val="1F2F36"/>
                          </a:solidFill>
                          <a:effectLst/>
                          <a:latin typeface="+mn-lt"/>
                        </a:rPr>
                        <a:t> </a:t>
                      </a:r>
                      <a:r>
                        <a:rPr lang="en-US" sz="1600" b="0" spc="-30" dirty="0" err="1">
                          <a:solidFill>
                            <a:srgbClr val="1F2F36"/>
                          </a:solidFill>
                          <a:effectLst/>
                          <a:latin typeface="+mn-lt"/>
                        </a:rPr>
                        <a:t>Hô</a:t>
                      </a:r>
                      <a:r>
                        <a:rPr lang="en-US" sz="1600" b="0" spc="-30" dirty="0">
                          <a:solidFill>
                            <a:srgbClr val="1F2F36"/>
                          </a:solidFill>
                          <a:effectLst/>
                          <a:latin typeface="+mn-lt"/>
                        </a:rPr>
                        <a:t> </a:t>
                      </a:r>
                      <a:r>
                        <a:rPr lang="en-US" sz="1600" b="0" spc="-30" dirty="0" err="1">
                          <a:solidFill>
                            <a:srgbClr val="1F2F36"/>
                          </a:solidFill>
                          <a:effectLst/>
                          <a:latin typeface="+mn-lt"/>
                        </a:rPr>
                        <a:t>hấp</a:t>
                      </a:r>
                      <a:r>
                        <a:rPr lang="en-US" sz="1600" b="0" spc="-30" dirty="0">
                          <a:solidFill>
                            <a:srgbClr val="1F2F36"/>
                          </a:solidFill>
                          <a:effectLst/>
                          <a:latin typeface="+mn-lt"/>
                        </a:rPr>
                        <a:t> Việt Nam.</a:t>
                      </a:r>
                      <a:endParaRPr lang="en-US" sz="1600" dirty="0">
                        <a:effectLst/>
                        <a:latin typeface="+mn-lt"/>
                      </a:endParaRPr>
                    </a:p>
                    <a:p>
                      <a:pPr algn="l">
                        <a:lnSpc>
                          <a:spcPct val="100000"/>
                        </a:lnSpc>
                        <a:spcBef>
                          <a:spcPts val="0"/>
                        </a:spcBef>
                        <a:spcAft>
                          <a:spcPts val="0"/>
                        </a:spcAft>
                        <a:tabLst>
                          <a:tab pos="540385" algn="l"/>
                          <a:tab pos="685800" algn="l"/>
                        </a:tabLst>
                      </a:pPr>
                      <a:r>
                        <a:rPr lang="en-US" sz="1600" b="0" spc="-30" dirty="0">
                          <a:solidFill>
                            <a:srgbClr val="1F2F36"/>
                          </a:solidFill>
                          <a:effectLst/>
                          <a:latin typeface="+mn-lt"/>
                        </a:rPr>
                        <a:t>Các </a:t>
                      </a:r>
                      <a:r>
                        <a:rPr lang="en-US" sz="1600" b="0" spc="-30" dirty="0" err="1">
                          <a:solidFill>
                            <a:srgbClr val="1F2F36"/>
                          </a:solidFill>
                          <a:effectLst/>
                          <a:latin typeface="+mn-lt"/>
                        </a:rPr>
                        <a:t>bệnh</a:t>
                      </a:r>
                      <a:r>
                        <a:rPr lang="en-US" sz="1600" b="0" spc="-30" dirty="0">
                          <a:solidFill>
                            <a:srgbClr val="1F2F36"/>
                          </a:solidFill>
                          <a:effectLst/>
                          <a:latin typeface="+mn-lt"/>
                        </a:rPr>
                        <a:t> </a:t>
                      </a:r>
                      <a:r>
                        <a:rPr lang="en-US" sz="1600" b="0" spc="-30" dirty="0" err="1">
                          <a:solidFill>
                            <a:srgbClr val="1F2F36"/>
                          </a:solidFill>
                          <a:effectLst/>
                          <a:latin typeface="+mn-lt"/>
                        </a:rPr>
                        <a:t>viện</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ctr">
                        <a:lnSpc>
                          <a:spcPct val="100000"/>
                        </a:lnSpc>
                        <a:spcBef>
                          <a:spcPts val="0"/>
                        </a:spcBef>
                        <a:spcAft>
                          <a:spcPts val="0"/>
                        </a:spcAft>
                        <a:tabLst>
                          <a:tab pos="540385" algn="l"/>
                          <a:tab pos="685800" algn="l"/>
                        </a:tabLst>
                      </a:pPr>
                      <a:r>
                        <a:rPr lang="en-US" sz="1600" b="0" dirty="0">
                          <a:solidFill>
                            <a:srgbClr val="1F2F36"/>
                          </a:solidFill>
                          <a:effectLst/>
                          <a:latin typeface="+mn-lt"/>
                        </a:rPr>
                        <a:t>2026-2027</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extLst>
                  <a:ext uri="{0D108BD9-81ED-4DB2-BD59-A6C34878D82A}">
                    <a16:rowId xmlns:a16="http://schemas.microsoft.com/office/drawing/2014/main" val="1787182583"/>
                  </a:ext>
                </a:extLst>
              </a:tr>
              <a:tr h="737781">
                <a:tc>
                  <a:txBody>
                    <a:bodyPr/>
                    <a:lstStyle/>
                    <a:p>
                      <a:pPr marL="465" lvl="0" indent="0" algn="ctr">
                        <a:lnSpc>
                          <a:spcPct val="100000"/>
                        </a:lnSpc>
                        <a:spcBef>
                          <a:spcPts val="0"/>
                        </a:spcBef>
                        <a:spcAft>
                          <a:spcPts val="0"/>
                        </a:spcAft>
                        <a:buFont typeface="+mj-lt"/>
                        <a:buNone/>
                        <a:tabLst>
                          <a:tab pos="540385" algn="l"/>
                          <a:tab pos="685800" algn="l"/>
                        </a:tabLst>
                      </a:pPr>
                      <a:r>
                        <a:rPr lang="en-US" sz="1600" b="1" kern="1200" dirty="0">
                          <a:solidFill>
                            <a:srgbClr val="2D8094"/>
                          </a:solidFill>
                          <a:effectLst/>
                          <a:latin typeface="+mn-lt"/>
                          <a:ea typeface="+mn-ea"/>
                          <a:cs typeface="+mn-cs"/>
                        </a:rPr>
                        <a:t>4.5 </a:t>
                      </a: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600" b="0" dirty="0" err="1">
                          <a:solidFill>
                            <a:srgbClr val="1F2F36"/>
                          </a:solidFill>
                          <a:effectLst/>
                          <a:latin typeface="+mn-lt"/>
                        </a:rPr>
                        <a:t>Rà</a:t>
                      </a:r>
                      <a:r>
                        <a:rPr lang="en-US" sz="1600" b="0" dirty="0">
                          <a:solidFill>
                            <a:srgbClr val="1F2F36"/>
                          </a:solidFill>
                          <a:effectLst/>
                          <a:latin typeface="+mn-lt"/>
                        </a:rPr>
                        <a:t> </a:t>
                      </a:r>
                      <a:r>
                        <a:rPr lang="en-US" sz="1600" b="0" dirty="0" err="1">
                          <a:solidFill>
                            <a:srgbClr val="1F2F36"/>
                          </a:solidFill>
                          <a:effectLst/>
                          <a:latin typeface="+mn-lt"/>
                        </a:rPr>
                        <a:t>soát</a:t>
                      </a:r>
                      <a:r>
                        <a:rPr lang="en-US" sz="1600" b="0" dirty="0">
                          <a:solidFill>
                            <a:srgbClr val="1F2F36"/>
                          </a:solidFill>
                          <a:effectLst/>
                          <a:latin typeface="+mn-lt"/>
                        </a:rPr>
                        <a:t>, cập </a:t>
                      </a:r>
                      <a:r>
                        <a:rPr lang="en-US" sz="1600" b="0" dirty="0" err="1">
                          <a:solidFill>
                            <a:srgbClr val="1F2F36"/>
                          </a:solidFill>
                          <a:effectLst/>
                          <a:latin typeface="+mn-lt"/>
                        </a:rPr>
                        <a:t>nhật</a:t>
                      </a:r>
                      <a:r>
                        <a:rPr lang="en-US" sz="1600" b="0" dirty="0">
                          <a:solidFill>
                            <a:srgbClr val="1F2F36"/>
                          </a:solidFill>
                          <a:effectLst/>
                          <a:latin typeface="+mn-lt"/>
                        </a:rPr>
                        <a:t> </a:t>
                      </a:r>
                      <a:r>
                        <a:rPr lang="en-US" sz="1600" b="0" dirty="0" err="1">
                          <a:solidFill>
                            <a:srgbClr val="1F2F36"/>
                          </a:solidFill>
                          <a:effectLst/>
                          <a:latin typeface="+mn-lt"/>
                        </a:rPr>
                        <a:t>hướng</a:t>
                      </a:r>
                      <a:r>
                        <a:rPr lang="en-US" sz="1600" b="0" dirty="0">
                          <a:solidFill>
                            <a:srgbClr val="1F2F36"/>
                          </a:solidFill>
                          <a:effectLst/>
                          <a:latin typeface="+mn-lt"/>
                        </a:rPr>
                        <a:t> </a:t>
                      </a:r>
                      <a:r>
                        <a:rPr lang="en-US" sz="1600" b="0" dirty="0" err="1">
                          <a:solidFill>
                            <a:srgbClr val="1F2F36"/>
                          </a:solidFill>
                          <a:effectLst/>
                          <a:latin typeface="+mn-lt"/>
                        </a:rPr>
                        <a:t>dẫn</a:t>
                      </a:r>
                      <a:r>
                        <a:rPr lang="en-US" sz="1600" b="0" dirty="0">
                          <a:solidFill>
                            <a:srgbClr val="1F2F36"/>
                          </a:solidFill>
                          <a:effectLst/>
                          <a:latin typeface="+mn-lt"/>
                        </a:rPr>
                        <a:t> </a:t>
                      </a:r>
                      <a:r>
                        <a:rPr lang="en-US" sz="1600" b="0" dirty="0" err="1">
                          <a:solidFill>
                            <a:srgbClr val="1F2F36"/>
                          </a:solidFill>
                          <a:effectLst/>
                          <a:latin typeface="+mn-lt"/>
                        </a:rPr>
                        <a:t>chẩn</a:t>
                      </a:r>
                      <a:r>
                        <a:rPr lang="en-US" sz="1600" b="0" dirty="0">
                          <a:solidFill>
                            <a:srgbClr val="1F2F36"/>
                          </a:solidFill>
                          <a:effectLst/>
                          <a:latin typeface="+mn-lt"/>
                        </a:rPr>
                        <a:t> </a:t>
                      </a:r>
                      <a:r>
                        <a:rPr lang="en-US" sz="1600" b="0" dirty="0" err="1">
                          <a:solidFill>
                            <a:srgbClr val="1F2F36"/>
                          </a:solidFill>
                          <a:effectLst/>
                          <a:latin typeface="+mn-lt"/>
                        </a:rPr>
                        <a:t>đoán</a:t>
                      </a:r>
                      <a:r>
                        <a:rPr lang="en-US" sz="1600" b="0" dirty="0">
                          <a:solidFill>
                            <a:srgbClr val="1F2F36"/>
                          </a:solidFill>
                          <a:effectLst/>
                          <a:latin typeface="+mn-lt"/>
                        </a:rPr>
                        <a:t> </a:t>
                      </a:r>
                      <a:r>
                        <a:rPr lang="en-US" sz="1600" b="0" dirty="0" err="1">
                          <a:solidFill>
                            <a:srgbClr val="1F2F36"/>
                          </a:solidFill>
                          <a:effectLst/>
                          <a:latin typeface="+mn-lt"/>
                        </a:rPr>
                        <a:t>và</a:t>
                      </a:r>
                      <a:r>
                        <a:rPr lang="en-US" sz="1600" b="0" dirty="0">
                          <a:solidFill>
                            <a:srgbClr val="1F2F36"/>
                          </a:solidFill>
                          <a:effectLst/>
                          <a:latin typeface="+mn-lt"/>
                        </a:rPr>
                        <a:t> </a:t>
                      </a:r>
                      <a:r>
                        <a:rPr lang="en-US" sz="1600" b="0" dirty="0" err="1">
                          <a:solidFill>
                            <a:srgbClr val="1F2F36"/>
                          </a:solidFill>
                          <a:effectLst/>
                          <a:latin typeface="+mn-lt"/>
                        </a:rPr>
                        <a:t>điều</a:t>
                      </a:r>
                      <a:r>
                        <a:rPr lang="en-US" sz="1600" b="0" dirty="0">
                          <a:solidFill>
                            <a:srgbClr val="1F2F36"/>
                          </a:solidFill>
                          <a:effectLst/>
                          <a:latin typeface="+mn-lt"/>
                        </a:rPr>
                        <a:t> </a:t>
                      </a:r>
                      <a:r>
                        <a:rPr lang="en-US" sz="1600" b="0" dirty="0" err="1">
                          <a:solidFill>
                            <a:srgbClr val="1F2F36"/>
                          </a:solidFill>
                          <a:effectLst/>
                          <a:latin typeface="+mn-lt"/>
                        </a:rPr>
                        <a:t>trị</a:t>
                      </a:r>
                      <a:r>
                        <a:rPr lang="en-US" sz="1600" b="0" dirty="0">
                          <a:solidFill>
                            <a:srgbClr val="1F2F36"/>
                          </a:solidFill>
                          <a:effectLst/>
                          <a:latin typeface="+mn-lt"/>
                        </a:rPr>
                        <a:t> </a:t>
                      </a:r>
                      <a:r>
                        <a:rPr lang="en-US" sz="1600" b="0" dirty="0" err="1">
                          <a:solidFill>
                            <a:srgbClr val="1F2F36"/>
                          </a:solidFill>
                          <a:effectLst/>
                          <a:latin typeface="+mn-lt"/>
                        </a:rPr>
                        <a:t>ung</a:t>
                      </a:r>
                      <a:r>
                        <a:rPr lang="en-US" sz="1600" b="0" dirty="0">
                          <a:solidFill>
                            <a:srgbClr val="1F2F36"/>
                          </a:solidFill>
                          <a:effectLst/>
                          <a:latin typeface="+mn-lt"/>
                        </a:rPr>
                        <a:t> </a:t>
                      </a:r>
                      <a:r>
                        <a:rPr lang="en-US" sz="1600" b="0" dirty="0" err="1">
                          <a:solidFill>
                            <a:srgbClr val="1F2F36"/>
                          </a:solidFill>
                          <a:effectLst/>
                          <a:latin typeface="+mn-lt"/>
                        </a:rPr>
                        <a:t>thư</a:t>
                      </a:r>
                      <a:r>
                        <a:rPr lang="en-US" sz="1600" b="0" dirty="0">
                          <a:solidFill>
                            <a:srgbClr val="1F2F36"/>
                          </a:solidFill>
                          <a:effectLst/>
                          <a:latin typeface="+mn-lt"/>
                        </a:rPr>
                        <a:t> </a:t>
                      </a:r>
                      <a:r>
                        <a:rPr lang="en-US" sz="1600" b="0" dirty="0" err="1">
                          <a:solidFill>
                            <a:srgbClr val="1F2F36"/>
                          </a:solidFill>
                          <a:effectLst/>
                          <a:latin typeface="+mn-lt"/>
                        </a:rPr>
                        <a:t>phổi</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600" b="0">
                          <a:solidFill>
                            <a:srgbClr val="1F2F36"/>
                          </a:solidFill>
                          <a:effectLst/>
                          <a:latin typeface="+mn-lt"/>
                        </a:rPr>
                        <a:t>Cục QLKCB</a:t>
                      </a:r>
                      <a:endParaRPr lang="en-US" sz="160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1600" b="0" spc="-30" dirty="0" err="1">
                          <a:solidFill>
                            <a:srgbClr val="1F2F36"/>
                          </a:solidFill>
                          <a:effectLst/>
                          <a:latin typeface="+mn-lt"/>
                        </a:rPr>
                        <a:t>Hội</a:t>
                      </a:r>
                      <a:r>
                        <a:rPr lang="en-US" sz="1600" b="0" spc="-30" dirty="0">
                          <a:solidFill>
                            <a:srgbClr val="1F2F36"/>
                          </a:solidFill>
                          <a:effectLst/>
                          <a:latin typeface="+mn-lt"/>
                        </a:rPr>
                        <a:t> Ung </a:t>
                      </a:r>
                      <a:r>
                        <a:rPr lang="en-US" sz="1600" b="0" spc="-30" dirty="0" err="1">
                          <a:solidFill>
                            <a:srgbClr val="1F2F36"/>
                          </a:solidFill>
                          <a:effectLst/>
                          <a:latin typeface="+mn-lt"/>
                        </a:rPr>
                        <a:t>thư</a:t>
                      </a:r>
                      <a:r>
                        <a:rPr lang="en-US" sz="1600" b="0" spc="-30" dirty="0">
                          <a:solidFill>
                            <a:srgbClr val="1F2F36"/>
                          </a:solidFill>
                          <a:effectLst/>
                          <a:latin typeface="+mn-lt"/>
                        </a:rPr>
                        <a:t> Việt Nam</a:t>
                      </a:r>
                      <a:endParaRPr lang="en-US" sz="1600" dirty="0">
                        <a:effectLst/>
                        <a:latin typeface="+mn-lt"/>
                      </a:endParaRPr>
                    </a:p>
                    <a:p>
                      <a:pPr algn="l">
                        <a:lnSpc>
                          <a:spcPct val="100000"/>
                        </a:lnSpc>
                        <a:spcBef>
                          <a:spcPts val="0"/>
                        </a:spcBef>
                        <a:spcAft>
                          <a:spcPts val="0"/>
                        </a:spcAft>
                        <a:tabLst>
                          <a:tab pos="540385" algn="l"/>
                          <a:tab pos="685800" algn="l"/>
                        </a:tabLst>
                      </a:pPr>
                      <a:r>
                        <a:rPr lang="en-US" sz="1600" b="0" spc="-30" dirty="0">
                          <a:solidFill>
                            <a:srgbClr val="1F2F36"/>
                          </a:solidFill>
                          <a:effectLst/>
                          <a:latin typeface="+mn-lt"/>
                        </a:rPr>
                        <a:t>Các </a:t>
                      </a:r>
                      <a:r>
                        <a:rPr lang="en-US" sz="1600" b="0" spc="-30" dirty="0" err="1">
                          <a:solidFill>
                            <a:srgbClr val="1F2F36"/>
                          </a:solidFill>
                          <a:effectLst/>
                          <a:latin typeface="+mn-lt"/>
                        </a:rPr>
                        <a:t>bệnh</a:t>
                      </a:r>
                      <a:r>
                        <a:rPr lang="en-US" sz="1600" b="0" spc="-30" dirty="0">
                          <a:solidFill>
                            <a:srgbClr val="1F2F36"/>
                          </a:solidFill>
                          <a:effectLst/>
                          <a:latin typeface="+mn-lt"/>
                        </a:rPr>
                        <a:t> </a:t>
                      </a:r>
                      <a:r>
                        <a:rPr lang="en-US" sz="1600" b="0" spc="-30" dirty="0" err="1">
                          <a:solidFill>
                            <a:srgbClr val="1F2F36"/>
                          </a:solidFill>
                          <a:effectLst/>
                          <a:latin typeface="+mn-lt"/>
                        </a:rPr>
                        <a:t>viện</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ctr">
                        <a:lnSpc>
                          <a:spcPct val="100000"/>
                        </a:lnSpc>
                        <a:spcBef>
                          <a:spcPts val="0"/>
                        </a:spcBef>
                        <a:spcAft>
                          <a:spcPts val="0"/>
                        </a:spcAft>
                        <a:tabLst>
                          <a:tab pos="540385" algn="l"/>
                          <a:tab pos="685800" algn="l"/>
                        </a:tabLst>
                      </a:pPr>
                      <a:r>
                        <a:rPr lang="en-US" sz="1600" b="0" dirty="0">
                          <a:solidFill>
                            <a:srgbClr val="1F2F36"/>
                          </a:solidFill>
                          <a:effectLst/>
                          <a:latin typeface="+mn-lt"/>
                        </a:rPr>
                        <a:t>2026</a:t>
                      </a:r>
                      <a:endParaRPr lang="en-US" sz="16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extLst>
                  <a:ext uri="{0D108BD9-81ED-4DB2-BD59-A6C34878D82A}">
                    <a16:rowId xmlns:a16="http://schemas.microsoft.com/office/drawing/2014/main" val="2093311173"/>
                  </a:ext>
                </a:extLst>
              </a:tr>
            </a:tbl>
          </a:graphicData>
        </a:graphic>
      </p:graphicFrame>
    </p:spTree>
    <p:extLst>
      <p:ext uri="{BB962C8B-B14F-4D97-AF65-F5344CB8AC3E}">
        <p14:creationId xmlns:p14="http://schemas.microsoft.com/office/powerpoint/2010/main" val="1153857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C15C219-817D-B861-D6E8-7755E60AD516}"/>
              </a:ext>
            </a:extLst>
          </p:cNvPr>
          <p:cNvSpPr>
            <a:spLocks noGrp="1"/>
          </p:cNvSpPr>
          <p:nvPr>
            <p:ph type="title"/>
          </p:nvPr>
        </p:nvSpPr>
        <p:spPr>
          <a:xfrm>
            <a:off x="764930" y="581347"/>
            <a:ext cx="10911957" cy="484632"/>
          </a:xfrm>
        </p:spPr>
        <p:txBody>
          <a:bodyPr vert="horz" wrap="square" lIns="0" tIns="0" rIns="0" bIns="0" rtlCol="0" anchor="t">
            <a:noAutofit/>
          </a:bodyPr>
          <a:lstStyle/>
          <a:p>
            <a:pPr>
              <a:lnSpc>
                <a:spcPct val="100000"/>
              </a:lnSpc>
              <a:spcBef>
                <a:spcPts val="0"/>
              </a:spcBef>
              <a:spcAft>
                <a:spcPts val="0"/>
              </a:spcAft>
            </a:pPr>
            <a:r>
              <a:rPr lang="en-US" sz="2700" b="1" dirty="0" smtClean="0">
                <a:solidFill>
                  <a:srgbClr val="2D8094"/>
                </a:solidFill>
                <a:latin typeface="Arial"/>
              </a:rPr>
              <a:t>5</a:t>
            </a:r>
            <a:r>
              <a:rPr lang="en-US" sz="2700" b="1" dirty="0" smtClean="0">
                <a:solidFill>
                  <a:srgbClr val="2D8094"/>
                </a:solidFill>
                <a:latin typeface="Arial"/>
              </a:rPr>
              <a:t>. </a:t>
            </a:r>
            <a:r>
              <a:rPr lang="en-US" sz="2700" b="1" dirty="0" err="1" smtClean="0">
                <a:solidFill>
                  <a:srgbClr val="2D8094"/>
                </a:solidFill>
                <a:latin typeface="Arial"/>
              </a:rPr>
              <a:t>Nghiên</a:t>
            </a:r>
            <a:r>
              <a:rPr lang="en-US" sz="2700" b="1" dirty="0" smtClean="0">
                <a:solidFill>
                  <a:srgbClr val="2D8094"/>
                </a:solidFill>
                <a:latin typeface="Arial"/>
              </a:rPr>
              <a:t> </a:t>
            </a:r>
            <a:r>
              <a:rPr lang="en-US" sz="2700" b="1" dirty="0" err="1" smtClean="0">
                <a:solidFill>
                  <a:srgbClr val="2D8094"/>
                </a:solidFill>
                <a:latin typeface="Arial"/>
              </a:rPr>
              <a:t>cứu</a:t>
            </a:r>
            <a:r>
              <a:rPr lang="en-US" sz="2700" b="1" dirty="0" smtClean="0">
                <a:solidFill>
                  <a:srgbClr val="2D8094"/>
                </a:solidFill>
                <a:latin typeface="Arial"/>
              </a:rPr>
              <a:t> </a:t>
            </a:r>
            <a:r>
              <a:rPr lang="en-US" sz="2700" b="1" dirty="0" err="1" smtClean="0">
                <a:solidFill>
                  <a:srgbClr val="2D8094"/>
                </a:solidFill>
                <a:latin typeface="Arial"/>
              </a:rPr>
              <a:t>khoa</a:t>
            </a:r>
            <a:r>
              <a:rPr lang="en-US" sz="2700" b="1" dirty="0" smtClean="0">
                <a:solidFill>
                  <a:srgbClr val="2D8094"/>
                </a:solidFill>
                <a:latin typeface="Arial"/>
              </a:rPr>
              <a:t> </a:t>
            </a:r>
            <a:r>
              <a:rPr lang="en-US" sz="2700" b="1" dirty="0" err="1" smtClean="0">
                <a:solidFill>
                  <a:srgbClr val="2D8094"/>
                </a:solidFill>
                <a:latin typeface="Arial"/>
              </a:rPr>
              <a:t>học</a:t>
            </a:r>
            <a:endParaRPr lang="en-US" sz="3200" b="1" dirty="0">
              <a:solidFill>
                <a:srgbClr val="29748B"/>
              </a:solidFill>
              <a:latin typeface="+mn-lt"/>
            </a:endParaRPr>
          </a:p>
        </p:txBody>
      </p:sp>
      <p:graphicFrame>
        <p:nvGraphicFramePr>
          <p:cNvPr id="3" name="Table 2"/>
          <p:cNvGraphicFramePr>
            <a:graphicFrameLocks noGrp="1"/>
          </p:cNvGraphicFramePr>
          <p:nvPr>
            <p:extLst>
              <p:ext uri="{D42A27DB-BD31-4B8C-83A1-F6EECF244321}">
                <p14:modId xmlns:p14="http://schemas.microsoft.com/office/powerpoint/2010/main" val="831687200"/>
              </p:ext>
            </p:extLst>
          </p:nvPr>
        </p:nvGraphicFramePr>
        <p:xfrm>
          <a:off x="764930" y="1847439"/>
          <a:ext cx="11018520" cy="2461952"/>
        </p:xfrm>
        <a:graphic>
          <a:graphicData uri="http://schemas.openxmlformats.org/drawingml/2006/table">
            <a:tbl>
              <a:tblPr firstRow="1" firstCol="1" bandRow="1">
                <a:tableStyleId>{5C22544A-7EE6-4342-B048-85BDC9FD1C3A}</a:tableStyleId>
              </a:tblPr>
              <a:tblGrid>
                <a:gridCol w="808892">
                  <a:extLst>
                    <a:ext uri="{9D8B030D-6E8A-4147-A177-3AD203B41FA5}">
                      <a16:colId xmlns:a16="http://schemas.microsoft.com/office/drawing/2014/main" val="2271919661"/>
                    </a:ext>
                  </a:extLst>
                </a:gridCol>
                <a:gridCol w="4044463">
                  <a:extLst>
                    <a:ext uri="{9D8B030D-6E8A-4147-A177-3AD203B41FA5}">
                      <a16:colId xmlns:a16="http://schemas.microsoft.com/office/drawing/2014/main" val="2637378274"/>
                    </a:ext>
                  </a:extLst>
                </a:gridCol>
                <a:gridCol w="2074984">
                  <a:extLst>
                    <a:ext uri="{9D8B030D-6E8A-4147-A177-3AD203B41FA5}">
                      <a16:colId xmlns:a16="http://schemas.microsoft.com/office/drawing/2014/main" val="431310709"/>
                    </a:ext>
                  </a:extLst>
                </a:gridCol>
                <a:gridCol w="2868924">
                  <a:extLst>
                    <a:ext uri="{9D8B030D-6E8A-4147-A177-3AD203B41FA5}">
                      <a16:colId xmlns:a16="http://schemas.microsoft.com/office/drawing/2014/main" val="2257488652"/>
                    </a:ext>
                  </a:extLst>
                </a:gridCol>
                <a:gridCol w="1221257">
                  <a:extLst>
                    <a:ext uri="{9D8B030D-6E8A-4147-A177-3AD203B41FA5}">
                      <a16:colId xmlns:a16="http://schemas.microsoft.com/office/drawing/2014/main" val="18015211"/>
                    </a:ext>
                  </a:extLst>
                </a:gridCol>
              </a:tblGrid>
              <a:tr h="462008">
                <a:tc>
                  <a:txBody>
                    <a:bodyPr/>
                    <a:lstStyle/>
                    <a:p>
                      <a:pPr algn="ctr">
                        <a:lnSpc>
                          <a:spcPct val="100000"/>
                        </a:lnSpc>
                        <a:spcBef>
                          <a:spcPts val="0"/>
                        </a:spcBef>
                        <a:spcAft>
                          <a:spcPts val="0"/>
                        </a:spcAft>
                        <a:tabLst>
                          <a:tab pos="540385" algn="l"/>
                          <a:tab pos="685800" algn="l"/>
                        </a:tabLst>
                      </a:pPr>
                      <a:r>
                        <a:rPr lang="en-US" sz="2000" b="1" dirty="0">
                          <a:solidFill>
                            <a:srgbClr val="FFFFFF"/>
                          </a:solidFill>
                          <a:effectLst/>
                          <a:latin typeface="+mn-lt"/>
                        </a:rPr>
                        <a:t>STT</a:t>
                      </a:r>
                      <a:endParaRPr lang="en-US" sz="2000" dirty="0">
                        <a:effectLst/>
                        <a:latin typeface="+mn-lt"/>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tc>
                  <a:txBody>
                    <a:bodyPr/>
                    <a:lstStyle/>
                    <a:p>
                      <a:pPr algn="l">
                        <a:lnSpc>
                          <a:spcPct val="100000"/>
                        </a:lnSpc>
                        <a:spcBef>
                          <a:spcPts val="0"/>
                        </a:spcBef>
                        <a:spcAft>
                          <a:spcPts val="0"/>
                        </a:spcAft>
                        <a:tabLst>
                          <a:tab pos="540385" algn="l"/>
                          <a:tab pos="685800" algn="l"/>
                        </a:tabLst>
                      </a:pPr>
                      <a:r>
                        <a:rPr lang="en-US" sz="2000" b="1" dirty="0">
                          <a:solidFill>
                            <a:srgbClr val="FFFFFF"/>
                          </a:solidFill>
                          <a:effectLst/>
                          <a:latin typeface="+mn-lt"/>
                        </a:rPr>
                        <a:t>Hoạt </a:t>
                      </a:r>
                      <a:r>
                        <a:rPr lang="en-US" sz="2000" b="1" dirty="0" err="1">
                          <a:solidFill>
                            <a:srgbClr val="FFFFFF"/>
                          </a:solidFill>
                          <a:effectLst/>
                          <a:latin typeface="+mn-lt"/>
                        </a:rPr>
                        <a:t>động</a:t>
                      </a:r>
                      <a:endParaRPr lang="en-US" sz="2000" dirty="0">
                        <a:effectLst/>
                        <a:latin typeface="+mn-lt"/>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tc>
                  <a:txBody>
                    <a:bodyPr/>
                    <a:lstStyle/>
                    <a:p>
                      <a:pPr algn="l">
                        <a:lnSpc>
                          <a:spcPct val="100000"/>
                        </a:lnSpc>
                        <a:spcBef>
                          <a:spcPts val="0"/>
                        </a:spcBef>
                        <a:spcAft>
                          <a:spcPts val="0"/>
                        </a:spcAft>
                        <a:tabLst>
                          <a:tab pos="540385" algn="l"/>
                          <a:tab pos="685800" algn="l"/>
                        </a:tabLst>
                      </a:pPr>
                      <a:r>
                        <a:rPr lang="en-US" sz="2000" b="1">
                          <a:solidFill>
                            <a:srgbClr val="FFFFFF"/>
                          </a:solidFill>
                          <a:effectLst/>
                          <a:latin typeface="+mn-lt"/>
                        </a:rPr>
                        <a:t>Đơn vị đầu mối thực hiện</a:t>
                      </a:r>
                      <a:endParaRPr lang="en-US" sz="2000">
                        <a:effectLst/>
                        <a:latin typeface="+mn-lt"/>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tc>
                  <a:txBody>
                    <a:bodyPr/>
                    <a:lstStyle/>
                    <a:p>
                      <a:pPr algn="l">
                        <a:lnSpc>
                          <a:spcPct val="100000"/>
                        </a:lnSpc>
                        <a:spcBef>
                          <a:spcPts val="0"/>
                        </a:spcBef>
                        <a:spcAft>
                          <a:spcPts val="0"/>
                        </a:spcAft>
                        <a:tabLst>
                          <a:tab pos="540385" algn="l"/>
                          <a:tab pos="685800" algn="l"/>
                        </a:tabLst>
                      </a:pPr>
                      <a:r>
                        <a:rPr lang="en-US" sz="2000" b="1">
                          <a:solidFill>
                            <a:srgbClr val="FFFFFF"/>
                          </a:solidFill>
                          <a:effectLst/>
                          <a:latin typeface="+mn-lt"/>
                        </a:rPr>
                        <a:t>Đơn vị phối hợp</a:t>
                      </a:r>
                      <a:endParaRPr lang="en-US" sz="2000">
                        <a:effectLst/>
                        <a:latin typeface="+mn-lt"/>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tc>
                  <a:txBody>
                    <a:bodyPr/>
                    <a:lstStyle/>
                    <a:p>
                      <a:pPr algn="ctr">
                        <a:lnSpc>
                          <a:spcPct val="100000"/>
                        </a:lnSpc>
                        <a:spcBef>
                          <a:spcPts val="0"/>
                        </a:spcBef>
                        <a:spcAft>
                          <a:spcPts val="0"/>
                        </a:spcAft>
                        <a:tabLst>
                          <a:tab pos="540385" algn="l"/>
                          <a:tab pos="685800" algn="l"/>
                        </a:tabLst>
                      </a:pPr>
                      <a:r>
                        <a:rPr lang="en-US" sz="2000" b="1" dirty="0" err="1">
                          <a:solidFill>
                            <a:srgbClr val="FFFFFF"/>
                          </a:solidFill>
                          <a:effectLst/>
                          <a:latin typeface="+mn-lt"/>
                        </a:rPr>
                        <a:t>Thời</a:t>
                      </a:r>
                      <a:r>
                        <a:rPr lang="en-US" sz="2000" b="1" dirty="0">
                          <a:solidFill>
                            <a:srgbClr val="FFFFFF"/>
                          </a:solidFill>
                          <a:effectLst/>
                          <a:latin typeface="+mn-lt"/>
                        </a:rPr>
                        <a:t> </a:t>
                      </a:r>
                      <a:r>
                        <a:rPr lang="en-US" sz="2000" b="1" dirty="0" err="1">
                          <a:solidFill>
                            <a:srgbClr val="FFFFFF"/>
                          </a:solidFill>
                          <a:effectLst/>
                          <a:latin typeface="+mn-lt"/>
                        </a:rPr>
                        <a:t>gian</a:t>
                      </a:r>
                      <a:r>
                        <a:rPr lang="en-US" sz="2000" b="1" dirty="0">
                          <a:solidFill>
                            <a:srgbClr val="FFFFFF"/>
                          </a:solidFill>
                          <a:effectLst/>
                          <a:latin typeface="+mn-lt"/>
                        </a:rPr>
                        <a:t> </a:t>
                      </a:r>
                      <a:r>
                        <a:rPr lang="en-US" sz="2000" b="1" dirty="0" err="1">
                          <a:solidFill>
                            <a:srgbClr val="FFFFFF"/>
                          </a:solidFill>
                          <a:effectLst/>
                          <a:latin typeface="+mn-lt"/>
                        </a:rPr>
                        <a:t>thực</a:t>
                      </a:r>
                      <a:r>
                        <a:rPr lang="en-US" sz="2000" b="1" dirty="0">
                          <a:solidFill>
                            <a:srgbClr val="FFFFFF"/>
                          </a:solidFill>
                          <a:effectLst/>
                          <a:latin typeface="+mn-lt"/>
                        </a:rPr>
                        <a:t> </a:t>
                      </a:r>
                      <a:r>
                        <a:rPr lang="en-US" sz="2000" b="1" dirty="0" err="1">
                          <a:solidFill>
                            <a:srgbClr val="FFFFFF"/>
                          </a:solidFill>
                          <a:effectLst/>
                          <a:latin typeface="+mn-lt"/>
                        </a:rPr>
                        <a:t>hiện</a:t>
                      </a:r>
                      <a:endParaRPr lang="en-US" sz="2000" dirty="0">
                        <a:effectLst/>
                        <a:latin typeface="+mn-lt"/>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extLst>
                  <a:ext uri="{0D108BD9-81ED-4DB2-BD59-A6C34878D82A}">
                    <a16:rowId xmlns:a16="http://schemas.microsoft.com/office/drawing/2014/main" val="2220033138"/>
                  </a:ext>
                </a:extLst>
              </a:tr>
              <a:tr h="721204">
                <a:tc>
                  <a:txBody>
                    <a:bodyPr/>
                    <a:lstStyle/>
                    <a:p>
                      <a:pPr marL="465" lvl="0" indent="0" algn="ctr">
                        <a:lnSpc>
                          <a:spcPct val="100000"/>
                        </a:lnSpc>
                        <a:spcBef>
                          <a:spcPts val="0"/>
                        </a:spcBef>
                        <a:spcAft>
                          <a:spcPts val="0"/>
                        </a:spcAft>
                        <a:buFont typeface="+mj-lt"/>
                        <a:buNone/>
                        <a:tabLst>
                          <a:tab pos="540385" algn="l"/>
                          <a:tab pos="685800" algn="l"/>
                        </a:tabLst>
                      </a:pPr>
                      <a:r>
                        <a:rPr lang="en-US" sz="2000" b="1" kern="1200" dirty="0">
                          <a:solidFill>
                            <a:srgbClr val="2D8094"/>
                          </a:solidFill>
                          <a:effectLst/>
                          <a:latin typeface="+mn-lt"/>
                          <a:ea typeface="+mn-ea"/>
                          <a:cs typeface="+mn-cs"/>
                        </a:rPr>
                        <a:t>5.1 </a:t>
                      </a:r>
                    </a:p>
                  </a:txBody>
                  <a:tcPr marL="50292" marR="50292" marT="41148" marB="32004">
                    <a:solidFill>
                      <a:srgbClr val="F4F7FA"/>
                    </a:solidFill>
                  </a:tcPr>
                </a:tc>
                <a:tc>
                  <a:txBody>
                    <a:bodyPr/>
                    <a:lstStyle/>
                    <a:p>
                      <a:pPr marL="0" algn="l" defTabSz="913516" rtl="0" eaLnBrk="1" latinLnBrk="0" hangingPunct="1">
                        <a:lnSpc>
                          <a:spcPct val="100000"/>
                        </a:lnSpc>
                        <a:spcBef>
                          <a:spcPts val="0"/>
                        </a:spcBef>
                        <a:spcAft>
                          <a:spcPts val="0"/>
                        </a:spcAft>
                        <a:tabLst>
                          <a:tab pos="540385" algn="l"/>
                          <a:tab pos="685800" algn="l"/>
                        </a:tabLst>
                      </a:pPr>
                      <a:r>
                        <a:rPr lang="en-US" sz="2000" b="0" kern="1200" dirty="0" err="1">
                          <a:solidFill>
                            <a:srgbClr val="1F2F36"/>
                          </a:solidFill>
                          <a:effectLst/>
                          <a:latin typeface="+mn-lt"/>
                          <a:ea typeface="+mn-ea"/>
                          <a:cs typeface="+mn-cs"/>
                        </a:rPr>
                        <a:t>Giám</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sát</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ghi</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nhận</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ung</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thư</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phổi</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toàn</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quốc</a:t>
                      </a:r>
                      <a:endParaRPr lang="en-US" sz="2000" b="0" kern="1200" dirty="0">
                        <a:solidFill>
                          <a:srgbClr val="1F2F36"/>
                        </a:solidFill>
                        <a:effectLst/>
                        <a:latin typeface="+mn-lt"/>
                        <a:ea typeface="+mn-ea"/>
                        <a:cs typeface="+mn-cs"/>
                      </a:endParaRPr>
                    </a:p>
                  </a:txBody>
                  <a:tcPr marL="50292" marR="50292" marT="41148" marB="32004">
                    <a:solidFill>
                      <a:srgbClr val="F4F7FA"/>
                    </a:solidFill>
                  </a:tcPr>
                </a:tc>
                <a:tc>
                  <a:txBody>
                    <a:bodyPr/>
                    <a:lstStyle/>
                    <a:p>
                      <a:pPr marL="0" algn="l" defTabSz="913516" rtl="0" eaLnBrk="1" latinLnBrk="0" hangingPunct="1">
                        <a:lnSpc>
                          <a:spcPct val="100000"/>
                        </a:lnSpc>
                        <a:spcBef>
                          <a:spcPts val="0"/>
                        </a:spcBef>
                        <a:spcAft>
                          <a:spcPts val="0"/>
                        </a:spcAft>
                        <a:tabLst>
                          <a:tab pos="540385" algn="l"/>
                          <a:tab pos="685800" algn="l"/>
                        </a:tabLst>
                      </a:pPr>
                      <a:r>
                        <a:rPr lang="en-US" sz="2000" b="0" kern="1200" dirty="0" err="1">
                          <a:solidFill>
                            <a:srgbClr val="1F2F36"/>
                          </a:solidFill>
                          <a:effectLst/>
                          <a:latin typeface="+mn-lt"/>
                          <a:ea typeface="+mn-ea"/>
                          <a:cs typeface="+mn-cs"/>
                        </a:rPr>
                        <a:t>Bệnh</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viện</a:t>
                      </a:r>
                      <a:r>
                        <a:rPr lang="en-US" sz="2000" b="0" kern="1200" dirty="0">
                          <a:solidFill>
                            <a:srgbClr val="1F2F36"/>
                          </a:solidFill>
                          <a:effectLst/>
                          <a:latin typeface="+mn-lt"/>
                          <a:ea typeface="+mn-ea"/>
                          <a:cs typeface="+mn-cs"/>
                        </a:rPr>
                        <a:t> K</a:t>
                      </a:r>
                    </a:p>
                  </a:txBody>
                  <a:tcPr marL="50292" marR="50292" marT="41148" marB="32004">
                    <a:solidFill>
                      <a:srgbClr val="F4F7FA"/>
                    </a:solidFill>
                  </a:tcPr>
                </a:tc>
                <a:tc>
                  <a:txBody>
                    <a:bodyPr/>
                    <a:lstStyle/>
                    <a:p>
                      <a:pPr marL="0" algn="l" defTabSz="913516" rtl="0" eaLnBrk="1" latinLnBrk="0" hangingPunct="1">
                        <a:lnSpc>
                          <a:spcPct val="100000"/>
                        </a:lnSpc>
                        <a:spcBef>
                          <a:spcPts val="0"/>
                        </a:spcBef>
                        <a:spcAft>
                          <a:spcPts val="0"/>
                        </a:spcAft>
                        <a:tabLst>
                          <a:tab pos="540385" algn="l"/>
                          <a:tab pos="685800" algn="l"/>
                        </a:tabLst>
                      </a:pPr>
                      <a:r>
                        <a:rPr lang="en-US" sz="2000" b="0" kern="1200">
                          <a:solidFill>
                            <a:srgbClr val="1F2F36"/>
                          </a:solidFill>
                          <a:effectLst/>
                          <a:latin typeface="+mn-lt"/>
                          <a:ea typeface="+mn-ea"/>
                          <a:cs typeface="+mn-cs"/>
                        </a:rPr>
                        <a:t>Các bệnh viện</a:t>
                      </a:r>
                    </a:p>
                    <a:p>
                      <a:pPr marL="0" algn="l" defTabSz="913516" rtl="0" eaLnBrk="1" latinLnBrk="0" hangingPunct="1">
                        <a:lnSpc>
                          <a:spcPct val="100000"/>
                        </a:lnSpc>
                        <a:spcBef>
                          <a:spcPts val="0"/>
                        </a:spcBef>
                        <a:spcAft>
                          <a:spcPts val="0"/>
                        </a:spcAft>
                        <a:tabLst>
                          <a:tab pos="540385" algn="l"/>
                          <a:tab pos="685800" algn="l"/>
                        </a:tabLst>
                      </a:pPr>
                      <a:r>
                        <a:rPr lang="en-US" sz="2000" b="0" kern="1200">
                          <a:solidFill>
                            <a:srgbClr val="1F2F36"/>
                          </a:solidFill>
                          <a:effectLst/>
                          <a:latin typeface="+mn-lt"/>
                          <a:ea typeface="+mn-ea"/>
                          <a:cs typeface="+mn-cs"/>
                        </a:rPr>
                        <a:t>Sở Y tế tỉnh, thành phố</a:t>
                      </a:r>
                    </a:p>
                  </a:txBody>
                  <a:tcPr marL="50292" marR="50292" marT="41148" marB="32004">
                    <a:solidFill>
                      <a:srgbClr val="F4F7FA"/>
                    </a:solidFill>
                  </a:tcPr>
                </a:tc>
                <a:tc>
                  <a:txBody>
                    <a:bodyPr/>
                    <a:lstStyle/>
                    <a:p>
                      <a:pPr marL="0" algn="ctr" defTabSz="913516" rtl="0" eaLnBrk="1" latinLnBrk="0" hangingPunct="1">
                        <a:lnSpc>
                          <a:spcPct val="100000"/>
                        </a:lnSpc>
                        <a:spcBef>
                          <a:spcPts val="0"/>
                        </a:spcBef>
                        <a:spcAft>
                          <a:spcPts val="0"/>
                        </a:spcAft>
                        <a:tabLst>
                          <a:tab pos="540385" algn="l"/>
                          <a:tab pos="685800" algn="l"/>
                        </a:tabLst>
                      </a:pPr>
                      <a:r>
                        <a:rPr lang="en-US" sz="2000" b="0" kern="1200">
                          <a:solidFill>
                            <a:srgbClr val="1F2F36"/>
                          </a:solidFill>
                          <a:effectLst/>
                          <a:latin typeface="+mn-lt"/>
                          <a:ea typeface="+mn-ea"/>
                          <a:cs typeface="+mn-cs"/>
                        </a:rPr>
                        <a:t>2026-2027</a:t>
                      </a:r>
                    </a:p>
                  </a:txBody>
                  <a:tcPr marL="50292" marR="50292" marT="41148" marB="32004">
                    <a:solidFill>
                      <a:srgbClr val="F4F7FA"/>
                    </a:solidFill>
                  </a:tcPr>
                </a:tc>
                <a:extLst>
                  <a:ext uri="{0D108BD9-81ED-4DB2-BD59-A6C34878D82A}">
                    <a16:rowId xmlns:a16="http://schemas.microsoft.com/office/drawing/2014/main" val="2980083160"/>
                  </a:ext>
                </a:extLst>
              </a:tr>
              <a:tr h="1057996">
                <a:tc>
                  <a:txBody>
                    <a:bodyPr/>
                    <a:lstStyle/>
                    <a:p>
                      <a:pPr marL="465" lvl="0" indent="0" algn="ctr">
                        <a:lnSpc>
                          <a:spcPct val="100000"/>
                        </a:lnSpc>
                        <a:spcBef>
                          <a:spcPts val="0"/>
                        </a:spcBef>
                        <a:spcAft>
                          <a:spcPts val="0"/>
                        </a:spcAft>
                        <a:buFont typeface="+mj-lt"/>
                        <a:buNone/>
                        <a:tabLst>
                          <a:tab pos="540385" algn="l"/>
                          <a:tab pos="685800" algn="l"/>
                        </a:tabLst>
                      </a:pPr>
                      <a:r>
                        <a:rPr lang="en-US" sz="2000" b="1" kern="1200" dirty="0">
                          <a:solidFill>
                            <a:srgbClr val="2D8094"/>
                          </a:solidFill>
                          <a:effectLst/>
                          <a:latin typeface="+mn-lt"/>
                          <a:ea typeface="+mn-ea"/>
                          <a:cs typeface="+mn-cs"/>
                        </a:rPr>
                        <a:t>5.2 </a:t>
                      </a:r>
                    </a:p>
                  </a:txBody>
                  <a:tcPr marL="50292" marR="50292" marT="41148" marB="32004">
                    <a:solidFill>
                      <a:srgbClr val="F4F7FA"/>
                    </a:solidFill>
                  </a:tcPr>
                </a:tc>
                <a:tc>
                  <a:txBody>
                    <a:bodyPr/>
                    <a:lstStyle/>
                    <a:p>
                      <a:pPr marL="0" algn="l" defTabSz="913516" rtl="0" eaLnBrk="1" latinLnBrk="0" hangingPunct="1">
                        <a:lnSpc>
                          <a:spcPct val="100000"/>
                        </a:lnSpc>
                        <a:spcBef>
                          <a:spcPts val="0"/>
                        </a:spcBef>
                        <a:spcAft>
                          <a:spcPts val="0"/>
                        </a:spcAft>
                        <a:tabLst>
                          <a:tab pos="540385" algn="l"/>
                          <a:tab pos="685800" algn="l"/>
                        </a:tabLst>
                      </a:pPr>
                      <a:r>
                        <a:rPr lang="en-US" sz="2000" b="0" kern="1200" dirty="0" err="1">
                          <a:solidFill>
                            <a:srgbClr val="1F2F36"/>
                          </a:solidFill>
                          <a:effectLst/>
                          <a:latin typeface="+mn-lt"/>
                          <a:ea typeface="+mn-ea"/>
                          <a:cs typeface="+mn-cs"/>
                        </a:rPr>
                        <a:t>Nghiên</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cứu</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đánh</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giá</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kinh</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tế</a:t>
                      </a:r>
                      <a:r>
                        <a:rPr lang="en-US" sz="2000" b="0" kern="1200" dirty="0">
                          <a:solidFill>
                            <a:srgbClr val="1F2F36"/>
                          </a:solidFill>
                          <a:effectLst/>
                          <a:latin typeface="+mn-lt"/>
                          <a:ea typeface="+mn-ea"/>
                          <a:cs typeface="+mn-cs"/>
                        </a:rPr>
                        <a:t> - y </a:t>
                      </a:r>
                      <a:r>
                        <a:rPr lang="en-US" sz="2000" b="0" kern="1200" dirty="0" err="1">
                          <a:solidFill>
                            <a:srgbClr val="1F2F36"/>
                          </a:solidFill>
                          <a:effectLst/>
                          <a:latin typeface="+mn-lt"/>
                          <a:ea typeface="+mn-ea"/>
                          <a:cs typeface="+mn-cs"/>
                        </a:rPr>
                        <a:t>tế</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của</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các</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kỹ</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thuật</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sàng</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lọc</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phát</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hiện</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sớm</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ung</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thư</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phổi</a:t>
                      </a:r>
                      <a:r>
                        <a:rPr lang="en-US" sz="2000" b="0" kern="1200" dirty="0">
                          <a:solidFill>
                            <a:srgbClr val="1F2F36"/>
                          </a:solidFill>
                          <a:effectLst/>
                          <a:latin typeface="+mn-lt"/>
                          <a:ea typeface="+mn-ea"/>
                          <a:cs typeface="+mn-cs"/>
                        </a:rPr>
                        <a:t> ở </a:t>
                      </a:r>
                      <a:r>
                        <a:rPr lang="en-US" sz="2000" b="0" kern="1200" dirty="0" err="1">
                          <a:solidFill>
                            <a:srgbClr val="1F2F36"/>
                          </a:solidFill>
                          <a:effectLst/>
                          <a:latin typeface="+mn-lt"/>
                          <a:ea typeface="+mn-ea"/>
                          <a:cs typeface="+mn-cs"/>
                        </a:rPr>
                        <a:t>người</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có</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nguy</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cơ</a:t>
                      </a:r>
                      <a:r>
                        <a:rPr lang="en-US" sz="2000" b="0" kern="1200" dirty="0">
                          <a:solidFill>
                            <a:srgbClr val="1F2F36"/>
                          </a:solidFill>
                          <a:effectLst/>
                          <a:latin typeface="+mn-lt"/>
                          <a:ea typeface="+mn-ea"/>
                          <a:cs typeface="+mn-cs"/>
                        </a:rPr>
                        <a:t>.</a:t>
                      </a:r>
                    </a:p>
                  </a:txBody>
                  <a:tcPr marL="50292" marR="50292" marT="41148" marB="32004">
                    <a:solidFill>
                      <a:srgbClr val="F4F7FA"/>
                    </a:solidFill>
                  </a:tcPr>
                </a:tc>
                <a:tc>
                  <a:txBody>
                    <a:bodyPr/>
                    <a:lstStyle/>
                    <a:p>
                      <a:pPr marL="0" algn="l" defTabSz="913516" rtl="0" eaLnBrk="1" latinLnBrk="0" hangingPunct="1">
                        <a:lnSpc>
                          <a:spcPct val="100000"/>
                        </a:lnSpc>
                        <a:spcBef>
                          <a:spcPts val="0"/>
                        </a:spcBef>
                        <a:spcAft>
                          <a:spcPts val="0"/>
                        </a:spcAft>
                        <a:tabLst>
                          <a:tab pos="540385" algn="l"/>
                          <a:tab pos="685800" algn="l"/>
                        </a:tabLst>
                      </a:pPr>
                      <a:r>
                        <a:rPr lang="en-US" sz="2000" b="0" kern="1200" dirty="0">
                          <a:solidFill>
                            <a:srgbClr val="1F2F36"/>
                          </a:solidFill>
                          <a:effectLst/>
                          <a:latin typeface="+mn-lt"/>
                          <a:ea typeface="+mn-ea"/>
                          <a:cs typeface="+mn-cs"/>
                        </a:rPr>
                        <a:t>Viện </a:t>
                      </a:r>
                      <a:r>
                        <a:rPr lang="en-US" sz="2000" b="0" kern="1200" dirty="0" err="1">
                          <a:solidFill>
                            <a:srgbClr val="1F2F36"/>
                          </a:solidFill>
                          <a:effectLst/>
                          <a:latin typeface="+mn-lt"/>
                          <a:ea typeface="+mn-ea"/>
                          <a:cs typeface="+mn-cs"/>
                        </a:rPr>
                        <a:t>Chiến</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lược</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và</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Chính</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sách</a:t>
                      </a:r>
                      <a:r>
                        <a:rPr lang="en-US" sz="2000" b="0" kern="1200" dirty="0">
                          <a:solidFill>
                            <a:srgbClr val="1F2F36"/>
                          </a:solidFill>
                          <a:effectLst/>
                          <a:latin typeface="+mn-lt"/>
                          <a:ea typeface="+mn-ea"/>
                          <a:cs typeface="+mn-cs"/>
                        </a:rPr>
                        <a:t> Y </a:t>
                      </a:r>
                      <a:r>
                        <a:rPr lang="en-US" sz="2000" b="0" kern="1200" dirty="0" err="1">
                          <a:solidFill>
                            <a:srgbClr val="1F2F36"/>
                          </a:solidFill>
                          <a:effectLst/>
                          <a:latin typeface="+mn-lt"/>
                          <a:ea typeface="+mn-ea"/>
                          <a:cs typeface="+mn-cs"/>
                        </a:rPr>
                        <a:t>tế</a:t>
                      </a:r>
                      <a:endParaRPr lang="en-US" sz="2000" b="0" kern="1200" dirty="0">
                        <a:solidFill>
                          <a:srgbClr val="1F2F36"/>
                        </a:solidFill>
                        <a:effectLst/>
                        <a:latin typeface="+mn-lt"/>
                        <a:ea typeface="+mn-ea"/>
                        <a:cs typeface="+mn-cs"/>
                      </a:endParaRPr>
                    </a:p>
                  </a:txBody>
                  <a:tcPr marL="50292" marR="50292" marT="41148" marB="32004">
                    <a:solidFill>
                      <a:srgbClr val="F4F7FA"/>
                    </a:solidFill>
                  </a:tcPr>
                </a:tc>
                <a:tc>
                  <a:txBody>
                    <a:bodyPr/>
                    <a:lstStyle/>
                    <a:p>
                      <a:pPr marL="0" algn="l" defTabSz="913516" rtl="0" eaLnBrk="1" latinLnBrk="0" hangingPunct="1">
                        <a:lnSpc>
                          <a:spcPct val="100000"/>
                        </a:lnSpc>
                        <a:spcBef>
                          <a:spcPts val="0"/>
                        </a:spcBef>
                        <a:spcAft>
                          <a:spcPts val="0"/>
                        </a:spcAft>
                        <a:tabLst>
                          <a:tab pos="540385" algn="l"/>
                          <a:tab pos="685800" algn="l"/>
                        </a:tabLst>
                      </a:pPr>
                      <a:r>
                        <a:rPr lang="en-US" sz="2000" b="0" kern="1200" dirty="0" err="1" smtClean="0">
                          <a:solidFill>
                            <a:srgbClr val="1F2F36"/>
                          </a:solidFill>
                          <a:effectLst/>
                          <a:latin typeface="+mn-lt"/>
                          <a:ea typeface="+mn-ea"/>
                          <a:cs typeface="+mn-cs"/>
                        </a:rPr>
                        <a:t>Hội</a:t>
                      </a:r>
                      <a:r>
                        <a:rPr lang="en-US" sz="2000" b="0" kern="1200" dirty="0" smtClean="0">
                          <a:solidFill>
                            <a:srgbClr val="1F2F36"/>
                          </a:solidFill>
                          <a:effectLst/>
                          <a:latin typeface="+mn-lt"/>
                          <a:ea typeface="+mn-ea"/>
                          <a:cs typeface="+mn-cs"/>
                        </a:rPr>
                        <a:t> </a:t>
                      </a:r>
                      <a:r>
                        <a:rPr lang="en-US" sz="2000" b="0" kern="1200" dirty="0">
                          <a:solidFill>
                            <a:srgbClr val="1F2F36"/>
                          </a:solidFill>
                          <a:effectLst/>
                          <a:latin typeface="+mn-lt"/>
                          <a:ea typeface="+mn-ea"/>
                          <a:cs typeface="+mn-cs"/>
                        </a:rPr>
                        <a:t>y </a:t>
                      </a:r>
                      <a:r>
                        <a:rPr lang="en-US" sz="2000" b="0" kern="1200" dirty="0" err="1">
                          <a:solidFill>
                            <a:srgbClr val="1F2F36"/>
                          </a:solidFill>
                          <a:effectLst/>
                          <a:latin typeface="+mn-lt"/>
                          <a:ea typeface="+mn-ea"/>
                          <a:cs typeface="+mn-cs"/>
                        </a:rPr>
                        <a:t>khoa</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chuyên</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ngành</a:t>
                      </a:r>
                      <a:r>
                        <a:rPr lang="en-US" sz="2000" b="0" kern="1200" dirty="0">
                          <a:solidFill>
                            <a:srgbClr val="1F2F36"/>
                          </a:solidFill>
                          <a:effectLst/>
                          <a:latin typeface="+mn-lt"/>
                          <a:ea typeface="+mn-ea"/>
                          <a:cs typeface="+mn-cs"/>
                        </a:rPr>
                        <a:t>.</a:t>
                      </a:r>
                    </a:p>
                    <a:p>
                      <a:pPr marL="0" algn="l" defTabSz="913516" rtl="0" eaLnBrk="1" latinLnBrk="0" hangingPunct="1">
                        <a:lnSpc>
                          <a:spcPct val="100000"/>
                        </a:lnSpc>
                        <a:spcBef>
                          <a:spcPts val="0"/>
                        </a:spcBef>
                        <a:spcAft>
                          <a:spcPts val="0"/>
                        </a:spcAft>
                        <a:tabLst>
                          <a:tab pos="540385" algn="l"/>
                          <a:tab pos="685800" algn="l"/>
                        </a:tabLst>
                      </a:pPr>
                      <a:r>
                        <a:rPr lang="en-US" sz="2000" b="0" kern="1200" dirty="0" err="1">
                          <a:solidFill>
                            <a:srgbClr val="1F2F36"/>
                          </a:solidFill>
                          <a:effectLst/>
                          <a:latin typeface="+mn-lt"/>
                          <a:ea typeface="+mn-ea"/>
                          <a:cs typeface="+mn-cs"/>
                        </a:rPr>
                        <a:t>Bệnh</a:t>
                      </a:r>
                      <a:r>
                        <a:rPr lang="en-US" sz="2000" b="0" kern="1200" dirty="0">
                          <a:solidFill>
                            <a:srgbClr val="1F2F36"/>
                          </a:solidFill>
                          <a:effectLst/>
                          <a:latin typeface="+mn-lt"/>
                          <a:ea typeface="+mn-ea"/>
                          <a:cs typeface="+mn-cs"/>
                        </a:rPr>
                        <a:t> </a:t>
                      </a:r>
                      <a:r>
                        <a:rPr lang="en-US" sz="2000" b="0" kern="1200" dirty="0" err="1">
                          <a:solidFill>
                            <a:srgbClr val="1F2F36"/>
                          </a:solidFill>
                          <a:effectLst/>
                          <a:latin typeface="+mn-lt"/>
                          <a:ea typeface="+mn-ea"/>
                          <a:cs typeface="+mn-cs"/>
                        </a:rPr>
                        <a:t>viện</a:t>
                      </a:r>
                      <a:endParaRPr lang="en-US" sz="2000" kern="1200" dirty="0">
                        <a:solidFill>
                          <a:schemeClr val="dk1"/>
                        </a:solidFill>
                        <a:effectLst/>
                        <a:latin typeface="+mn-lt"/>
                        <a:ea typeface="+mn-ea"/>
                        <a:cs typeface="+mn-cs"/>
                      </a:endParaRPr>
                    </a:p>
                  </a:txBody>
                  <a:tcPr marL="50292" marR="50292" marT="41148" marB="32004">
                    <a:solidFill>
                      <a:srgbClr val="F4F7FA"/>
                    </a:solidFill>
                  </a:tcPr>
                </a:tc>
                <a:tc>
                  <a:txBody>
                    <a:bodyPr/>
                    <a:lstStyle/>
                    <a:p>
                      <a:pPr marL="0" algn="ctr" defTabSz="913516" rtl="0" eaLnBrk="1" latinLnBrk="0" hangingPunct="1">
                        <a:lnSpc>
                          <a:spcPct val="100000"/>
                        </a:lnSpc>
                        <a:spcBef>
                          <a:spcPts val="0"/>
                        </a:spcBef>
                        <a:spcAft>
                          <a:spcPts val="0"/>
                        </a:spcAft>
                        <a:tabLst>
                          <a:tab pos="540385" algn="l"/>
                          <a:tab pos="685800" algn="l"/>
                        </a:tabLst>
                      </a:pPr>
                      <a:r>
                        <a:rPr lang="en-US" sz="2000" b="0" kern="1200" dirty="0">
                          <a:solidFill>
                            <a:srgbClr val="1F2F36"/>
                          </a:solidFill>
                          <a:effectLst/>
                          <a:latin typeface="+mn-lt"/>
                          <a:ea typeface="+mn-ea"/>
                          <a:cs typeface="+mn-cs"/>
                        </a:rPr>
                        <a:t>2026-2027</a:t>
                      </a:r>
                    </a:p>
                  </a:txBody>
                  <a:tcPr marL="50292" marR="50292" marT="41148" marB="32004">
                    <a:solidFill>
                      <a:srgbClr val="F4F7FA"/>
                    </a:solidFill>
                  </a:tcPr>
                </a:tc>
                <a:extLst>
                  <a:ext uri="{0D108BD9-81ED-4DB2-BD59-A6C34878D82A}">
                    <a16:rowId xmlns:a16="http://schemas.microsoft.com/office/drawing/2014/main" val="2372505983"/>
                  </a:ext>
                </a:extLst>
              </a:tr>
            </a:tbl>
          </a:graphicData>
        </a:graphic>
      </p:graphicFrame>
    </p:spTree>
    <p:extLst>
      <p:ext uri="{BB962C8B-B14F-4D97-AF65-F5344CB8AC3E}">
        <p14:creationId xmlns:p14="http://schemas.microsoft.com/office/powerpoint/2010/main" val="42597451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C15C219-817D-B861-D6E8-7755E60AD516}"/>
              </a:ext>
            </a:extLst>
          </p:cNvPr>
          <p:cNvSpPr>
            <a:spLocks noGrp="1"/>
          </p:cNvSpPr>
          <p:nvPr>
            <p:ph type="title"/>
          </p:nvPr>
        </p:nvSpPr>
        <p:spPr>
          <a:xfrm>
            <a:off x="764930" y="581347"/>
            <a:ext cx="10911957" cy="484632"/>
          </a:xfrm>
        </p:spPr>
        <p:txBody>
          <a:bodyPr vert="horz" wrap="square" lIns="0" tIns="0" rIns="0" bIns="0" rtlCol="0" anchor="t">
            <a:noAutofit/>
          </a:bodyPr>
          <a:lstStyle/>
          <a:p>
            <a:pPr>
              <a:lnSpc>
                <a:spcPct val="100000"/>
              </a:lnSpc>
              <a:spcBef>
                <a:spcPts val="0"/>
              </a:spcBef>
              <a:spcAft>
                <a:spcPts val="0"/>
              </a:spcAft>
            </a:pPr>
            <a:r>
              <a:rPr lang="en-US" sz="3000" b="1" dirty="0" smtClean="0">
                <a:solidFill>
                  <a:srgbClr val="2D8094"/>
                </a:solidFill>
                <a:latin typeface="+mn-lt"/>
              </a:rPr>
              <a:t>6</a:t>
            </a:r>
            <a:r>
              <a:rPr lang="en-US" sz="3000" b="1" dirty="0" smtClean="0">
                <a:solidFill>
                  <a:srgbClr val="2D8094"/>
                </a:solidFill>
                <a:latin typeface="+mn-lt"/>
              </a:rPr>
              <a:t>. </a:t>
            </a:r>
            <a:r>
              <a:rPr lang="en-US" sz="3000" b="1" dirty="0" err="1" smtClean="0">
                <a:solidFill>
                  <a:srgbClr val="2D8094"/>
                </a:solidFill>
                <a:latin typeface="+mn-lt"/>
              </a:rPr>
              <a:t>Chỉ</a:t>
            </a:r>
            <a:r>
              <a:rPr lang="en-US" sz="3000" b="1" dirty="0" smtClean="0">
                <a:solidFill>
                  <a:srgbClr val="2D8094"/>
                </a:solidFill>
                <a:latin typeface="+mn-lt"/>
              </a:rPr>
              <a:t> </a:t>
            </a:r>
            <a:r>
              <a:rPr lang="en-US" sz="3000" b="1" dirty="0" err="1" smtClean="0">
                <a:solidFill>
                  <a:srgbClr val="2D8094"/>
                </a:solidFill>
                <a:latin typeface="+mn-lt"/>
              </a:rPr>
              <a:t>đạo</a:t>
            </a:r>
            <a:r>
              <a:rPr lang="en-US" sz="3000" b="1" dirty="0" smtClean="0">
                <a:solidFill>
                  <a:srgbClr val="2D8094"/>
                </a:solidFill>
                <a:latin typeface="+mn-lt"/>
              </a:rPr>
              <a:t>, </a:t>
            </a:r>
            <a:r>
              <a:rPr lang="en-US" sz="3000" b="1" dirty="0" err="1" smtClean="0">
                <a:solidFill>
                  <a:srgbClr val="2D8094"/>
                </a:solidFill>
                <a:latin typeface="+mn-lt"/>
              </a:rPr>
              <a:t>điều</a:t>
            </a:r>
            <a:r>
              <a:rPr lang="en-US" sz="3000" b="1" dirty="0" smtClean="0">
                <a:solidFill>
                  <a:srgbClr val="2D8094"/>
                </a:solidFill>
                <a:latin typeface="+mn-lt"/>
              </a:rPr>
              <a:t> </a:t>
            </a:r>
            <a:r>
              <a:rPr lang="en-US" sz="3000" b="1" dirty="0" err="1" smtClean="0">
                <a:solidFill>
                  <a:srgbClr val="2D8094"/>
                </a:solidFill>
                <a:latin typeface="+mn-lt"/>
              </a:rPr>
              <a:t>hành</a:t>
            </a:r>
            <a:endParaRPr lang="en-US" sz="3000" b="1" dirty="0">
              <a:solidFill>
                <a:srgbClr val="29748B"/>
              </a:solidFill>
              <a:latin typeface="+mn-lt"/>
            </a:endParaRPr>
          </a:p>
        </p:txBody>
      </p:sp>
      <p:graphicFrame>
        <p:nvGraphicFramePr>
          <p:cNvPr id="3" name="Table 2"/>
          <p:cNvGraphicFramePr>
            <a:graphicFrameLocks noGrp="1"/>
          </p:cNvGraphicFramePr>
          <p:nvPr>
            <p:extLst>
              <p:ext uri="{D42A27DB-BD31-4B8C-83A1-F6EECF244321}">
                <p14:modId xmlns:p14="http://schemas.microsoft.com/office/powerpoint/2010/main" val="2965540828"/>
              </p:ext>
            </p:extLst>
          </p:nvPr>
        </p:nvGraphicFramePr>
        <p:xfrm>
          <a:off x="764930" y="1847440"/>
          <a:ext cx="11018520" cy="3487409"/>
        </p:xfrm>
        <a:graphic>
          <a:graphicData uri="http://schemas.openxmlformats.org/drawingml/2006/table">
            <a:tbl>
              <a:tblPr firstRow="1" firstCol="1" bandRow="1">
                <a:tableStyleId>{5C22544A-7EE6-4342-B048-85BDC9FD1C3A}</a:tableStyleId>
              </a:tblPr>
              <a:tblGrid>
                <a:gridCol w="808892">
                  <a:extLst>
                    <a:ext uri="{9D8B030D-6E8A-4147-A177-3AD203B41FA5}">
                      <a16:colId xmlns:a16="http://schemas.microsoft.com/office/drawing/2014/main" val="2271919661"/>
                    </a:ext>
                  </a:extLst>
                </a:gridCol>
                <a:gridCol w="4343401">
                  <a:extLst>
                    <a:ext uri="{9D8B030D-6E8A-4147-A177-3AD203B41FA5}">
                      <a16:colId xmlns:a16="http://schemas.microsoft.com/office/drawing/2014/main" val="2637378274"/>
                    </a:ext>
                  </a:extLst>
                </a:gridCol>
                <a:gridCol w="1740877">
                  <a:extLst>
                    <a:ext uri="{9D8B030D-6E8A-4147-A177-3AD203B41FA5}">
                      <a16:colId xmlns:a16="http://schemas.microsoft.com/office/drawing/2014/main" val="431310709"/>
                    </a:ext>
                  </a:extLst>
                </a:gridCol>
                <a:gridCol w="2904093">
                  <a:extLst>
                    <a:ext uri="{9D8B030D-6E8A-4147-A177-3AD203B41FA5}">
                      <a16:colId xmlns:a16="http://schemas.microsoft.com/office/drawing/2014/main" val="2257488652"/>
                    </a:ext>
                  </a:extLst>
                </a:gridCol>
                <a:gridCol w="1221257">
                  <a:extLst>
                    <a:ext uri="{9D8B030D-6E8A-4147-A177-3AD203B41FA5}">
                      <a16:colId xmlns:a16="http://schemas.microsoft.com/office/drawing/2014/main" val="18015211"/>
                    </a:ext>
                  </a:extLst>
                </a:gridCol>
              </a:tblGrid>
              <a:tr h="457519">
                <a:tc>
                  <a:txBody>
                    <a:bodyPr/>
                    <a:lstStyle/>
                    <a:p>
                      <a:pPr algn="ctr">
                        <a:lnSpc>
                          <a:spcPct val="100000"/>
                        </a:lnSpc>
                        <a:spcBef>
                          <a:spcPts val="0"/>
                        </a:spcBef>
                        <a:spcAft>
                          <a:spcPts val="0"/>
                        </a:spcAft>
                        <a:tabLst>
                          <a:tab pos="540385" algn="l"/>
                          <a:tab pos="685800" algn="l"/>
                        </a:tabLst>
                      </a:pPr>
                      <a:r>
                        <a:rPr lang="en-US" sz="2000" b="1" dirty="0">
                          <a:solidFill>
                            <a:srgbClr val="FFFFFF"/>
                          </a:solidFill>
                          <a:effectLst/>
                          <a:latin typeface="+mn-lt"/>
                        </a:rPr>
                        <a:t>STT</a:t>
                      </a:r>
                      <a:endParaRPr lang="en-US" sz="2000" dirty="0">
                        <a:effectLst/>
                        <a:latin typeface="+mn-lt"/>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tc>
                  <a:txBody>
                    <a:bodyPr/>
                    <a:lstStyle/>
                    <a:p>
                      <a:pPr algn="l">
                        <a:lnSpc>
                          <a:spcPct val="100000"/>
                        </a:lnSpc>
                        <a:spcBef>
                          <a:spcPts val="0"/>
                        </a:spcBef>
                        <a:spcAft>
                          <a:spcPts val="0"/>
                        </a:spcAft>
                        <a:tabLst>
                          <a:tab pos="540385" algn="l"/>
                          <a:tab pos="685800" algn="l"/>
                        </a:tabLst>
                      </a:pPr>
                      <a:r>
                        <a:rPr lang="en-US" sz="2000" b="1" dirty="0">
                          <a:solidFill>
                            <a:srgbClr val="FFFFFF"/>
                          </a:solidFill>
                          <a:effectLst/>
                          <a:latin typeface="+mn-lt"/>
                        </a:rPr>
                        <a:t>Hoạt </a:t>
                      </a:r>
                      <a:r>
                        <a:rPr lang="en-US" sz="2000" b="1" dirty="0" err="1">
                          <a:solidFill>
                            <a:srgbClr val="FFFFFF"/>
                          </a:solidFill>
                          <a:effectLst/>
                          <a:latin typeface="+mn-lt"/>
                        </a:rPr>
                        <a:t>động</a:t>
                      </a:r>
                      <a:endParaRPr lang="en-US" sz="2000" dirty="0">
                        <a:effectLst/>
                        <a:latin typeface="+mn-lt"/>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tc>
                  <a:txBody>
                    <a:bodyPr/>
                    <a:lstStyle/>
                    <a:p>
                      <a:pPr algn="l">
                        <a:lnSpc>
                          <a:spcPct val="100000"/>
                        </a:lnSpc>
                        <a:spcBef>
                          <a:spcPts val="0"/>
                        </a:spcBef>
                        <a:spcAft>
                          <a:spcPts val="0"/>
                        </a:spcAft>
                        <a:tabLst>
                          <a:tab pos="540385" algn="l"/>
                          <a:tab pos="685800" algn="l"/>
                        </a:tabLst>
                      </a:pPr>
                      <a:r>
                        <a:rPr lang="en-US" sz="2000" b="1">
                          <a:solidFill>
                            <a:srgbClr val="FFFFFF"/>
                          </a:solidFill>
                          <a:effectLst/>
                          <a:latin typeface="+mn-lt"/>
                        </a:rPr>
                        <a:t>Đơn vị đầu mối thực hiện</a:t>
                      </a:r>
                      <a:endParaRPr lang="en-US" sz="2000">
                        <a:effectLst/>
                        <a:latin typeface="+mn-lt"/>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tc>
                  <a:txBody>
                    <a:bodyPr/>
                    <a:lstStyle/>
                    <a:p>
                      <a:pPr algn="l">
                        <a:lnSpc>
                          <a:spcPct val="100000"/>
                        </a:lnSpc>
                        <a:spcBef>
                          <a:spcPts val="0"/>
                        </a:spcBef>
                        <a:spcAft>
                          <a:spcPts val="0"/>
                        </a:spcAft>
                        <a:tabLst>
                          <a:tab pos="540385" algn="l"/>
                          <a:tab pos="685800" algn="l"/>
                        </a:tabLst>
                      </a:pPr>
                      <a:r>
                        <a:rPr lang="en-US" sz="2000" b="1">
                          <a:solidFill>
                            <a:srgbClr val="FFFFFF"/>
                          </a:solidFill>
                          <a:effectLst/>
                          <a:latin typeface="+mn-lt"/>
                        </a:rPr>
                        <a:t>Đơn vị phối hợp</a:t>
                      </a:r>
                      <a:endParaRPr lang="en-US" sz="2000">
                        <a:effectLst/>
                        <a:latin typeface="+mn-lt"/>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tc>
                  <a:txBody>
                    <a:bodyPr/>
                    <a:lstStyle/>
                    <a:p>
                      <a:pPr algn="ctr">
                        <a:lnSpc>
                          <a:spcPct val="100000"/>
                        </a:lnSpc>
                        <a:spcBef>
                          <a:spcPts val="0"/>
                        </a:spcBef>
                        <a:spcAft>
                          <a:spcPts val="0"/>
                        </a:spcAft>
                        <a:tabLst>
                          <a:tab pos="540385" algn="l"/>
                          <a:tab pos="685800" algn="l"/>
                        </a:tabLst>
                      </a:pPr>
                      <a:r>
                        <a:rPr lang="en-US" sz="2000" b="1" dirty="0" err="1">
                          <a:solidFill>
                            <a:srgbClr val="FFFFFF"/>
                          </a:solidFill>
                          <a:effectLst/>
                          <a:latin typeface="+mn-lt"/>
                        </a:rPr>
                        <a:t>Thời</a:t>
                      </a:r>
                      <a:r>
                        <a:rPr lang="en-US" sz="2000" b="1" dirty="0">
                          <a:solidFill>
                            <a:srgbClr val="FFFFFF"/>
                          </a:solidFill>
                          <a:effectLst/>
                          <a:latin typeface="+mn-lt"/>
                        </a:rPr>
                        <a:t> </a:t>
                      </a:r>
                      <a:r>
                        <a:rPr lang="en-US" sz="2000" b="1" dirty="0" err="1">
                          <a:solidFill>
                            <a:srgbClr val="FFFFFF"/>
                          </a:solidFill>
                          <a:effectLst/>
                          <a:latin typeface="+mn-lt"/>
                        </a:rPr>
                        <a:t>gian</a:t>
                      </a:r>
                      <a:r>
                        <a:rPr lang="en-US" sz="2000" b="1" dirty="0">
                          <a:solidFill>
                            <a:srgbClr val="FFFFFF"/>
                          </a:solidFill>
                          <a:effectLst/>
                          <a:latin typeface="+mn-lt"/>
                        </a:rPr>
                        <a:t> </a:t>
                      </a:r>
                      <a:r>
                        <a:rPr lang="en-US" sz="2000" b="1" dirty="0" err="1">
                          <a:solidFill>
                            <a:srgbClr val="FFFFFF"/>
                          </a:solidFill>
                          <a:effectLst/>
                          <a:latin typeface="+mn-lt"/>
                        </a:rPr>
                        <a:t>thực</a:t>
                      </a:r>
                      <a:r>
                        <a:rPr lang="en-US" sz="2000" b="1" dirty="0">
                          <a:solidFill>
                            <a:srgbClr val="FFFFFF"/>
                          </a:solidFill>
                          <a:effectLst/>
                          <a:latin typeface="+mn-lt"/>
                        </a:rPr>
                        <a:t> </a:t>
                      </a:r>
                      <a:r>
                        <a:rPr lang="en-US" sz="2000" b="1" dirty="0" err="1">
                          <a:solidFill>
                            <a:srgbClr val="FFFFFF"/>
                          </a:solidFill>
                          <a:effectLst/>
                          <a:latin typeface="+mn-lt"/>
                        </a:rPr>
                        <a:t>hiện</a:t>
                      </a:r>
                      <a:endParaRPr lang="en-US" sz="2000" dirty="0">
                        <a:effectLst/>
                        <a:latin typeface="+mn-lt"/>
                        <a:ea typeface="Times New Roman" panose="02020603050405020304" pitchFamily="18" charset="0"/>
                        <a:cs typeface="Times New Roman" panose="02020603050405020304" pitchFamily="18" charset="0"/>
                      </a:endParaRPr>
                    </a:p>
                  </a:txBody>
                  <a:tcPr marL="50292" marR="50292" marT="41148" marB="32004" anchor="ctr">
                    <a:solidFill>
                      <a:srgbClr val="3597B5"/>
                    </a:solidFill>
                  </a:tcPr>
                </a:tc>
                <a:extLst>
                  <a:ext uri="{0D108BD9-81ED-4DB2-BD59-A6C34878D82A}">
                    <a16:rowId xmlns:a16="http://schemas.microsoft.com/office/drawing/2014/main" val="2220033138"/>
                  </a:ext>
                </a:extLst>
              </a:tr>
              <a:tr h="652802">
                <a:tc>
                  <a:txBody>
                    <a:bodyPr/>
                    <a:lstStyle/>
                    <a:p>
                      <a:pPr marL="465" lvl="0" indent="0" algn="ctr">
                        <a:lnSpc>
                          <a:spcPct val="100000"/>
                        </a:lnSpc>
                        <a:spcBef>
                          <a:spcPts val="0"/>
                        </a:spcBef>
                        <a:spcAft>
                          <a:spcPts val="0"/>
                        </a:spcAft>
                        <a:buFont typeface="+mj-lt"/>
                        <a:buNone/>
                        <a:tabLst>
                          <a:tab pos="540385" algn="l"/>
                          <a:tab pos="685800" algn="l"/>
                        </a:tabLst>
                      </a:pPr>
                      <a:r>
                        <a:rPr lang="en-US" sz="2000" b="1" dirty="0">
                          <a:solidFill>
                            <a:srgbClr val="2D8094"/>
                          </a:solidFill>
                          <a:effectLst/>
                          <a:latin typeface="+mn-lt"/>
                          <a:ea typeface="+mn-ea"/>
                          <a:cs typeface="+mn-cs"/>
                        </a:rPr>
                        <a:t>6.1</a:t>
                      </a:r>
                      <a:endParaRPr lang="en-US" sz="20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810260" algn="l"/>
                        </a:tabLst>
                      </a:pPr>
                      <a:r>
                        <a:rPr lang="en-US" sz="2000" b="0" dirty="0" err="1">
                          <a:solidFill>
                            <a:srgbClr val="1F2F36"/>
                          </a:solidFill>
                          <a:effectLst/>
                          <a:latin typeface="+mn-lt"/>
                        </a:rPr>
                        <a:t>Tổ</a:t>
                      </a:r>
                      <a:r>
                        <a:rPr lang="en-US" sz="2000" b="0" dirty="0">
                          <a:solidFill>
                            <a:srgbClr val="1F2F36"/>
                          </a:solidFill>
                          <a:effectLst/>
                          <a:latin typeface="+mn-lt"/>
                        </a:rPr>
                        <a:t> </a:t>
                      </a:r>
                      <a:r>
                        <a:rPr lang="en-US" sz="2000" b="0" dirty="0" err="1">
                          <a:solidFill>
                            <a:srgbClr val="1F2F36"/>
                          </a:solidFill>
                          <a:effectLst/>
                          <a:latin typeface="+mn-lt"/>
                        </a:rPr>
                        <a:t>chức</a:t>
                      </a:r>
                      <a:r>
                        <a:rPr lang="en-US" sz="2000" b="0" dirty="0">
                          <a:solidFill>
                            <a:srgbClr val="1F2F36"/>
                          </a:solidFill>
                          <a:effectLst/>
                          <a:latin typeface="+mn-lt"/>
                        </a:rPr>
                        <a:t> </a:t>
                      </a:r>
                      <a:r>
                        <a:rPr lang="en-US" sz="2000" b="0" dirty="0" err="1">
                          <a:solidFill>
                            <a:srgbClr val="1F2F36"/>
                          </a:solidFill>
                          <a:effectLst/>
                          <a:latin typeface="+mn-lt"/>
                        </a:rPr>
                        <a:t>Hội</a:t>
                      </a:r>
                      <a:r>
                        <a:rPr lang="en-US" sz="2000" b="0" dirty="0">
                          <a:solidFill>
                            <a:srgbClr val="1F2F36"/>
                          </a:solidFill>
                          <a:effectLst/>
                          <a:latin typeface="+mn-lt"/>
                        </a:rPr>
                        <a:t> </a:t>
                      </a:r>
                      <a:r>
                        <a:rPr lang="en-US" sz="2000" b="0" dirty="0" err="1">
                          <a:solidFill>
                            <a:srgbClr val="1F2F36"/>
                          </a:solidFill>
                          <a:effectLst/>
                          <a:latin typeface="+mn-lt"/>
                        </a:rPr>
                        <a:t>nghị</a:t>
                      </a:r>
                      <a:r>
                        <a:rPr lang="en-US" sz="2000" b="0" dirty="0">
                          <a:solidFill>
                            <a:srgbClr val="1F2F36"/>
                          </a:solidFill>
                          <a:effectLst/>
                          <a:latin typeface="+mn-lt"/>
                        </a:rPr>
                        <a:t> </a:t>
                      </a:r>
                      <a:r>
                        <a:rPr lang="en-US" sz="2000" b="0" dirty="0" err="1">
                          <a:solidFill>
                            <a:srgbClr val="1F2F36"/>
                          </a:solidFill>
                          <a:effectLst/>
                          <a:latin typeface="+mn-lt"/>
                        </a:rPr>
                        <a:t>sơ</a:t>
                      </a:r>
                      <a:r>
                        <a:rPr lang="en-US" sz="2000" b="0" dirty="0">
                          <a:solidFill>
                            <a:srgbClr val="1F2F36"/>
                          </a:solidFill>
                          <a:effectLst/>
                          <a:latin typeface="+mn-lt"/>
                        </a:rPr>
                        <a:t> </a:t>
                      </a:r>
                      <a:r>
                        <a:rPr lang="en-US" sz="2000" b="0" dirty="0" err="1">
                          <a:solidFill>
                            <a:srgbClr val="1F2F36"/>
                          </a:solidFill>
                          <a:effectLst/>
                          <a:latin typeface="+mn-lt"/>
                        </a:rPr>
                        <a:t>kết</a:t>
                      </a:r>
                      <a:r>
                        <a:rPr lang="en-US" sz="2000" b="0" dirty="0">
                          <a:solidFill>
                            <a:srgbClr val="1F2F36"/>
                          </a:solidFill>
                          <a:effectLst/>
                          <a:latin typeface="+mn-lt"/>
                        </a:rPr>
                        <a:t>, </a:t>
                      </a:r>
                      <a:r>
                        <a:rPr lang="en-US" sz="2000" b="0" dirty="0" err="1">
                          <a:solidFill>
                            <a:srgbClr val="1F2F36"/>
                          </a:solidFill>
                          <a:effectLst/>
                          <a:latin typeface="+mn-lt"/>
                        </a:rPr>
                        <a:t>tổng</a:t>
                      </a:r>
                      <a:r>
                        <a:rPr lang="en-US" sz="2000" b="0" dirty="0">
                          <a:solidFill>
                            <a:srgbClr val="1F2F36"/>
                          </a:solidFill>
                          <a:effectLst/>
                          <a:latin typeface="+mn-lt"/>
                        </a:rPr>
                        <a:t> </a:t>
                      </a:r>
                      <a:r>
                        <a:rPr lang="en-US" sz="2000" b="0" dirty="0" err="1">
                          <a:solidFill>
                            <a:srgbClr val="1F2F36"/>
                          </a:solidFill>
                          <a:effectLst/>
                          <a:latin typeface="+mn-lt"/>
                        </a:rPr>
                        <a:t>kết</a:t>
                      </a:r>
                      <a:r>
                        <a:rPr lang="en-US" sz="2000" b="0" dirty="0">
                          <a:solidFill>
                            <a:srgbClr val="1F2F36"/>
                          </a:solidFill>
                          <a:effectLst/>
                          <a:latin typeface="+mn-lt"/>
                        </a:rPr>
                        <a:t> </a:t>
                      </a:r>
                      <a:r>
                        <a:rPr lang="en-US" sz="2000" b="0" dirty="0" err="1">
                          <a:solidFill>
                            <a:srgbClr val="1F2F36"/>
                          </a:solidFill>
                          <a:effectLst/>
                          <a:latin typeface="+mn-lt"/>
                        </a:rPr>
                        <a:t>Chương</a:t>
                      </a:r>
                      <a:r>
                        <a:rPr lang="en-US" sz="2000" b="0" dirty="0">
                          <a:solidFill>
                            <a:srgbClr val="1F2F36"/>
                          </a:solidFill>
                          <a:effectLst/>
                          <a:latin typeface="+mn-lt"/>
                        </a:rPr>
                        <a:t> </a:t>
                      </a:r>
                      <a:r>
                        <a:rPr lang="en-US" sz="2000" b="0" dirty="0" err="1">
                          <a:solidFill>
                            <a:srgbClr val="1F2F36"/>
                          </a:solidFill>
                          <a:effectLst/>
                          <a:latin typeface="+mn-lt"/>
                        </a:rPr>
                        <a:t>trình</a:t>
                      </a:r>
                      <a:r>
                        <a:rPr lang="en-US" sz="2000" b="0" dirty="0">
                          <a:solidFill>
                            <a:srgbClr val="1F2F36"/>
                          </a:solidFill>
                          <a:effectLst/>
                          <a:latin typeface="+mn-lt"/>
                        </a:rPr>
                        <a:t> </a:t>
                      </a:r>
                      <a:r>
                        <a:rPr lang="en-US" sz="2000" b="0" dirty="0" err="1">
                          <a:solidFill>
                            <a:srgbClr val="1F2F36"/>
                          </a:solidFill>
                          <a:effectLst/>
                          <a:latin typeface="+mn-lt"/>
                        </a:rPr>
                        <a:t>Sức</a:t>
                      </a:r>
                      <a:r>
                        <a:rPr lang="en-US" sz="2000" b="0" dirty="0">
                          <a:solidFill>
                            <a:srgbClr val="1F2F36"/>
                          </a:solidFill>
                          <a:effectLst/>
                          <a:latin typeface="+mn-lt"/>
                        </a:rPr>
                        <a:t> </a:t>
                      </a:r>
                      <a:r>
                        <a:rPr lang="en-US" sz="2000" b="0" dirty="0" err="1">
                          <a:solidFill>
                            <a:srgbClr val="1F2F36"/>
                          </a:solidFill>
                          <a:effectLst/>
                          <a:latin typeface="+mn-lt"/>
                        </a:rPr>
                        <a:t>khỏe</a:t>
                      </a:r>
                      <a:r>
                        <a:rPr lang="en-US" sz="2000" b="0" dirty="0">
                          <a:solidFill>
                            <a:srgbClr val="1F2F36"/>
                          </a:solidFill>
                          <a:effectLst/>
                          <a:latin typeface="+mn-lt"/>
                        </a:rPr>
                        <a:t> </a:t>
                      </a:r>
                      <a:r>
                        <a:rPr lang="en-US" sz="2000" b="0" dirty="0" err="1">
                          <a:solidFill>
                            <a:srgbClr val="1F2F36"/>
                          </a:solidFill>
                          <a:effectLst/>
                          <a:latin typeface="+mn-lt"/>
                        </a:rPr>
                        <a:t>Phổi</a:t>
                      </a:r>
                      <a:r>
                        <a:rPr lang="en-US" sz="2000" b="0" dirty="0">
                          <a:solidFill>
                            <a:srgbClr val="1F2F36"/>
                          </a:solidFill>
                          <a:effectLst/>
                          <a:latin typeface="+mn-lt"/>
                        </a:rPr>
                        <a:t> Việt Nam.</a:t>
                      </a:r>
                    </a:p>
                    <a:p>
                      <a:pPr algn="l">
                        <a:lnSpc>
                          <a:spcPct val="100000"/>
                        </a:lnSpc>
                        <a:spcBef>
                          <a:spcPts val="0"/>
                        </a:spcBef>
                        <a:spcAft>
                          <a:spcPts val="0"/>
                        </a:spcAft>
                      </a:pPr>
                      <a:r>
                        <a:rPr lang="en-US" sz="2000" b="0" dirty="0">
                          <a:solidFill>
                            <a:srgbClr val="1F2F36"/>
                          </a:solidFill>
                          <a:effectLst/>
                          <a:latin typeface="+mn-lt"/>
                        </a:rPr>
                        <a:t> </a:t>
                      </a:r>
                      <a:endParaRPr lang="en-US" sz="20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2000" b="0" dirty="0" err="1">
                          <a:solidFill>
                            <a:srgbClr val="1F2F36"/>
                          </a:solidFill>
                          <a:effectLst/>
                          <a:latin typeface="+mn-lt"/>
                        </a:rPr>
                        <a:t>Cục</a:t>
                      </a:r>
                      <a:r>
                        <a:rPr lang="en-US" sz="2000" b="0" dirty="0">
                          <a:solidFill>
                            <a:srgbClr val="1F2F36"/>
                          </a:solidFill>
                          <a:effectLst/>
                          <a:latin typeface="+mn-lt"/>
                        </a:rPr>
                        <a:t> QLKCB</a:t>
                      </a:r>
                      <a:endParaRPr lang="en-US" sz="20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2000" b="0" spc="-30">
                          <a:solidFill>
                            <a:srgbClr val="1F2F36"/>
                          </a:solidFill>
                          <a:effectLst/>
                          <a:latin typeface="+mn-lt"/>
                        </a:rPr>
                        <a:t>Vụ, Cục;</a:t>
                      </a:r>
                      <a:endParaRPr lang="en-US" sz="2000">
                        <a:effectLst/>
                        <a:latin typeface="+mn-lt"/>
                      </a:endParaRPr>
                    </a:p>
                    <a:p>
                      <a:pPr algn="l">
                        <a:lnSpc>
                          <a:spcPct val="100000"/>
                        </a:lnSpc>
                        <a:spcBef>
                          <a:spcPts val="0"/>
                        </a:spcBef>
                        <a:spcAft>
                          <a:spcPts val="0"/>
                        </a:spcAft>
                        <a:tabLst>
                          <a:tab pos="540385" algn="l"/>
                          <a:tab pos="685800" algn="l"/>
                        </a:tabLst>
                      </a:pPr>
                      <a:r>
                        <a:rPr lang="en-US" sz="2000" b="0" spc="-30">
                          <a:solidFill>
                            <a:srgbClr val="1F2F36"/>
                          </a:solidFill>
                          <a:effectLst/>
                          <a:latin typeface="+mn-lt"/>
                        </a:rPr>
                        <a:t>Bệnh viện, Hội y khoa chuyên ngành.</a:t>
                      </a:r>
                      <a:endParaRPr lang="en-US" sz="200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ctr">
                        <a:lnSpc>
                          <a:spcPct val="100000"/>
                        </a:lnSpc>
                        <a:spcBef>
                          <a:spcPts val="0"/>
                        </a:spcBef>
                        <a:spcAft>
                          <a:spcPts val="0"/>
                        </a:spcAft>
                        <a:tabLst>
                          <a:tab pos="540385" algn="l"/>
                          <a:tab pos="685800" algn="l"/>
                        </a:tabLst>
                      </a:pPr>
                      <a:r>
                        <a:rPr lang="en-US" sz="2000" b="0">
                          <a:solidFill>
                            <a:srgbClr val="1F2F36"/>
                          </a:solidFill>
                          <a:effectLst/>
                          <a:latin typeface="+mn-lt"/>
                        </a:rPr>
                        <a:t>2026-2027</a:t>
                      </a:r>
                      <a:endParaRPr lang="en-US" sz="200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extLst>
                  <a:ext uri="{0D108BD9-81ED-4DB2-BD59-A6C34878D82A}">
                    <a16:rowId xmlns:a16="http://schemas.microsoft.com/office/drawing/2014/main" val="2980083160"/>
                  </a:ext>
                </a:extLst>
              </a:tr>
              <a:tr h="652802">
                <a:tc>
                  <a:txBody>
                    <a:bodyPr/>
                    <a:lstStyle/>
                    <a:p>
                      <a:pPr marL="465" lvl="0" indent="0" algn="ctr">
                        <a:lnSpc>
                          <a:spcPct val="100000"/>
                        </a:lnSpc>
                        <a:spcBef>
                          <a:spcPts val="0"/>
                        </a:spcBef>
                        <a:spcAft>
                          <a:spcPts val="0"/>
                        </a:spcAft>
                        <a:buFont typeface="+mj-lt"/>
                        <a:buNone/>
                        <a:tabLst>
                          <a:tab pos="540385" algn="l"/>
                          <a:tab pos="685800" algn="l"/>
                        </a:tabLst>
                      </a:pPr>
                      <a:r>
                        <a:rPr lang="en-US" sz="2000" b="1" dirty="0">
                          <a:solidFill>
                            <a:srgbClr val="2D8094"/>
                          </a:solidFill>
                          <a:effectLst/>
                          <a:latin typeface="+mn-lt"/>
                        </a:rPr>
                        <a:t>6.2 </a:t>
                      </a:r>
                      <a:endParaRPr lang="en-US" sz="20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pPr>
                      <a:r>
                        <a:rPr lang="en-US" sz="2000" b="0" dirty="0" err="1">
                          <a:solidFill>
                            <a:srgbClr val="1F2F36"/>
                          </a:solidFill>
                          <a:effectLst/>
                          <a:latin typeface="+mn-lt"/>
                        </a:rPr>
                        <a:t>Kiểm</a:t>
                      </a:r>
                      <a:r>
                        <a:rPr lang="en-US" sz="2000" b="0" dirty="0">
                          <a:solidFill>
                            <a:srgbClr val="1F2F36"/>
                          </a:solidFill>
                          <a:effectLst/>
                          <a:latin typeface="+mn-lt"/>
                        </a:rPr>
                        <a:t> </a:t>
                      </a:r>
                      <a:r>
                        <a:rPr lang="en-US" sz="2000" b="0" dirty="0" err="1">
                          <a:solidFill>
                            <a:srgbClr val="1F2F36"/>
                          </a:solidFill>
                          <a:effectLst/>
                          <a:latin typeface="+mn-lt"/>
                        </a:rPr>
                        <a:t>tra</a:t>
                      </a:r>
                      <a:r>
                        <a:rPr lang="en-US" sz="2000" b="0" dirty="0">
                          <a:solidFill>
                            <a:srgbClr val="1F2F36"/>
                          </a:solidFill>
                          <a:effectLst/>
                          <a:latin typeface="+mn-lt"/>
                        </a:rPr>
                        <a:t>, </a:t>
                      </a:r>
                      <a:r>
                        <a:rPr lang="en-US" sz="2000" b="0" dirty="0" err="1">
                          <a:solidFill>
                            <a:srgbClr val="1F2F36"/>
                          </a:solidFill>
                          <a:effectLst/>
                          <a:latin typeface="+mn-lt"/>
                        </a:rPr>
                        <a:t>giám</a:t>
                      </a:r>
                      <a:r>
                        <a:rPr lang="en-US" sz="2000" b="0" dirty="0">
                          <a:solidFill>
                            <a:srgbClr val="1F2F36"/>
                          </a:solidFill>
                          <a:effectLst/>
                          <a:latin typeface="+mn-lt"/>
                        </a:rPr>
                        <a:t> </a:t>
                      </a:r>
                      <a:r>
                        <a:rPr lang="en-US" sz="2000" b="0" dirty="0" err="1">
                          <a:solidFill>
                            <a:srgbClr val="1F2F36"/>
                          </a:solidFill>
                          <a:effectLst/>
                          <a:latin typeface="+mn-lt"/>
                        </a:rPr>
                        <a:t>sát</a:t>
                      </a:r>
                      <a:r>
                        <a:rPr lang="en-US" sz="2000" b="0" dirty="0">
                          <a:solidFill>
                            <a:srgbClr val="1F2F36"/>
                          </a:solidFill>
                          <a:effectLst/>
                          <a:latin typeface="+mn-lt"/>
                        </a:rPr>
                        <a:t> </a:t>
                      </a:r>
                      <a:r>
                        <a:rPr lang="en-US" sz="2000" b="0" dirty="0" err="1">
                          <a:solidFill>
                            <a:srgbClr val="1F2F36"/>
                          </a:solidFill>
                          <a:effectLst/>
                          <a:latin typeface="+mn-lt"/>
                        </a:rPr>
                        <a:t>thực</a:t>
                      </a:r>
                      <a:r>
                        <a:rPr lang="en-US" sz="2000" b="0" dirty="0">
                          <a:solidFill>
                            <a:srgbClr val="1F2F36"/>
                          </a:solidFill>
                          <a:effectLst/>
                          <a:latin typeface="+mn-lt"/>
                        </a:rPr>
                        <a:t> </a:t>
                      </a:r>
                      <a:r>
                        <a:rPr lang="en-US" sz="2000" b="0" dirty="0" err="1">
                          <a:solidFill>
                            <a:srgbClr val="1F2F36"/>
                          </a:solidFill>
                          <a:effectLst/>
                          <a:latin typeface="+mn-lt"/>
                        </a:rPr>
                        <a:t>hiện</a:t>
                      </a:r>
                      <a:r>
                        <a:rPr lang="en-US" sz="2000" b="0" dirty="0">
                          <a:solidFill>
                            <a:srgbClr val="1F2F36"/>
                          </a:solidFill>
                          <a:effectLst/>
                          <a:latin typeface="+mn-lt"/>
                        </a:rPr>
                        <a:t> </a:t>
                      </a:r>
                      <a:r>
                        <a:rPr lang="en-US" sz="2000" b="0" dirty="0" err="1">
                          <a:solidFill>
                            <a:srgbClr val="1F2F36"/>
                          </a:solidFill>
                          <a:effectLst/>
                          <a:latin typeface="+mn-lt"/>
                        </a:rPr>
                        <a:t>nhiệm</a:t>
                      </a:r>
                      <a:r>
                        <a:rPr lang="en-US" sz="2000" b="0" dirty="0">
                          <a:solidFill>
                            <a:srgbClr val="1F2F36"/>
                          </a:solidFill>
                          <a:effectLst/>
                          <a:latin typeface="+mn-lt"/>
                        </a:rPr>
                        <a:t> </a:t>
                      </a:r>
                      <a:r>
                        <a:rPr lang="en-US" sz="2000" b="0" dirty="0" err="1">
                          <a:solidFill>
                            <a:srgbClr val="1F2F36"/>
                          </a:solidFill>
                          <a:effectLst/>
                          <a:latin typeface="+mn-lt"/>
                        </a:rPr>
                        <a:t>vụ</a:t>
                      </a:r>
                      <a:endParaRPr lang="en-US" sz="20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2000" b="0" dirty="0" err="1">
                          <a:solidFill>
                            <a:srgbClr val="1F2F36"/>
                          </a:solidFill>
                          <a:effectLst/>
                          <a:latin typeface="+mn-lt"/>
                        </a:rPr>
                        <a:t>Cục</a:t>
                      </a:r>
                      <a:r>
                        <a:rPr lang="en-US" sz="2000" b="0" dirty="0">
                          <a:solidFill>
                            <a:srgbClr val="1F2F36"/>
                          </a:solidFill>
                          <a:effectLst/>
                          <a:latin typeface="+mn-lt"/>
                        </a:rPr>
                        <a:t> QLKCB, </a:t>
                      </a:r>
                      <a:endParaRPr lang="en-US" sz="2000" b="0" dirty="0" smtClean="0">
                        <a:solidFill>
                          <a:srgbClr val="1F2F36"/>
                        </a:solidFill>
                        <a:effectLst/>
                        <a:latin typeface="+mn-lt"/>
                      </a:endParaRPr>
                    </a:p>
                    <a:p>
                      <a:pPr algn="l">
                        <a:lnSpc>
                          <a:spcPct val="100000"/>
                        </a:lnSpc>
                        <a:spcBef>
                          <a:spcPts val="0"/>
                        </a:spcBef>
                        <a:spcAft>
                          <a:spcPts val="0"/>
                        </a:spcAft>
                        <a:tabLst>
                          <a:tab pos="540385" algn="l"/>
                          <a:tab pos="685800" algn="l"/>
                        </a:tabLst>
                      </a:pPr>
                      <a:r>
                        <a:rPr lang="en-US" sz="2000" b="0" dirty="0" err="1" smtClean="0">
                          <a:solidFill>
                            <a:srgbClr val="1F2F36"/>
                          </a:solidFill>
                          <a:effectLst/>
                          <a:latin typeface="+mn-lt"/>
                        </a:rPr>
                        <a:t>Cục</a:t>
                      </a:r>
                      <a:r>
                        <a:rPr lang="en-US" sz="2000" b="0" dirty="0" smtClean="0">
                          <a:solidFill>
                            <a:srgbClr val="1F2F36"/>
                          </a:solidFill>
                          <a:effectLst/>
                          <a:latin typeface="+mn-lt"/>
                        </a:rPr>
                        <a:t> </a:t>
                      </a:r>
                      <a:r>
                        <a:rPr lang="en-US" sz="2000" b="0" dirty="0" err="1">
                          <a:solidFill>
                            <a:srgbClr val="1F2F36"/>
                          </a:solidFill>
                          <a:effectLst/>
                          <a:latin typeface="+mn-lt"/>
                        </a:rPr>
                        <a:t>Phòng</a:t>
                      </a:r>
                      <a:r>
                        <a:rPr lang="en-US" sz="2000" b="0" dirty="0">
                          <a:solidFill>
                            <a:srgbClr val="1F2F36"/>
                          </a:solidFill>
                          <a:effectLst/>
                          <a:latin typeface="+mn-lt"/>
                        </a:rPr>
                        <a:t> </a:t>
                      </a:r>
                      <a:r>
                        <a:rPr lang="en-US" sz="2000" b="0" dirty="0" err="1">
                          <a:solidFill>
                            <a:srgbClr val="1F2F36"/>
                          </a:solidFill>
                          <a:effectLst/>
                          <a:latin typeface="+mn-lt"/>
                        </a:rPr>
                        <a:t>bệnh</a:t>
                      </a:r>
                      <a:endParaRPr lang="en-US" sz="20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2000" b="0" spc="-30" dirty="0" err="1">
                          <a:solidFill>
                            <a:srgbClr val="1F2F36"/>
                          </a:solidFill>
                          <a:effectLst/>
                          <a:latin typeface="+mn-lt"/>
                        </a:rPr>
                        <a:t>Cục</a:t>
                      </a:r>
                      <a:r>
                        <a:rPr lang="en-US" sz="2000" b="0" spc="-30" dirty="0">
                          <a:solidFill>
                            <a:srgbClr val="1F2F36"/>
                          </a:solidFill>
                          <a:effectLst/>
                          <a:latin typeface="+mn-lt"/>
                        </a:rPr>
                        <a:t>, Vụ, </a:t>
                      </a:r>
                      <a:r>
                        <a:rPr lang="en-US" sz="2000" b="0" spc="-30" dirty="0" err="1">
                          <a:solidFill>
                            <a:srgbClr val="1F2F36"/>
                          </a:solidFill>
                          <a:effectLst/>
                          <a:latin typeface="+mn-lt"/>
                        </a:rPr>
                        <a:t>Viện</a:t>
                      </a:r>
                      <a:r>
                        <a:rPr lang="en-US" sz="2000" b="0" spc="-30" dirty="0" smtClean="0">
                          <a:solidFill>
                            <a:srgbClr val="1F2F36"/>
                          </a:solidFill>
                          <a:effectLst/>
                          <a:latin typeface="+mn-lt"/>
                        </a:rPr>
                        <a:t>,</a:t>
                      </a:r>
                    </a:p>
                    <a:p>
                      <a:pPr algn="l">
                        <a:lnSpc>
                          <a:spcPct val="100000"/>
                        </a:lnSpc>
                        <a:spcBef>
                          <a:spcPts val="0"/>
                        </a:spcBef>
                        <a:spcAft>
                          <a:spcPts val="0"/>
                        </a:spcAft>
                        <a:tabLst>
                          <a:tab pos="540385" algn="l"/>
                          <a:tab pos="685800" algn="l"/>
                        </a:tabLst>
                      </a:pPr>
                      <a:r>
                        <a:rPr lang="en-US" sz="2000" b="0" spc="-30" dirty="0" err="1" smtClean="0">
                          <a:solidFill>
                            <a:srgbClr val="1F2F36"/>
                          </a:solidFill>
                          <a:effectLst/>
                          <a:latin typeface="+mn-lt"/>
                        </a:rPr>
                        <a:t>Bệnh</a:t>
                      </a:r>
                      <a:r>
                        <a:rPr lang="en-US" sz="2000" b="0" spc="-30" dirty="0" smtClean="0">
                          <a:solidFill>
                            <a:srgbClr val="1F2F36"/>
                          </a:solidFill>
                          <a:effectLst/>
                          <a:latin typeface="+mn-lt"/>
                        </a:rPr>
                        <a:t> </a:t>
                      </a:r>
                      <a:r>
                        <a:rPr lang="en-US" sz="2000" b="0" spc="-30" dirty="0" err="1">
                          <a:solidFill>
                            <a:srgbClr val="1F2F36"/>
                          </a:solidFill>
                          <a:effectLst/>
                          <a:latin typeface="+mn-lt"/>
                        </a:rPr>
                        <a:t>viện</a:t>
                      </a:r>
                      <a:r>
                        <a:rPr lang="en-US" sz="2000" b="0" spc="-30" dirty="0" smtClean="0">
                          <a:solidFill>
                            <a:srgbClr val="1F2F36"/>
                          </a:solidFill>
                          <a:effectLst/>
                          <a:latin typeface="+mn-lt"/>
                        </a:rPr>
                        <a:t>,</a:t>
                      </a:r>
                    </a:p>
                    <a:p>
                      <a:pPr algn="l">
                        <a:lnSpc>
                          <a:spcPct val="100000"/>
                        </a:lnSpc>
                        <a:spcBef>
                          <a:spcPts val="0"/>
                        </a:spcBef>
                        <a:spcAft>
                          <a:spcPts val="0"/>
                        </a:spcAft>
                        <a:tabLst>
                          <a:tab pos="540385" algn="l"/>
                          <a:tab pos="685800" algn="l"/>
                        </a:tabLst>
                      </a:pPr>
                      <a:r>
                        <a:rPr lang="en-US" sz="2000" b="0" spc="-30" dirty="0" err="1" smtClean="0">
                          <a:solidFill>
                            <a:srgbClr val="1F2F36"/>
                          </a:solidFill>
                          <a:effectLst/>
                          <a:latin typeface="+mn-lt"/>
                        </a:rPr>
                        <a:t>Hội</a:t>
                      </a:r>
                      <a:r>
                        <a:rPr lang="en-US" sz="2000" b="0" spc="-30" dirty="0" smtClean="0">
                          <a:solidFill>
                            <a:srgbClr val="1F2F36"/>
                          </a:solidFill>
                          <a:effectLst/>
                          <a:latin typeface="+mn-lt"/>
                        </a:rPr>
                        <a:t> </a:t>
                      </a:r>
                      <a:r>
                        <a:rPr lang="en-US" sz="2000" b="0" spc="-30" dirty="0">
                          <a:solidFill>
                            <a:srgbClr val="1F2F36"/>
                          </a:solidFill>
                          <a:effectLst/>
                          <a:latin typeface="+mn-lt"/>
                        </a:rPr>
                        <a:t>y khoa </a:t>
                      </a:r>
                      <a:r>
                        <a:rPr lang="en-US" sz="2000" b="0" spc="-30" dirty="0" err="1">
                          <a:solidFill>
                            <a:srgbClr val="1F2F36"/>
                          </a:solidFill>
                          <a:effectLst/>
                          <a:latin typeface="+mn-lt"/>
                        </a:rPr>
                        <a:t>chuyên</a:t>
                      </a:r>
                      <a:r>
                        <a:rPr lang="en-US" sz="2000" b="0" spc="-30" dirty="0">
                          <a:solidFill>
                            <a:srgbClr val="1F2F36"/>
                          </a:solidFill>
                          <a:effectLst/>
                          <a:latin typeface="+mn-lt"/>
                        </a:rPr>
                        <a:t> </a:t>
                      </a:r>
                      <a:r>
                        <a:rPr lang="en-US" sz="2000" b="0" spc="-30" dirty="0" err="1">
                          <a:solidFill>
                            <a:srgbClr val="1F2F36"/>
                          </a:solidFill>
                          <a:effectLst/>
                          <a:latin typeface="+mn-lt"/>
                        </a:rPr>
                        <a:t>ngành</a:t>
                      </a:r>
                      <a:r>
                        <a:rPr lang="en-US" sz="2000" b="0" spc="-30" dirty="0">
                          <a:solidFill>
                            <a:srgbClr val="1F2F36"/>
                          </a:solidFill>
                          <a:effectLst/>
                          <a:latin typeface="+mn-lt"/>
                        </a:rPr>
                        <a:t>.</a:t>
                      </a:r>
                      <a:endParaRPr lang="en-US" sz="20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ctr">
                        <a:lnSpc>
                          <a:spcPct val="100000"/>
                        </a:lnSpc>
                        <a:spcBef>
                          <a:spcPts val="0"/>
                        </a:spcBef>
                        <a:spcAft>
                          <a:spcPts val="0"/>
                        </a:spcAft>
                        <a:tabLst>
                          <a:tab pos="540385" algn="l"/>
                          <a:tab pos="685800" algn="l"/>
                        </a:tabLst>
                      </a:pPr>
                      <a:r>
                        <a:rPr lang="en-US" sz="2000" b="0" dirty="0">
                          <a:solidFill>
                            <a:srgbClr val="1F2F36"/>
                          </a:solidFill>
                          <a:effectLst/>
                          <a:latin typeface="+mn-lt"/>
                        </a:rPr>
                        <a:t>2026-2027</a:t>
                      </a:r>
                      <a:endParaRPr lang="en-US" sz="20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extLst>
                  <a:ext uri="{0D108BD9-81ED-4DB2-BD59-A6C34878D82A}">
                    <a16:rowId xmlns:a16="http://schemas.microsoft.com/office/drawing/2014/main" val="2372505983"/>
                  </a:ext>
                </a:extLst>
              </a:tr>
              <a:tr h="829553">
                <a:tc>
                  <a:txBody>
                    <a:bodyPr/>
                    <a:lstStyle/>
                    <a:p>
                      <a:pPr marL="465" lvl="0" indent="0" algn="ctr">
                        <a:lnSpc>
                          <a:spcPct val="100000"/>
                        </a:lnSpc>
                        <a:spcBef>
                          <a:spcPts val="0"/>
                        </a:spcBef>
                        <a:spcAft>
                          <a:spcPts val="0"/>
                        </a:spcAft>
                        <a:buFont typeface="+mj-lt"/>
                        <a:buNone/>
                        <a:tabLst>
                          <a:tab pos="540385" algn="l"/>
                          <a:tab pos="685800" algn="l"/>
                        </a:tabLst>
                      </a:pPr>
                      <a:r>
                        <a:rPr lang="en-US" sz="2000" b="1" dirty="0">
                          <a:solidFill>
                            <a:srgbClr val="2D8094"/>
                          </a:solidFill>
                          <a:effectLst/>
                          <a:latin typeface="+mn-lt"/>
                          <a:ea typeface="+mn-ea"/>
                          <a:cs typeface="+mn-cs"/>
                        </a:rPr>
                        <a:t>6.3</a:t>
                      </a:r>
                      <a:endParaRPr lang="en-US" sz="20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pPr>
                      <a:r>
                        <a:rPr lang="en-US" sz="2000" b="0">
                          <a:solidFill>
                            <a:srgbClr val="1F2F36"/>
                          </a:solidFill>
                          <a:effectLst/>
                          <a:latin typeface="+mn-lt"/>
                        </a:rPr>
                        <a:t>Quản lý, theo dõi, báo cáo thực hiện Kế hoạch hoạt động.</a:t>
                      </a:r>
                      <a:endParaRPr lang="en-US" sz="200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2000" b="0" dirty="0" err="1">
                          <a:solidFill>
                            <a:srgbClr val="1F2F36"/>
                          </a:solidFill>
                          <a:effectLst/>
                          <a:latin typeface="+mn-lt"/>
                        </a:rPr>
                        <a:t>Cục</a:t>
                      </a:r>
                      <a:r>
                        <a:rPr lang="en-US" sz="2000" b="0" dirty="0">
                          <a:solidFill>
                            <a:srgbClr val="1F2F36"/>
                          </a:solidFill>
                          <a:effectLst/>
                          <a:latin typeface="+mn-lt"/>
                        </a:rPr>
                        <a:t> QLKCB</a:t>
                      </a:r>
                      <a:endParaRPr lang="en-US" sz="20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l">
                        <a:lnSpc>
                          <a:spcPct val="100000"/>
                        </a:lnSpc>
                        <a:spcBef>
                          <a:spcPts val="0"/>
                        </a:spcBef>
                        <a:spcAft>
                          <a:spcPts val="0"/>
                        </a:spcAft>
                        <a:tabLst>
                          <a:tab pos="540385" algn="l"/>
                          <a:tab pos="685800" algn="l"/>
                        </a:tabLst>
                      </a:pPr>
                      <a:r>
                        <a:rPr lang="en-US" sz="2000" b="0" dirty="0" err="1">
                          <a:solidFill>
                            <a:srgbClr val="1F2F36"/>
                          </a:solidFill>
                          <a:effectLst/>
                          <a:latin typeface="+mn-lt"/>
                        </a:rPr>
                        <a:t>Cục</a:t>
                      </a:r>
                      <a:r>
                        <a:rPr lang="en-US" sz="2000" b="0" dirty="0">
                          <a:solidFill>
                            <a:srgbClr val="1F2F36"/>
                          </a:solidFill>
                          <a:effectLst/>
                          <a:latin typeface="+mn-lt"/>
                        </a:rPr>
                        <a:t> Phòng </a:t>
                      </a:r>
                      <a:r>
                        <a:rPr lang="en-US" sz="2000" b="0" dirty="0" err="1">
                          <a:solidFill>
                            <a:srgbClr val="1F2F36"/>
                          </a:solidFill>
                          <a:effectLst/>
                          <a:latin typeface="+mn-lt"/>
                        </a:rPr>
                        <a:t>bệnh</a:t>
                      </a:r>
                      <a:endParaRPr lang="en-US" sz="20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tc>
                  <a:txBody>
                    <a:bodyPr/>
                    <a:lstStyle/>
                    <a:p>
                      <a:pPr algn="ctr">
                        <a:lnSpc>
                          <a:spcPct val="100000"/>
                        </a:lnSpc>
                        <a:spcBef>
                          <a:spcPts val="0"/>
                        </a:spcBef>
                        <a:spcAft>
                          <a:spcPts val="0"/>
                        </a:spcAft>
                        <a:tabLst>
                          <a:tab pos="540385" algn="l"/>
                          <a:tab pos="685800" algn="l"/>
                        </a:tabLst>
                      </a:pPr>
                      <a:r>
                        <a:rPr lang="en-US" sz="2000" b="0" dirty="0">
                          <a:solidFill>
                            <a:srgbClr val="1F2F36"/>
                          </a:solidFill>
                          <a:effectLst/>
                          <a:latin typeface="+mn-lt"/>
                        </a:rPr>
                        <a:t>2026-2027</a:t>
                      </a:r>
                      <a:endParaRPr lang="en-US" sz="2000" dirty="0">
                        <a:effectLst/>
                        <a:latin typeface="+mn-lt"/>
                        <a:ea typeface="Times New Roman" panose="02020603050405020304" pitchFamily="18" charset="0"/>
                        <a:cs typeface="Times New Roman" panose="02020603050405020304" pitchFamily="18" charset="0"/>
                      </a:endParaRPr>
                    </a:p>
                  </a:txBody>
                  <a:tcPr marL="50292" marR="50292" marT="41148" marB="32004">
                    <a:solidFill>
                      <a:srgbClr val="F4F7FA"/>
                    </a:solidFill>
                  </a:tcPr>
                </a:tc>
                <a:extLst>
                  <a:ext uri="{0D108BD9-81ED-4DB2-BD59-A6C34878D82A}">
                    <a16:rowId xmlns:a16="http://schemas.microsoft.com/office/drawing/2014/main" val="1225592551"/>
                  </a:ext>
                </a:extLst>
              </a:tr>
            </a:tbl>
          </a:graphicData>
        </a:graphic>
      </p:graphicFrame>
    </p:spTree>
    <p:extLst>
      <p:ext uri="{BB962C8B-B14F-4D97-AF65-F5344CB8AC3E}">
        <p14:creationId xmlns:p14="http://schemas.microsoft.com/office/powerpoint/2010/main" val="3030875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2920" y="292608"/>
            <a:ext cx="10789920" cy="707886"/>
          </a:xfrm>
          <a:prstGeom prst="rect">
            <a:avLst/>
          </a:prstGeom>
          <a:noFill/>
        </p:spPr>
        <p:txBody>
          <a:bodyPr wrap="square" lIns="45720" rIns="45720">
            <a:spAutoFit/>
          </a:bodyPr>
          <a:lstStyle/>
          <a:p>
            <a:pPr algn="l"/>
            <a:r>
              <a:rPr sz="4000" b="1" dirty="0" err="1">
                <a:solidFill>
                  <a:srgbClr val="29748B"/>
                </a:solidFill>
                <a:latin typeface="Calibri" panose="020F0502020204030204" pitchFamily="34" charset="0"/>
                <a:ea typeface="Calibri" panose="020F0502020204030204" pitchFamily="34" charset="0"/>
                <a:cs typeface="Calibri" panose="020F0502020204030204" pitchFamily="34" charset="0"/>
              </a:rPr>
              <a:t>Nội</a:t>
            </a:r>
            <a:r>
              <a:rPr sz="4000" b="1" dirty="0">
                <a:solidFill>
                  <a:srgbClr val="29748B"/>
                </a:solidFill>
                <a:latin typeface="Calibri" panose="020F0502020204030204" pitchFamily="34" charset="0"/>
                <a:ea typeface="Calibri" panose="020F0502020204030204" pitchFamily="34" charset="0"/>
                <a:cs typeface="Calibri" panose="020F0502020204030204" pitchFamily="34" charset="0"/>
              </a:rPr>
              <a:t> dung </a:t>
            </a:r>
            <a:r>
              <a:rPr sz="40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trình</a:t>
            </a:r>
            <a:r>
              <a:rPr sz="40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4000" b="1" dirty="0" err="1">
                <a:solidFill>
                  <a:srgbClr val="29748B"/>
                </a:solidFill>
                <a:latin typeface="Calibri" panose="020F0502020204030204" pitchFamily="34" charset="0"/>
                <a:ea typeface="Calibri" panose="020F0502020204030204" pitchFamily="34" charset="0"/>
                <a:cs typeface="Calibri" panose="020F0502020204030204" pitchFamily="34" charset="0"/>
              </a:rPr>
              <a:t>bày</a:t>
            </a:r>
            <a:endParaRPr sz="4000" b="1" dirty="0">
              <a:solidFill>
                <a:srgbClr val="29748B"/>
              </a:solidFill>
              <a:latin typeface="Calibri" panose="020F0502020204030204" pitchFamily="34" charset="0"/>
              <a:ea typeface="Calibri" panose="020F0502020204030204" pitchFamily="34" charset="0"/>
              <a:cs typeface="Calibri" panose="020F0502020204030204" pitchFamily="34" charset="0"/>
            </a:endParaRPr>
          </a:p>
        </p:txBody>
      </p:sp>
      <p:sp>
        <p:nvSpPr>
          <p:cNvPr id="5" name="Rounded Rectangle 4"/>
          <p:cNvSpPr/>
          <p:nvPr/>
        </p:nvSpPr>
        <p:spPr>
          <a:xfrm>
            <a:off x="822960" y="1234440"/>
            <a:ext cx="658368" cy="658368"/>
          </a:xfrm>
          <a:prstGeom prst="roundRect">
            <a:avLst/>
          </a:prstGeom>
          <a:solidFill>
            <a:srgbClr val="2D899D"/>
          </a:solidFill>
          <a:ln>
            <a:solidFill>
              <a:srgbClr val="2D899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22960" y="1353312"/>
            <a:ext cx="658368" cy="492443"/>
          </a:xfrm>
          <a:prstGeom prst="rect">
            <a:avLst/>
          </a:prstGeom>
          <a:noFill/>
        </p:spPr>
        <p:txBody>
          <a:bodyPr wrap="square" lIns="45720" rIns="45720">
            <a:spAutoFit/>
          </a:bodyPr>
          <a:lstStyle/>
          <a:p>
            <a:pPr algn="ctr"/>
            <a:r>
              <a:rPr sz="2600" b="1">
                <a:solidFill>
                  <a:srgbClr val="FFFFFF"/>
                </a:solidFill>
              </a:rPr>
              <a:t>1</a:t>
            </a:r>
          </a:p>
        </p:txBody>
      </p:sp>
      <p:sp>
        <p:nvSpPr>
          <p:cNvPr id="7" name="TextBox 6"/>
          <p:cNvSpPr txBox="1"/>
          <p:nvPr/>
        </p:nvSpPr>
        <p:spPr>
          <a:xfrm>
            <a:off x="1783080" y="1307592"/>
            <a:ext cx="8869680" cy="523220"/>
          </a:xfrm>
          <a:prstGeom prst="rect">
            <a:avLst/>
          </a:prstGeom>
          <a:noFill/>
        </p:spPr>
        <p:txBody>
          <a:bodyPr wrap="square" lIns="45720" rIns="45720">
            <a:spAutoFit/>
          </a:bodyPr>
          <a:lstStyle/>
          <a:p>
            <a:pPr algn="l"/>
            <a:r>
              <a:rPr lang="en-US"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Tổng</a:t>
            </a:r>
            <a:r>
              <a:rPr lang="en-US"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lang="en-US"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quan</a:t>
            </a:r>
            <a:endParaRPr sz="2800" b="1" dirty="0">
              <a:solidFill>
                <a:srgbClr val="29748B"/>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p:cNvSpPr/>
          <p:nvPr/>
        </p:nvSpPr>
        <p:spPr>
          <a:xfrm>
            <a:off x="1783080" y="1856232"/>
            <a:ext cx="8686800" cy="22860"/>
          </a:xfrm>
          <a:prstGeom prst="rect">
            <a:avLst/>
          </a:prstGeom>
          <a:solidFill>
            <a:srgbClr val="B3CFD6"/>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822960" y="2377440"/>
            <a:ext cx="658368" cy="658368"/>
          </a:xfrm>
          <a:prstGeom prst="roundRect">
            <a:avLst/>
          </a:prstGeom>
          <a:solidFill>
            <a:srgbClr val="2D899D"/>
          </a:solidFill>
          <a:ln>
            <a:solidFill>
              <a:srgbClr val="2D899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22960" y="2496312"/>
            <a:ext cx="658368" cy="492443"/>
          </a:xfrm>
          <a:prstGeom prst="rect">
            <a:avLst/>
          </a:prstGeom>
          <a:noFill/>
        </p:spPr>
        <p:txBody>
          <a:bodyPr wrap="square" lIns="45720" rIns="45720">
            <a:spAutoFit/>
          </a:bodyPr>
          <a:lstStyle/>
          <a:p>
            <a:pPr algn="ctr"/>
            <a:r>
              <a:rPr sz="2600" b="1">
                <a:solidFill>
                  <a:srgbClr val="FFFFFF"/>
                </a:solidFill>
              </a:rPr>
              <a:t>2</a:t>
            </a:r>
          </a:p>
        </p:txBody>
      </p:sp>
      <p:sp>
        <p:nvSpPr>
          <p:cNvPr id="11" name="TextBox 10"/>
          <p:cNvSpPr txBox="1"/>
          <p:nvPr/>
        </p:nvSpPr>
        <p:spPr>
          <a:xfrm>
            <a:off x="1783080" y="2487256"/>
            <a:ext cx="10009229" cy="523220"/>
          </a:xfrm>
          <a:prstGeom prst="rect">
            <a:avLst/>
          </a:prstGeom>
          <a:noFill/>
        </p:spPr>
        <p:txBody>
          <a:bodyPr wrap="square" lIns="45720" rIns="45720">
            <a:spAutoFit/>
          </a:bodyPr>
          <a:lstStyle/>
          <a:p>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Mục</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tiêu</a:t>
            </a:r>
            <a:endParaRPr sz="2800" b="1" dirty="0">
              <a:solidFill>
                <a:srgbClr val="29748B"/>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Rectangle 11"/>
          <p:cNvSpPr/>
          <p:nvPr/>
        </p:nvSpPr>
        <p:spPr>
          <a:xfrm>
            <a:off x="1783080" y="2999232"/>
            <a:ext cx="8686800" cy="22860"/>
          </a:xfrm>
          <a:prstGeom prst="rect">
            <a:avLst/>
          </a:prstGeom>
          <a:solidFill>
            <a:srgbClr val="B3CFD6"/>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12"/>
          <p:cNvSpPr/>
          <p:nvPr/>
        </p:nvSpPr>
        <p:spPr>
          <a:xfrm>
            <a:off x="822960" y="3520440"/>
            <a:ext cx="658368" cy="658368"/>
          </a:xfrm>
          <a:prstGeom prst="roundRect">
            <a:avLst/>
          </a:prstGeom>
          <a:solidFill>
            <a:srgbClr val="2D899D"/>
          </a:solidFill>
          <a:ln>
            <a:solidFill>
              <a:srgbClr val="2D899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22960" y="3639312"/>
            <a:ext cx="658368" cy="492443"/>
          </a:xfrm>
          <a:prstGeom prst="rect">
            <a:avLst/>
          </a:prstGeom>
          <a:noFill/>
        </p:spPr>
        <p:txBody>
          <a:bodyPr wrap="square" lIns="45720" rIns="45720">
            <a:spAutoFit/>
          </a:bodyPr>
          <a:lstStyle/>
          <a:p>
            <a:pPr algn="ctr"/>
            <a:r>
              <a:rPr sz="2600" b="1">
                <a:solidFill>
                  <a:srgbClr val="FFFFFF"/>
                </a:solidFill>
              </a:rPr>
              <a:t>3</a:t>
            </a:r>
          </a:p>
        </p:txBody>
      </p:sp>
      <p:sp>
        <p:nvSpPr>
          <p:cNvPr id="15" name="TextBox 14"/>
          <p:cNvSpPr txBox="1"/>
          <p:nvPr/>
        </p:nvSpPr>
        <p:spPr>
          <a:xfrm>
            <a:off x="1783080" y="3593592"/>
            <a:ext cx="9829800" cy="523220"/>
          </a:xfrm>
          <a:prstGeom prst="rect">
            <a:avLst/>
          </a:prstGeom>
          <a:noFill/>
        </p:spPr>
        <p:txBody>
          <a:bodyPr wrap="square" lIns="45720" rIns="45720">
            <a:spAutoFit/>
          </a:bodyPr>
          <a:lstStyle/>
          <a:p>
            <a:pPr algn="l"/>
            <a:r>
              <a:rPr lang="en-US" sz="2800" b="1" dirty="0">
                <a:solidFill>
                  <a:srgbClr val="29748B"/>
                </a:solidFill>
                <a:latin typeface="Calibri" panose="020F0502020204030204" pitchFamily="34" charset="0"/>
                <a:ea typeface="Calibri" panose="020F0502020204030204" pitchFamily="34" charset="0"/>
                <a:cs typeface="Calibri" panose="020F0502020204030204" pitchFamily="34" charset="0"/>
              </a:rPr>
              <a:t>Hoạt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động</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trọng</a:t>
            </a:r>
            <a:r>
              <a:rPr sz="2800" b="1" dirty="0">
                <a:solidFill>
                  <a:srgbClr val="29748B"/>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rgbClr val="29748B"/>
                </a:solidFill>
                <a:latin typeface="Calibri" panose="020F0502020204030204" pitchFamily="34" charset="0"/>
                <a:ea typeface="Calibri" panose="020F0502020204030204" pitchFamily="34" charset="0"/>
                <a:cs typeface="Calibri" panose="020F0502020204030204" pitchFamily="34" charset="0"/>
              </a:rPr>
              <a:t>tâm</a:t>
            </a:r>
            <a:endParaRPr sz="2800" b="1" dirty="0">
              <a:solidFill>
                <a:srgbClr val="29748B"/>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Rectangle 15"/>
          <p:cNvSpPr/>
          <p:nvPr/>
        </p:nvSpPr>
        <p:spPr>
          <a:xfrm>
            <a:off x="1783080" y="4142232"/>
            <a:ext cx="8686800" cy="22860"/>
          </a:xfrm>
          <a:prstGeom prst="rect">
            <a:avLst/>
          </a:prstGeom>
          <a:solidFill>
            <a:srgbClr val="B3CFD6"/>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822960" y="4663440"/>
            <a:ext cx="658368" cy="658368"/>
          </a:xfrm>
          <a:prstGeom prst="roundRect">
            <a:avLst/>
          </a:prstGeom>
          <a:solidFill>
            <a:srgbClr val="2D899D"/>
          </a:solidFill>
          <a:ln>
            <a:solidFill>
              <a:srgbClr val="2D899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22960" y="4782312"/>
            <a:ext cx="658368" cy="492443"/>
          </a:xfrm>
          <a:prstGeom prst="rect">
            <a:avLst/>
          </a:prstGeom>
          <a:noFill/>
        </p:spPr>
        <p:txBody>
          <a:bodyPr wrap="square" lIns="45720" rIns="45720">
            <a:spAutoFit/>
          </a:bodyPr>
          <a:lstStyle/>
          <a:p>
            <a:pPr algn="ctr"/>
            <a:r>
              <a:rPr sz="2600" b="1">
                <a:solidFill>
                  <a:srgbClr val="FFFFFF"/>
                </a:solidFill>
              </a:rPr>
              <a:t>4</a:t>
            </a:r>
          </a:p>
        </p:txBody>
      </p:sp>
      <p:sp>
        <p:nvSpPr>
          <p:cNvPr id="19" name="TextBox 18"/>
          <p:cNvSpPr txBox="1"/>
          <p:nvPr/>
        </p:nvSpPr>
        <p:spPr>
          <a:xfrm>
            <a:off x="1783080" y="4736592"/>
            <a:ext cx="8869680" cy="523220"/>
          </a:xfrm>
          <a:prstGeom prst="rect">
            <a:avLst/>
          </a:prstGeom>
          <a:noFill/>
        </p:spPr>
        <p:txBody>
          <a:bodyPr wrap="square" lIns="45720" rIns="45720">
            <a:spAutoFit/>
          </a:bodyPr>
          <a:lstStyle/>
          <a:p>
            <a:r>
              <a:rPr sz="2800" b="1" dirty="0" err="1">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Tổ</a:t>
            </a:r>
            <a:r>
              <a:rPr sz="28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chức</a:t>
            </a:r>
            <a:r>
              <a:rPr sz="28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a:t>
            </a:r>
            <a:r>
              <a:rPr sz="2800" b="1" dirty="0" err="1">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thực</a:t>
            </a:r>
            <a:r>
              <a:rPr sz="28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a:t>
            </a:r>
            <a:r>
              <a:rPr sz="2800" b="1" dirty="0" err="1" smtClean="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hiện</a:t>
            </a:r>
            <a:endParaRPr sz="28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Rectangle 19"/>
          <p:cNvSpPr/>
          <p:nvPr/>
        </p:nvSpPr>
        <p:spPr>
          <a:xfrm>
            <a:off x="1783080" y="5285231"/>
            <a:ext cx="8686800" cy="22860"/>
          </a:xfrm>
          <a:prstGeom prst="rect">
            <a:avLst/>
          </a:prstGeom>
          <a:solidFill>
            <a:srgbClr val="B3CFD6"/>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396693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2920" y="292608"/>
            <a:ext cx="10789920" cy="553998"/>
          </a:xfrm>
          <a:prstGeom prst="rect">
            <a:avLst/>
          </a:prstGeom>
          <a:noFill/>
        </p:spPr>
        <p:txBody>
          <a:bodyPr wrap="square" lIns="45720" rIns="45720">
            <a:spAutoFit/>
          </a:bodyPr>
          <a:lstStyle/>
          <a:p>
            <a:pPr algn="l"/>
            <a:r>
              <a:rPr lang="en-US" sz="3000" b="1" dirty="0" err="1">
                <a:solidFill>
                  <a:srgbClr val="2D8094"/>
                </a:solidFill>
                <a:ea typeface="+mj-ea"/>
                <a:cs typeface="+mj-cs"/>
              </a:rPr>
              <a:t>Tổ</a:t>
            </a:r>
            <a:r>
              <a:rPr lang="en-US" sz="3000" b="1" dirty="0">
                <a:solidFill>
                  <a:srgbClr val="2D8094"/>
                </a:solidFill>
                <a:ea typeface="+mj-ea"/>
                <a:cs typeface="+mj-cs"/>
              </a:rPr>
              <a:t> </a:t>
            </a:r>
            <a:r>
              <a:rPr lang="en-US" sz="3000" b="1" dirty="0" err="1">
                <a:solidFill>
                  <a:srgbClr val="2D8094"/>
                </a:solidFill>
                <a:ea typeface="+mj-ea"/>
                <a:cs typeface="+mj-cs"/>
              </a:rPr>
              <a:t>chức</a:t>
            </a:r>
            <a:r>
              <a:rPr lang="en-US" sz="3000" b="1" dirty="0">
                <a:solidFill>
                  <a:srgbClr val="2D8094"/>
                </a:solidFill>
                <a:ea typeface="+mj-ea"/>
                <a:cs typeface="+mj-cs"/>
              </a:rPr>
              <a:t> </a:t>
            </a:r>
            <a:r>
              <a:rPr lang="en-US" sz="3000" b="1" dirty="0" err="1">
                <a:solidFill>
                  <a:srgbClr val="2D8094"/>
                </a:solidFill>
                <a:ea typeface="+mj-ea"/>
                <a:cs typeface="+mj-cs"/>
              </a:rPr>
              <a:t>thực</a:t>
            </a:r>
            <a:r>
              <a:rPr lang="en-US" sz="3000" b="1" dirty="0">
                <a:solidFill>
                  <a:srgbClr val="2D8094"/>
                </a:solidFill>
                <a:ea typeface="+mj-ea"/>
                <a:cs typeface="+mj-cs"/>
              </a:rPr>
              <a:t> </a:t>
            </a:r>
            <a:r>
              <a:rPr lang="en-US" sz="3000" b="1" dirty="0" err="1">
                <a:solidFill>
                  <a:srgbClr val="2D8094"/>
                </a:solidFill>
                <a:ea typeface="+mj-ea"/>
                <a:cs typeface="+mj-cs"/>
              </a:rPr>
              <a:t>hiện</a:t>
            </a:r>
            <a:endParaRPr sz="3000" b="1" dirty="0">
              <a:solidFill>
                <a:srgbClr val="2D8094"/>
              </a:solidFill>
              <a:ea typeface="+mj-ea"/>
              <a:cs typeface="+mj-cs"/>
            </a:endParaRPr>
          </a:p>
        </p:txBody>
      </p:sp>
      <p:sp>
        <p:nvSpPr>
          <p:cNvPr id="4" name="TextBox 3"/>
          <p:cNvSpPr txBox="1"/>
          <p:nvPr/>
        </p:nvSpPr>
        <p:spPr>
          <a:xfrm>
            <a:off x="11155680" y="347472"/>
            <a:ext cx="457200" cy="274320"/>
          </a:xfrm>
          <a:prstGeom prst="rect">
            <a:avLst/>
          </a:prstGeom>
          <a:noFill/>
        </p:spPr>
        <p:txBody>
          <a:bodyPr wrap="square" lIns="45720" rIns="45720">
            <a:spAutoFit/>
          </a:bodyPr>
          <a:lstStyle/>
          <a:p>
            <a:pPr algn="r"/>
            <a:r>
              <a:rPr sz="1100" b="0">
                <a:solidFill>
                  <a:srgbClr val="66757D"/>
                </a:solidFill>
                <a:latin typeface="Arial"/>
              </a:rPr>
              <a:t>14</a:t>
            </a:r>
          </a:p>
        </p:txBody>
      </p:sp>
      <p:sp>
        <p:nvSpPr>
          <p:cNvPr id="6" name="Rounded Rectangle 5"/>
          <p:cNvSpPr/>
          <p:nvPr/>
        </p:nvSpPr>
        <p:spPr>
          <a:xfrm>
            <a:off x="709092" y="848842"/>
            <a:ext cx="5280228" cy="2702154"/>
          </a:xfrm>
          <a:prstGeom prst="roundRect">
            <a:avLst/>
          </a:prstGeom>
          <a:solidFill>
            <a:srgbClr val="FFFFFF"/>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97837" y="859340"/>
            <a:ext cx="64008" cy="2738489"/>
          </a:xfrm>
          <a:prstGeom prst="rect">
            <a:avLst/>
          </a:prstGeom>
          <a:solidFill>
            <a:srgbClr val="2D899D"/>
          </a:solidFill>
          <a:ln>
            <a:solidFill>
              <a:srgbClr val="2D899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37692" y="1043209"/>
            <a:ext cx="4937759" cy="384048"/>
          </a:xfrm>
          <a:prstGeom prst="rect">
            <a:avLst/>
          </a:prstGeom>
          <a:noFill/>
        </p:spPr>
        <p:txBody>
          <a:bodyPr wrap="square" lIns="45720" rIns="45720">
            <a:spAutoFit/>
          </a:bodyPr>
          <a:lstStyle/>
          <a:p>
            <a:pPr algn="l"/>
            <a:r>
              <a:rPr sz="2000" b="1" dirty="0" err="1">
                <a:solidFill>
                  <a:srgbClr val="194A5D"/>
                </a:solidFill>
                <a:latin typeface="Arial"/>
              </a:rPr>
              <a:t>Cục</a:t>
            </a:r>
            <a:r>
              <a:rPr sz="2000" b="1" dirty="0">
                <a:solidFill>
                  <a:srgbClr val="194A5D"/>
                </a:solidFill>
                <a:latin typeface="Arial"/>
              </a:rPr>
              <a:t> QLKCB</a:t>
            </a:r>
          </a:p>
        </p:txBody>
      </p:sp>
      <p:sp>
        <p:nvSpPr>
          <p:cNvPr id="9" name="TextBox 8"/>
          <p:cNvSpPr txBox="1"/>
          <p:nvPr/>
        </p:nvSpPr>
        <p:spPr>
          <a:xfrm>
            <a:off x="1051559" y="1335817"/>
            <a:ext cx="4892040" cy="2246769"/>
          </a:xfrm>
          <a:prstGeom prst="rect">
            <a:avLst/>
          </a:prstGeom>
          <a:noFill/>
        </p:spPr>
        <p:txBody>
          <a:bodyPr wrap="square" lIns="27432" rIns="18288">
            <a:spAutoFit/>
          </a:bodyPr>
          <a:lstStyle/>
          <a:p>
            <a:pPr marL="285750" indent="-285750" algn="l">
              <a:buFont typeface="Arial" panose="020B0604020202020204" pitchFamily="34" charset="0"/>
              <a:buChar char="•"/>
              <a:defRPr sz="1700">
                <a:solidFill>
                  <a:srgbClr val="2D3A40"/>
                </a:solidFill>
                <a:latin typeface="Arial"/>
              </a:defRPr>
            </a:pPr>
            <a:r>
              <a:rPr lang="en-US" sz="1400" dirty="0" err="1"/>
              <a:t>Đầu</a:t>
            </a:r>
            <a:r>
              <a:rPr lang="en-US" sz="1400" dirty="0"/>
              <a:t> </a:t>
            </a:r>
            <a:r>
              <a:rPr lang="en-US" sz="1400" dirty="0" err="1"/>
              <a:t>mối</a:t>
            </a:r>
            <a:r>
              <a:rPr lang="en-US" sz="1400" dirty="0"/>
              <a:t> </a:t>
            </a:r>
            <a:r>
              <a:rPr lang="en-US" sz="1400" dirty="0" err="1"/>
              <a:t>đ</a:t>
            </a:r>
            <a:r>
              <a:rPr sz="1400" dirty="0" err="1"/>
              <a:t>iều</a:t>
            </a:r>
            <a:r>
              <a:rPr sz="1400" dirty="0"/>
              <a:t> </a:t>
            </a:r>
            <a:r>
              <a:rPr sz="1400" dirty="0" err="1"/>
              <a:t>phối</a:t>
            </a:r>
            <a:r>
              <a:rPr sz="1400" dirty="0"/>
              <a:t>, </a:t>
            </a:r>
            <a:r>
              <a:rPr sz="1400" dirty="0" err="1"/>
              <a:t>theo</a:t>
            </a:r>
            <a:r>
              <a:rPr sz="1400" dirty="0"/>
              <a:t> </a:t>
            </a:r>
            <a:r>
              <a:rPr sz="1400" dirty="0" err="1"/>
              <a:t>dõi</a:t>
            </a:r>
            <a:r>
              <a:rPr sz="1400" dirty="0"/>
              <a:t>, </a:t>
            </a:r>
            <a:r>
              <a:rPr sz="1400" dirty="0" err="1"/>
              <a:t>giám</a:t>
            </a:r>
            <a:r>
              <a:rPr sz="1400" dirty="0"/>
              <a:t> </a:t>
            </a:r>
            <a:r>
              <a:rPr sz="1400" dirty="0" err="1"/>
              <a:t>sát</a:t>
            </a:r>
            <a:r>
              <a:rPr sz="1400" dirty="0"/>
              <a:t>, </a:t>
            </a:r>
            <a:r>
              <a:rPr sz="1400" dirty="0" err="1"/>
              <a:t>đánh</a:t>
            </a:r>
            <a:r>
              <a:rPr sz="1400" dirty="0"/>
              <a:t> </a:t>
            </a:r>
            <a:r>
              <a:rPr sz="1400" dirty="0" err="1"/>
              <a:t>giá</a:t>
            </a:r>
            <a:r>
              <a:rPr lang="en-US" sz="1400" dirty="0"/>
              <a:t> hoạt </a:t>
            </a:r>
            <a:r>
              <a:rPr lang="en-US" sz="1400" dirty="0" err="1"/>
              <a:t>động</a:t>
            </a:r>
            <a:r>
              <a:rPr lang="en-US" sz="1400" dirty="0"/>
              <a:t> </a:t>
            </a:r>
            <a:r>
              <a:rPr lang="en-US" sz="1400" dirty="0" err="1"/>
              <a:t>của</a:t>
            </a:r>
            <a:r>
              <a:rPr lang="en-US" sz="1400" dirty="0"/>
              <a:t> </a:t>
            </a:r>
            <a:r>
              <a:rPr lang="en-US" sz="1400" dirty="0" err="1"/>
              <a:t>chương</a:t>
            </a:r>
            <a:r>
              <a:rPr lang="en-US" sz="1400" dirty="0"/>
              <a:t> </a:t>
            </a:r>
            <a:r>
              <a:rPr lang="en-US" sz="1400" dirty="0" err="1"/>
              <a:t>trình</a:t>
            </a:r>
            <a:r>
              <a:rPr sz="1400" dirty="0"/>
              <a:t>; </a:t>
            </a:r>
            <a:r>
              <a:rPr sz="1400" dirty="0" err="1"/>
              <a:t>tham</a:t>
            </a:r>
            <a:r>
              <a:rPr sz="1400" dirty="0"/>
              <a:t> </a:t>
            </a:r>
            <a:r>
              <a:rPr sz="1400" dirty="0" err="1"/>
              <a:t>mưu</a:t>
            </a:r>
            <a:r>
              <a:rPr sz="1400" dirty="0"/>
              <a:t> </a:t>
            </a:r>
            <a:r>
              <a:rPr lang="en-US" sz="1400" dirty="0"/>
              <a:t>BYT </a:t>
            </a:r>
            <a:r>
              <a:rPr sz="1400" dirty="0" err="1"/>
              <a:t>chỉ</a:t>
            </a:r>
            <a:r>
              <a:rPr sz="1400" dirty="0"/>
              <a:t> </a:t>
            </a:r>
            <a:r>
              <a:rPr sz="1400" dirty="0" err="1"/>
              <a:t>đạo</a:t>
            </a:r>
            <a:r>
              <a:rPr lang="en-US" sz="1400" dirty="0"/>
              <a:t> </a:t>
            </a:r>
            <a:r>
              <a:rPr lang="en-US" sz="1400" dirty="0" err="1"/>
              <a:t>các</a:t>
            </a:r>
            <a:r>
              <a:rPr lang="en-US" sz="1400" dirty="0"/>
              <a:t> </a:t>
            </a:r>
            <a:r>
              <a:rPr lang="en-US" sz="1400" dirty="0" err="1"/>
              <a:t>đơn</a:t>
            </a:r>
            <a:r>
              <a:rPr lang="en-US" sz="1400" dirty="0"/>
              <a:t> </a:t>
            </a:r>
            <a:r>
              <a:rPr lang="en-US" sz="1400" dirty="0" err="1"/>
              <a:t>vị</a:t>
            </a:r>
            <a:r>
              <a:rPr lang="en-US" sz="1400" dirty="0"/>
              <a:t> </a:t>
            </a:r>
            <a:r>
              <a:rPr lang="en-US" sz="1400" dirty="0" err="1"/>
              <a:t>thuộc</a:t>
            </a:r>
            <a:r>
              <a:rPr lang="en-US" sz="1400" dirty="0"/>
              <a:t> </a:t>
            </a:r>
            <a:r>
              <a:rPr lang="en-US" sz="1400" dirty="0" err="1"/>
              <a:t>và</a:t>
            </a:r>
            <a:r>
              <a:rPr lang="en-US" sz="1400" dirty="0"/>
              <a:t> </a:t>
            </a:r>
            <a:r>
              <a:rPr lang="en-US" sz="1400" dirty="0" err="1"/>
              <a:t>trực</a:t>
            </a:r>
            <a:r>
              <a:rPr lang="en-US" sz="1400" dirty="0"/>
              <a:t> </a:t>
            </a:r>
            <a:r>
              <a:rPr lang="en-US" sz="1400" dirty="0" err="1"/>
              <a:t>thuộc</a:t>
            </a:r>
            <a:r>
              <a:rPr lang="en-US" sz="1400" dirty="0"/>
              <a:t> </a:t>
            </a:r>
            <a:r>
              <a:rPr lang="en-US" sz="1400" dirty="0" err="1"/>
              <a:t>Bộ</a:t>
            </a:r>
            <a:r>
              <a:rPr lang="en-US" sz="1400" dirty="0"/>
              <a:t>, </a:t>
            </a:r>
            <a:r>
              <a:rPr lang="en-US" sz="1400" dirty="0" err="1"/>
              <a:t>các</a:t>
            </a:r>
            <a:r>
              <a:rPr lang="en-US" sz="1400" dirty="0"/>
              <a:t> </a:t>
            </a:r>
            <a:r>
              <a:rPr lang="en-US" sz="1400" dirty="0" err="1"/>
              <a:t>đơn</a:t>
            </a:r>
            <a:r>
              <a:rPr lang="en-US" sz="1400" dirty="0"/>
              <a:t> </a:t>
            </a:r>
            <a:r>
              <a:rPr lang="en-US" sz="1400" dirty="0" err="1"/>
              <a:t>vị</a:t>
            </a:r>
            <a:r>
              <a:rPr lang="en-US" sz="1400" dirty="0"/>
              <a:t> </a:t>
            </a:r>
            <a:r>
              <a:rPr lang="en-US" sz="1400" dirty="0" err="1"/>
              <a:t>có</a:t>
            </a:r>
            <a:r>
              <a:rPr lang="en-US" sz="1400" dirty="0"/>
              <a:t> </a:t>
            </a:r>
            <a:r>
              <a:rPr lang="en-US" sz="1400" dirty="0" err="1"/>
              <a:t>liên</a:t>
            </a:r>
            <a:r>
              <a:rPr lang="en-US" sz="1400" dirty="0"/>
              <a:t> </a:t>
            </a:r>
            <a:r>
              <a:rPr lang="en-US" sz="1400" dirty="0" err="1"/>
              <a:t>quan</a:t>
            </a:r>
            <a:r>
              <a:rPr lang="en-US" sz="1400" dirty="0"/>
              <a:t> </a:t>
            </a:r>
            <a:r>
              <a:rPr lang="en-US" sz="1400" dirty="0" err="1"/>
              <a:t>triển</a:t>
            </a:r>
            <a:r>
              <a:rPr lang="en-US" sz="1400" dirty="0"/>
              <a:t> </a:t>
            </a:r>
            <a:r>
              <a:rPr lang="en-US" sz="1400" dirty="0" err="1"/>
              <a:t>khai</a:t>
            </a:r>
            <a:r>
              <a:rPr lang="en-US" sz="1400" dirty="0"/>
              <a:t> </a:t>
            </a:r>
            <a:r>
              <a:rPr lang="en-US" sz="1400" dirty="0" err="1"/>
              <a:t>Kế</a:t>
            </a:r>
            <a:r>
              <a:rPr lang="en-US" sz="1400" dirty="0"/>
              <a:t> </a:t>
            </a:r>
            <a:r>
              <a:rPr lang="en-US" sz="1400" dirty="0" err="1"/>
              <a:t>hoạch</a:t>
            </a:r>
            <a:r>
              <a:rPr lang="en-US" sz="1400" dirty="0"/>
              <a:t> </a:t>
            </a:r>
            <a:r>
              <a:rPr lang="en-US" sz="1400" dirty="0" err="1"/>
              <a:t>theo</a:t>
            </a:r>
            <a:r>
              <a:rPr lang="en-US" sz="1400" dirty="0"/>
              <a:t> </a:t>
            </a:r>
            <a:r>
              <a:rPr lang="en-US" sz="1400" dirty="0" err="1"/>
              <a:t>quy</a:t>
            </a:r>
            <a:r>
              <a:rPr lang="en-US" sz="1400" dirty="0"/>
              <a:t> </a:t>
            </a:r>
            <a:r>
              <a:rPr lang="en-US" sz="1400" dirty="0" err="1"/>
              <a:t>định</a:t>
            </a:r>
            <a:r>
              <a:rPr sz="1400" dirty="0"/>
              <a:t> </a:t>
            </a:r>
            <a:endParaRPr lang="en-US" sz="1400" dirty="0"/>
          </a:p>
          <a:p>
            <a:pPr marL="285750" indent="-285750" algn="l">
              <a:buFont typeface="Arial" panose="020B0604020202020204" pitchFamily="34" charset="0"/>
              <a:buChar char="•"/>
              <a:defRPr sz="1700">
                <a:solidFill>
                  <a:srgbClr val="2D3A40"/>
                </a:solidFill>
                <a:latin typeface="Arial"/>
              </a:defRPr>
            </a:pPr>
            <a:r>
              <a:rPr lang="en-US" sz="1400" dirty="0"/>
              <a:t>Phối </a:t>
            </a:r>
            <a:r>
              <a:rPr lang="en-US" sz="1400" dirty="0" err="1"/>
              <a:t>hợp</a:t>
            </a:r>
            <a:r>
              <a:rPr lang="en-US" sz="1400" dirty="0"/>
              <a:t> </a:t>
            </a:r>
            <a:r>
              <a:rPr lang="en-US" sz="1400" dirty="0" err="1"/>
              <a:t>Cục</a:t>
            </a:r>
            <a:r>
              <a:rPr lang="en-US" sz="1400" dirty="0"/>
              <a:t> Phòng </a:t>
            </a:r>
            <a:r>
              <a:rPr lang="en-US" sz="1400" dirty="0" err="1"/>
              <a:t>bệnh</a:t>
            </a:r>
            <a:r>
              <a:rPr lang="en-US" sz="1400" dirty="0"/>
              <a:t> </a:t>
            </a:r>
            <a:r>
              <a:rPr lang="en-US" sz="1400" dirty="0" err="1"/>
              <a:t>để</a:t>
            </a:r>
            <a:r>
              <a:rPr lang="en-US" sz="1400" dirty="0"/>
              <a:t> </a:t>
            </a:r>
            <a:r>
              <a:rPr lang="en-US" sz="1400" dirty="0" err="1"/>
              <a:t>đề</a:t>
            </a:r>
            <a:r>
              <a:rPr lang="en-US" sz="1400" dirty="0"/>
              <a:t> </a:t>
            </a:r>
            <a:r>
              <a:rPr lang="en-US" sz="1400" dirty="0" err="1"/>
              <a:t>xuất</a:t>
            </a:r>
            <a:r>
              <a:rPr lang="en-US" sz="1400" dirty="0"/>
              <a:t> </a:t>
            </a:r>
            <a:r>
              <a:rPr lang="en-US" sz="1400" dirty="0" err="1"/>
              <a:t>đưa</a:t>
            </a:r>
            <a:r>
              <a:rPr lang="en-US" sz="1400" dirty="0"/>
              <a:t> </a:t>
            </a:r>
            <a:r>
              <a:rPr lang="en-US" sz="1400" dirty="0" err="1"/>
              <a:t>các</a:t>
            </a:r>
            <a:r>
              <a:rPr lang="en-US" sz="1400" dirty="0"/>
              <a:t> </a:t>
            </a:r>
            <a:r>
              <a:rPr lang="en-US" sz="1400" dirty="0" err="1"/>
              <a:t>nội</a:t>
            </a:r>
            <a:r>
              <a:rPr lang="en-US" sz="1400" dirty="0"/>
              <a:t> dung </a:t>
            </a:r>
            <a:r>
              <a:rPr lang="en-US" sz="1400" dirty="0" err="1"/>
              <a:t>của</a:t>
            </a:r>
            <a:r>
              <a:rPr lang="en-US" sz="1400" dirty="0"/>
              <a:t> </a:t>
            </a:r>
            <a:r>
              <a:rPr lang="en-US" sz="1400" dirty="0" err="1"/>
              <a:t>Chương</a:t>
            </a:r>
            <a:r>
              <a:rPr lang="en-US" sz="1400" dirty="0"/>
              <a:t> </a:t>
            </a:r>
            <a:r>
              <a:rPr lang="en-US" sz="1400" dirty="0" err="1"/>
              <a:t>trình</a:t>
            </a:r>
            <a:r>
              <a:rPr lang="en-US" sz="1400" dirty="0"/>
              <a:t> </a:t>
            </a:r>
            <a:r>
              <a:rPr lang="en-US" sz="1400" dirty="0" err="1"/>
              <a:t>vào</a:t>
            </a:r>
            <a:r>
              <a:rPr lang="en-US" sz="1400" dirty="0"/>
              <a:t> </a:t>
            </a:r>
            <a:r>
              <a:rPr lang="en-US" sz="1400" dirty="0" err="1"/>
              <a:t>các</a:t>
            </a:r>
            <a:r>
              <a:rPr lang="en-US" sz="1400" dirty="0"/>
              <a:t> </a:t>
            </a:r>
            <a:r>
              <a:rPr lang="en-US" sz="1400" dirty="0" err="1"/>
              <a:t>chiến</a:t>
            </a:r>
            <a:r>
              <a:rPr lang="en-US" sz="1400" dirty="0"/>
              <a:t> </a:t>
            </a:r>
            <a:r>
              <a:rPr lang="en-US" sz="1400" dirty="0" err="1"/>
              <a:t>lược</a:t>
            </a:r>
            <a:r>
              <a:rPr lang="en-US" sz="1400" dirty="0"/>
              <a:t>, </a:t>
            </a:r>
            <a:r>
              <a:rPr lang="en-US" sz="1400" dirty="0" err="1"/>
              <a:t>kế</a:t>
            </a:r>
            <a:r>
              <a:rPr lang="en-US" sz="1400" dirty="0"/>
              <a:t> </a:t>
            </a:r>
            <a:r>
              <a:rPr lang="en-US" sz="1400" dirty="0" err="1"/>
              <a:t>hoạch</a:t>
            </a:r>
            <a:r>
              <a:rPr lang="en-US" sz="1400" dirty="0"/>
              <a:t>, </a:t>
            </a:r>
            <a:r>
              <a:rPr lang="en-US" sz="1400" dirty="0" err="1"/>
              <a:t>chương</a:t>
            </a:r>
            <a:r>
              <a:rPr lang="en-US" sz="1400" dirty="0"/>
              <a:t> </a:t>
            </a:r>
            <a:r>
              <a:rPr lang="en-US" sz="1400" dirty="0" err="1"/>
              <a:t>trình</a:t>
            </a:r>
            <a:r>
              <a:rPr lang="en-US" sz="1400" dirty="0"/>
              <a:t> </a:t>
            </a:r>
            <a:r>
              <a:rPr lang="en-US" sz="1400" dirty="0" err="1"/>
              <a:t>mục</a:t>
            </a:r>
            <a:r>
              <a:rPr lang="en-US" sz="1400" dirty="0"/>
              <a:t> </a:t>
            </a:r>
            <a:r>
              <a:rPr lang="en-US" sz="1400" dirty="0" err="1"/>
              <a:t>tiêu</a:t>
            </a:r>
            <a:r>
              <a:rPr lang="en-US" sz="1400" dirty="0"/>
              <a:t> </a:t>
            </a:r>
            <a:r>
              <a:rPr lang="en-US" sz="1400" dirty="0" err="1"/>
              <a:t>quốc</a:t>
            </a:r>
            <a:r>
              <a:rPr lang="en-US" sz="1400" dirty="0"/>
              <a:t> </a:t>
            </a:r>
            <a:r>
              <a:rPr lang="en-US" sz="1400" dirty="0" err="1"/>
              <a:t>gia</a:t>
            </a:r>
            <a:r>
              <a:rPr lang="en-US" sz="1400" dirty="0"/>
              <a:t> </a:t>
            </a:r>
            <a:r>
              <a:rPr lang="en-US" sz="1400" dirty="0" err="1"/>
              <a:t>về</a:t>
            </a:r>
            <a:r>
              <a:rPr lang="en-US" sz="1400" dirty="0"/>
              <a:t> </a:t>
            </a:r>
            <a:r>
              <a:rPr lang="en-US" sz="1400" dirty="0" err="1"/>
              <a:t>phòng</a:t>
            </a:r>
            <a:r>
              <a:rPr lang="en-US" sz="1400" dirty="0"/>
              <a:t>, </a:t>
            </a:r>
            <a:r>
              <a:rPr lang="en-US" sz="1400" dirty="0" err="1"/>
              <a:t>chống</a:t>
            </a:r>
            <a:r>
              <a:rPr lang="en-US" sz="1400" dirty="0"/>
              <a:t> </a:t>
            </a:r>
            <a:r>
              <a:rPr lang="en-US" sz="1400" dirty="0" err="1"/>
              <a:t>bệnh</a:t>
            </a:r>
            <a:r>
              <a:rPr lang="en-US" sz="1400" dirty="0"/>
              <a:t> </a:t>
            </a:r>
            <a:r>
              <a:rPr lang="en-US" sz="1400" dirty="0" err="1"/>
              <a:t>không</a:t>
            </a:r>
            <a:r>
              <a:rPr lang="en-US" sz="1400" dirty="0"/>
              <a:t> </a:t>
            </a:r>
            <a:r>
              <a:rPr lang="en-US" sz="1400" dirty="0" err="1"/>
              <a:t>lây</a:t>
            </a:r>
            <a:r>
              <a:rPr lang="en-US" sz="1400" dirty="0"/>
              <a:t> </a:t>
            </a:r>
            <a:r>
              <a:rPr lang="en-US" sz="1400" dirty="0" err="1"/>
              <a:t>nhiễm</a:t>
            </a:r>
            <a:endParaRPr lang="en-US" sz="1400" dirty="0"/>
          </a:p>
          <a:p>
            <a:pPr marL="285750" indent="-285750" algn="l">
              <a:buFont typeface="Arial" panose="020B0604020202020204" pitchFamily="34" charset="0"/>
              <a:buChar char="•"/>
              <a:defRPr sz="1700">
                <a:solidFill>
                  <a:srgbClr val="2D3A40"/>
                </a:solidFill>
                <a:latin typeface="Arial"/>
              </a:defRPr>
            </a:pPr>
            <a:r>
              <a:rPr lang="en-US" sz="1400" dirty="0" err="1"/>
              <a:t>Đầu</a:t>
            </a:r>
            <a:r>
              <a:rPr lang="en-US" sz="1400" dirty="0"/>
              <a:t> </a:t>
            </a:r>
            <a:r>
              <a:rPr lang="en-US" sz="1400" dirty="0" err="1"/>
              <a:t>mối</a:t>
            </a:r>
            <a:r>
              <a:rPr lang="en-US" sz="1400" dirty="0"/>
              <a:t> </a:t>
            </a:r>
            <a:r>
              <a:rPr lang="en-US" sz="1400" dirty="0" err="1"/>
              <a:t>triển</a:t>
            </a:r>
            <a:r>
              <a:rPr lang="en-US" sz="1400" dirty="0"/>
              <a:t> </a:t>
            </a:r>
            <a:r>
              <a:rPr lang="en-US" sz="1400" dirty="0" err="1"/>
              <a:t>khai</a:t>
            </a:r>
            <a:r>
              <a:rPr lang="en-US" sz="1400" dirty="0"/>
              <a:t> </a:t>
            </a:r>
            <a:r>
              <a:rPr lang="en-US" sz="1400" dirty="0" err="1"/>
              <a:t>các</a:t>
            </a:r>
            <a:r>
              <a:rPr lang="en-US" sz="1400" dirty="0"/>
              <a:t> hoạt </a:t>
            </a:r>
            <a:r>
              <a:rPr lang="en-US" sz="1400" dirty="0" err="1"/>
              <a:t>động</a:t>
            </a:r>
            <a:r>
              <a:rPr lang="en-US" sz="1400" dirty="0"/>
              <a:t> </a:t>
            </a:r>
            <a:r>
              <a:rPr lang="en-US" sz="1400" dirty="0" err="1"/>
              <a:t>được</a:t>
            </a:r>
            <a:r>
              <a:rPr lang="en-US" sz="1400" dirty="0"/>
              <a:t> </a:t>
            </a:r>
            <a:r>
              <a:rPr lang="en-US" sz="1400" dirty="0" err="1"/>
              <a:t>giao</a:t>
            </a:r>
            <a:r>
              <a:rPr lang="en-US" sz="1400" dirty="0"/>
              <a:t> </a:t>
            </a:r>
            <a:r>
              <a:rPr lang="en-US" sz="1400" dirty="0" err="1"/>
              <a:t>trong</a:t>
            </a:r>
            <a:r>
              <a:rPr lang="en-US" sz="1400" dirty="0"/>
              <a:t> </a:t>
            </a:r>
            <a:r>
              <a:rPr lang="en-US" sz="1400" dirty="0" err="1"/>
              <a:t>kế</a:t>
            </a:r>
            <a:r>
              <a:rPr lang="en-US" sz="1400" dirty="0"/>
              <a:t> </a:t>
            </a:r>
            <a:r>
              <a:rPr lang="en-US" sz="1400" dirty="0" err="1"/>
              <a:t>hoạch</a:t>
            </a:r>
            <a:endParaRPr sz="1400" dirty="0"/>
          </a:p>
        </p:txBody>
      </p:sp>
      <p:sp>
        <p:nvSpPr>
          <p:cNvPr id="10" name="Rounded Rectangle 9"/>
          <p:cNvSpPr/>
          <p:nvPr/>
        </p:nvSpPr>
        <p:spPr>
          <a:xfrm>
            <a:off x="6355080" y="848842"/>
            <a:ext cx="5349240" cy="2576362"/>
          </a:xfrm>
          <a:prstGeom prst="roundRect">
            <a:avLst/>
          </a:prstGeom>
          <a:solidFill>
            <a:srgbClr val="FFFFFF"/>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355080" y="848842"/>
            <a:ext cx="45719" cy="2576362"/>
          </a:xfrm>
          <a:prstGeom prst="rect">
            <a:avLst/>
          </a:prstGeom>
          <a:solidFill>
            <a:srgbClr val="2D899D"/>
          </a:solidFill>
          <a:ln>
            <a:solidFill>
              <a:srgbClr val="2D899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583680" y="1013433"/>
            <a:ext cx="4937759" cy="384048"/>
          </a:xfrm>
          <a:prstGeom prst="rect">
            <a:avLst/>
          </a:prstGeom>
          <a:noFill/>
        </p:spPr>
        <p:txBody>
          <a:bodyPr wrap="square" lIns="45720" rIns="45720">
            <a:spAutoFit/>
          </a:bodyPr>
          <a:lstStyle/>
          <a:p>
            <a:pPr algn="l"/>
            <a:r>
              <a:rPr sz="2000" b="1">
                <a:solidFill>
                  <a:srgbClr val="194A5D"/>
                </a:solidFill>
                <a:latin typeface="Arial"/>
              </a:rPr>
              <a:t>Cục Phòng bệnh</a:t>
            </a:r>
          </a:p>
        </p:txBody>
      </p:sp>
      <p:sp>
        <p:nvSpPr>
          <p:cNvPr id="13" name="TextBox 12"/>
          <p:cNvSpPr txBox="1"/>
          <p:nvPr/>
        </p:nvSpPr>
        <p:spPr>
          <a:xfrm>
            <a:off x="6611112" y="1450996"/>
            <a:ext cx="4892040" cy="1805623"/>
          </a:xfrm>
          <a:prstGeom prst="rect">
            <a:avLst/>
          </a:prstGeom>
          <a:noFill/>
        </p:spPr>
        <p:txBody>
          <a:bodyPr wrap="square" lIns="27432" rIns="18288">
            <a:spAutoFit/>
          </a:bodyPr>
          <a:lstStyle/>
          <a:p>
            <a:pPr marL="285750" indent="-285750" algn="l">
              <a:spcAft>
                <a:spcPts val="800"/>
              </a:spcAft>
              <a:buFont typeface="Arial" panose="020B0604020202020204" pitchFamily="34" charset="0"/>
              <a:buChar char="•"/>
              <a:defRPr sz="1700">
                <a:solidFill>
                  <a:srgbClr val="2D3A40"/>
                </a:solidFill>
                <a:latin typeface="Arial"/>
              </a:defRPr>
            </a:pPr>
            <a:r>
              <a:rPr lang="en-US" sz="1400" dirty="0" err="1"/>
              <a:t>Đầu</a:t>
            </a:r>
            <a:r>
              <a:rPr lang="en-US" sz="1400" dirty="0"/>
              <a:t> </a:t>
            </a:r>
            <a:r>
              <a:rPr lang="en-US" sz="1400" dirty="0" err="1"/>
              <a:t>mối</a:t>
            </a:r>
            <a:r>
              <a:rPr lang="en-US" sz="1400" dirty="0"/>
              <a:t> </a:t>
            </a:r>
            <a:r>
              <a:rPr lang="en-US" sz="1400" dirty="0" err="1"/>
              <a:t>triển</a:t>
            </a:r>
            <a:r>
              <a:rPr lang="en-US" sz="1400" dirty="0"/>
              <a:t> </a:t>
            </a:r>
            <a:r>
              <a:rPr lang="en-US" sz="1400" dirty="0" err="1"/>
              <a:t>khai</a:t>
            </a:r>
            <a:r>
              <a:rPr lang="en-US" sz="1400" dirty="0"/>
              <a:t> </a:t>
            </a:r>
            <a:r>
              <a:rPr lang="en-US" sz="1400" dirty="0" err="1"/>
              <a:t>các</a:t>
            </a:r>
            <a:r>
              <a:rPr lang="en-US" sz="1400" dirty="0"/>
              <a:t> hoạt </a:t>
            </a:r>
            <a:r>
              <a:rPr lang="en-US" sz="1400" dirty="0" err="1"/>
              <a:t>động</a:t>
            </a:r>
            <a:r>
              <a:rPr lang="en-US" sz="1400" dirty="0"/>
              <a:t> </a:t>
            </a:r>
            <a:r>
              <a:rPr lang="en-US" sz="1400" dirty="0" err="1"/>
              <a:t>được</a:t>
            </a:r>
            <a:r>
              <a:rPr lang="en-US" sz="1400" dirty="0"/>
              <a:t> </a:t>
            </a:r>
            <a:r>
              <a:rPr lang="en-US" sz="1400" dirty="0" err="1"/>
              <a:t>giao</a:t>
            </a:r>
            <a:r>
              <a:rPr lang="en-US" sz="1400" dirty="0"/>
              <a:t> </a:t>
            </a:r>
            <a:r>
              <a:rPr lang="en-US" sz="1400" dirty="0" err="1"/>
              <a:t>trong</a:t>
            </a:r>
            <a:r>
              <a:rPr lang="en-US" sz="1400" dirty="0"/>
              <a:t> </a:t>
            </a:r>
            <a:r>
              <a:rPr lang="en-US" sz="1400" dirty="0" err="1"/>
              <a:t>kế</a:t>
            </a:r>
            <a:r>
              <a:rPr lang="en-US" sz="1400" dirty="0"/>
              <a:t> </a:t>
            </a:r>
            <a:r>
              <a:rPr lang="en-US" sz="1400" dirty="0" err="1"/>
              <a:t>hoạch</a:t>
            </a:r>
            <a:endParaRPr lang="en-US" sz="1400" dirty="0"/>
          </a:p>
          <a:p>
            <a:pPr marL="285750" indent="-285750" algn="l">
              <a:spcAft>
                <a:spcPts val="800"/>
              </a:spcAft>
              <a:buFont typeface="Arial" panose="020B0604020202020204" pitchFamily="34" charset="0"/>
              <a:buChar char="•"/>
              <a:defRPr sz="1700">
                <a:solidFill>
                  <a:srgbClr val="2D3A40"/>
                </a:solidFill>
                <a:latin typeface="Arial"/>
              </a:defRPr>
            </a:pPr>
            <a:r>
              <a:rPr lang="en-US" sz="1400" dirty="0"/>
              <a:t>P</a:t>
            </a:r>
            <a:r>
              <a:rPr sz="1400" dirty="0"/>
              <a:t>hối </a:t>
            </a:r>
            <a:r>
              <a:rPr sz="1400" dirty="0" err="1"/>
              <a:t>hợp</a:t>
            </a:r>
            <a:r>
              <a:rPr sz="1400" dirty="0"/>
              <a:t> </a:t>
            </a:r>
            <a:r>
              <a:rPr lang="en-US" sz="1400" dirty="0" err="1"/>
              <a:t>Cục</a:t>
            </a:r>
            <a:r>
              <a:rPr lang="en-US" sz="1400" dirty="0"/>
              <a:t> QLKCB </a:t>
            </a:r>
            <a:r>
              <a:rPr sz="1400" dirty="0" err="1"/>
              <a:t>đôn</a:t>
            </a:r>
            <a:r>
              <a:rPr sz="1400" dirty="0"/>
              <a:t> </a:t>
            </a:r>
            <a:r>
              <a:rPr sz="1400" dirty="0" err="1"/>
              <a:t>đốc</a:t>
            </a:r>
            <a:r>
              <a:rPr sz="1400" dirty="0"/>
              <a:t>, </a:t>
            </a:r>
            <a:r>
              <a:rPr sz="1400" dirty="0" err="1"/>
              <a:t>giám</a:t>
            </a:r>
            <a:r>
              <a:rPr sz="1400" dirty="0"/>
              <a:t> </a:t>
            </a:r>
            <a:r>
              <a:rPr sz="1400" dirty="0" err="1"/>
              <a:t>sát</a:t>
            </a:r>
            <a:r>
              <a:rPr lang="en-US" sz="1400" dirty="0"/>
              <a:t> </a:t>
            </a:r>
            <a:r>
              <a:rPr lang="en-US" sz="1400" dirty="0" err="1"/>
              <a:t>các</a:t>
            </a:r>
            <a:r>
              <a:rPr lang="en-US" sz="1400" dirty="0"/>
              <a:t> </a:t>
            </a:r>
            <a:r>
              <a:rPr lang="en-US" sz="1400" dirty="0" err="1"/>
              <a:t>đơn</a:t>
            </a:r>
            <a:r>
              <a:rPr lang="en-US" sz="1400" dirty="0"/>
              <a:t> </a:t>
            </a:r>
            <a:r>
              <a:rPr lang="en-US" sz="1400" dirty="0" err="1"/>
              <a:t>vị</a:t>
            </a:r>
            <a:r>
              <a:rPr lang="en-US" sz="1400" dirty="0"/>
              <a:t> </a:t>
            </a:r>
            <a:r>
              <a:rPr lang="en-US" sz="1400" dirty="0" err="1"/>
              <a:t>có</a:t>
            </a:r>
            <a:r>
              <a:rPr lang="en-US" sz="1400" dirty="0"/>
              <a:t> </a:t>
            </a:r>
            <a:r>
              <a:rPr lang="en-US" sz="1400" dirty="0" err="1"/>
              <a:t>liên</a:t>
            </a:r>
            <a:r>
              <a:rPr lang="en-US" sz="1400" dirty="0"/>
              <a:t> </a:t>
            </a:r>
            <a:r>
              <a:rPr lang="en-US" sz="1400" dirty="0" err="1"/>
              <a:t>quan</a:t>
            </a:r>
            <a:r>
              <a:rPr lang="en-US" sz="1400" dirty="0"/>
              <a:t> </a:t>
            </a:r>
            <a:r>
              <a:rPr lang="en-US" sz="1400" dirty="0" err="1"/>
              <a:t>triển</a:t>
            </a:r>
            <a:r>
              <a:rPr lang="en-US" sz="1400" dirty="0"/>
              <a:t> </a:t>
            </a:r>
            <a:r>
              <a:rPr lang="en-US" sz="1400" dirty="0" err="1"/>
              <a:t>khai</a:t>
            </a:r>
            <a:r>
              <a:rPr lang="en-US" sz="1400" dirty="0"/>
              <a:t> </a:t>
            </a:r>
            <a:r>
              <a:rPr lang="en-US" sz="1400" dirty="0" err="1"/>
              <a:t>Kế</a:t>
            </a:r>
            <a:r>
              <a:rPr lang="en-US" sz="1400" dirty="0"/>
              <a:t> </a:t>
            </a:r>
            <a:r>
              <a:rPr lang="en-US" sz="1400" dirty="0" err="1"/>
              <a:t>hoạch</a:t>
            </a:r>
            <a:endParaRPr lang="en-US" sz="1400" dirty="0"/>
          </a:p>
          <a:p>
            <a:pPr marL="285750" indent="-285750" algn="l">
              <a:spcAft>
                <a:spcPts val="800"/>
              </a:spcAft>
              <a:buFont typeface="Arial" panose="020B0604020202020204" pitchFamily="34" charset="0"/>
              <a:buChar char="•"/>
              <a:defRPr sz="1700">
                <a:solidFill>
                  <a:srgbClr val="2D3A40"/>
                </a:solidFill>
                <a:latin typeface="Arial"/>
              </a:defRPr>
            </a:pPr>
            <a:r>
              <a:rPr lang="en-US" sz="1400" dirty="0" err="1"/>
              <a:t>Đề</a:t>
            </a:r>
            <a:r>
              <a:rPr lang="en-US" sz="1400" dirty="0"/>
              <a:t> </a:t>
            </a:r>
            <a:r>
              <a:rPr lang="en-US" sz="1400" dirty="0" err="1"/>
              <a:t>xuất</a:t>
            </a:r>
            <a:r>
              <a:rPr lang="en-US" sz="1400" dirty="0"/>
              <a:t> </a:t>
            </a:r>
            <a:r>
              <a:rPr lang="en-US" sz="1400" dirty="0" err="1"/>
              <a:t>lồng</a:t>
            </a:r>
            <a:r>
              <a:rPr lang="en-US" sz="1400" dirty="0"/>
              <a:t> </a:t>
            </a:r>
            <a:r>
              <a:rPr lang="en-US" sz="1400" dirty="0" err="1"/>
              <a:t>ghép</a:t>
            </a:r>
            <a:r>
              <a:rPr lang="en-US" sz="1400" dirty="0"/>
              <a:t> </a:t>
            </a:r>
            <a:r>
              <a:rPr lang="en-US" sz="1400" dirty="0" err="1"/>
              <a:t>nội</a:t>
            </a:r>
            <a:r>
              <a:rPr lang="en-US" sz="1400" dirty="0"/>
              <a:t> dung </a:t>
            </a:r>
            <a:r>
              <a:rPr lang="en-US" sz="1400" dirty="0" err="1"/>
              <a:t>của</a:t>
            </a:r>
            <a:r>
              <a:rPr lang="en-US" sz="1400" dirty="0"/>
              <a:t> </a:t>
            </a:r>
            <a:r>
              <a:rPr lang="en-US" sz="1400" dirty="0" err="1"/>
              <a:t>Kế</a:t>
            </a:r>
            <a:r>
              <a:rPr lang="en-US" sz="1400" dirty="0"/>
              <a:t> </a:t>
            </a:r>
            <a:r>
              <a:rPr lang="en-US" sz="1400" dirty="0" err="1"/>
              <a:t>hoạch</a:t>
            </a:r>
            <a:r>
              <a:rPr lang="en-US" sz="1400" dirty="0"/>
              <a:t> hoạt </a:t>
            </a:r>
            <a:r>
              <a:rPr lang="en-US" sz="1400" dirty="0" err="1"/>
              <a:t>động</a:t>
            </a:r>
            <a:r>
              <a:rPr lang="en-US" sz="1400" dirty="0"/>
              <a:t> </a:t>
            </a:r>
            <a:r>
              <a:rPr lang="en-US" sz="1400" dirty="0" err="1"/>
              <a:t>này</a:t>
            </a:r>
            <a:r>
              <a:rPr lang="en-US" sz="1400" dirty="0"/>
              <a:t> </a:t>
            </a:r>
            <a:r>
              <a:rPr lang="en-US" sz="1400" dirty="0" err="1"/>
              <a:t>vào</a:t>
            </a:r>
            <a:r>
              <a:rPr lang="en-US" sz="1400" dirty="0"/>
              <a:t> </a:t>
            </a:r>
            <a:r>
              <a:rPr lang="en-US" sz="1400" dirty="0" err="1"/>
              <a:t>trong</a:t>
            </a:r>
            <a:r>
              <a:rPr lang="en-US" sz="1400" dirty="0"/>
              <a:t> </a:t>
            </a:r>
            <a:r>
              <a:rPr lang="en-US" sz="1400" dirty="0" err="1"/>
              <a:t>quá</a:t>
            </a:r>
            <a:r>
              <a:rPr lang="en-US" sz="1400" dirty="0"/>
              <a:t> </a:t>
            </a:r>
            <a:r>
              <a:rPr lang="en-US" sz="1400" dirty="0" err="1"/>
              <a:t>trình</a:t>
            </a:r>
            <a:r>
              <a:rPr lang="en-US" sz="1400" dirty="0"/>
              <a:t> </a:t>
            </a:r>
            <a:r>
              <a:rPr lang="en-US" sz="1400" dirty="0" err="1"/>
              <a:t>triển</a:t>
            </a:r>
            <a:r>
              <a:rPr lang="en-US" sz="1400" dirty="0"/>
              <a:t> </a:t>
            </a:r>
            <a:r>
              <a:rPr lang="en-US" sz="1400" dirty="0" err="1"/>
              <a:t>khai</a:t>
            </a:r>
            <a:r>
              <a:rPr lang="en-US" sz="1400" dirty="0"/>
              <a:t> </a:t>
            </a:r>
            <a:r>
              <a:rPr lang="en-US" sz="1400" dirty="0" err="1"/>
              <a:t>các</a:t>
            </a:r>
            <a:r>
              <a:rPr lang="en-US" sz="1400" dirty="0"/>
              <a:t> </a:t>
            </a:r>
            <a:r>
              <a:rPr lang="en-US" sz="1400" dirty="0" err="1"/>
              <a:t>chương</a:t>
            </a:r>
            <a:r>
              <a:rPr lang="en-US" sz="1400" dirty="0"/>
              <a:t> </a:t>
            </a:r>
            <a:r>
              <a:rPr lang="en-US" sz="1400" dirty="0" err="1"/>
              <a:t>trình</a:t>
            </a:r>
            <a:r>
              <a:rPr lang="en-US" sz="1400" dirty="0"/>
              <a:t>, hoạt </a:t>
            </a:r>
            <a:r>
              <a:rPr lang="en-US" sz="1400" dirty="0" err="1"/>
              <a:t>động</a:t>
            </a:r>
            <a:r>
              <a:rPr lang="en-US" sz="1400" dirty="0"/>
              <a:t> </a:t>
            </a:r>
            <a:r>
              <a:rPr lang="en-US" sz="1400" dirty="0" err="1"/>
              <a:t>liên</a:t>
            </a:r>
            <a:r>
              <a:rPr lang="en-US" sz="1400" dirty="0"/>
              <a:t> </a:t>
            </a:r>
            <a:r>
              <a:rPr lang="en-US" sz="1400" dirty="0" err="1"/>
              <a:t>quan</a:t>
            </a:r>
            <a:r>
              <a:rPr lang="en-US" sz="1400" dirty="0"/>
              <a:t> </a:t>
            </a:r>
            <a:r>
              <a:rPr lang="en-US" sz="1400" dirty="0" err="1"/>
              <a:t>về</a:t>
            </a:r>
            <a:r>
              <a:rPr lang="en-US" sz="1400" dirty="0"/>
              <a:t> </a:t>
            </a:r>
            <a:r>
              <a:rPr lang="en-US" sz="1400" dirty="0" err="1"/>
              <a:t>phòng</a:t>
            </a:r>
            <a:r>
              <a:rPr lang="en-US" sz="1400" dirty="0"/>
              <a:t>, </a:t>
            </a:r>
            <a:r>
              <a:rPr lang="en-US" sz="1400" dirty="0" err="1"/>
              <a:t>chống</a:t>
            </a:r>
            <a:r>
              <a:rPr lang="en-US" sz="1400" dirty="0"/>
              <a:t> </a:t>
            </a:r>
            <a:r>
              <a:rPr lang="en-US" sz="1400" dirty="0" err="1"/>
              <a:t>bệnh</a:t>
            </a:r>
            <a:r>
              <a:rPr lang="en-US" sz="1400" dirty="0"/>
              <a:t> </a:t>
            </a:r>
            <a:r>
              <a:rPr lang="en-US" sz="1400" dirty="0" err="1"/>
              <a:t>không</a:t>
            </a:r>
            <a:r>
              <a:rPr lang="en-US" sz="1400" dirty="0"/>
              <a:t> </a:t>
            </a:r>
            <a:r>
              <a:rPr lang="en-US" sz="1400" dirty="0" err="1"/>
              <a:t>lây</a:t>
            </a:r>
            <a:r>
              <a:rPr lang="en-US" sz="1400" dirty="0"/>
              <a:t> </a:t>
            </a:r>
            <a:r>
              <a:rPr lang="en-US" sz="1400" dirty="0" err="1"/>
              <a:t>nhiễm</a:t>
            </a:r>
            <a:endParaRPr sz="1400" dirty="0"/>
          </a:p>
        </p:txBody>
      </p:sp>
      <p:sp>
        <p:nvSpPr>
          <p:cNvPr id="14" name="Rounded Rectangle 13"/>
          <p:cNvSpPr/>
          <p:nvPr/>
        </p:nvSpPr>
        <p:spPr>
          <a:xfrm>
            <a:off x="709092" y="3644662"/>
            <a:ext cx="5349240" cy="1691640"/>
          </a:xfrm>
          <a:prstGeom prst="roundRect">
            <a:avLst/>
          </a:prstGeom>
          <a:solidFill>
            <a:srgbClr val="FFFFFF"/>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709092" y="3644662"/>
            <a:ext cx="91440" cy="1691640"/>
          </a:xfrm>
          <a:prstGeom prst="rect">
            <a:avLst/>
          </a:prstGeom>
          <a:solidFill>
            <a:srgbClr val="2E5D9A"/>
          </a:solidFill>
          <a:ln>
            <a:solidFill>
              <a:srgbClr val="2E5D9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37692" y="3809254"/>
            <a:ext cx="4937759" cy="400110"/>
          </a:xfrm>
          <a:prstGeom prst="rect">
            <a:avLst/>
          </a:prstGeom>
          <a:noFill/>
        </p:spPr>
        <p:txBody>
          <a:bodyPr wrap="square" lIns="45720" rIns="45720">
            <a:spAutoFit/>
          </a:bodyPr>
          <a:lstStyle/>
          <a:p>
            <a:pPr algn="l"/>
            <a:r>
              <a:rPr sz="2000" b="1" dirty="0">
                <a:solidFill>
                  <a:srgbClr val="194A5D"/>
                </a:solidFill>
                <a:latin typeface="Arial"/>
              </a:rPr>
              <a:t>Các </a:t>
            </a:r>
            <a:r>
              <a:rPr lang="en-US" sz="2000" b="1" dirty="0" err="1">
                <a:solidFill>
                  <a:srgbClr val="194A5D"/>
                </a:solidFill>
                <a:latin typeface="Arial"/>
              </a:rPr>
              <a:t>cơ</a:t>
            </a:r>
            <a:r>
              <a:rPr lang="en-US" sz="2000" b="1" dirty="0">
                <a:solidFill>
                  <a:srgbClr val="194A5D"/>
                </a:solidFill>
                <a:latin typeface="Arial"/>
              </a:rPr>
              <a:t> </a:t>
            </a:r>
            <a:r>
              <a:rPr lang="en-US" sz="2000" b="1" dirty="0" err="1">
                <a:solidFill>
                  <a:srgbClr val="194A5D"/>
                </a:solidFill>
                <a:latin typeface="Arial"/>
              </a:rPr>
              <a:t>quan</a:t>
            </a:r>
            <a:r>
              <a:rPr lang="en-US" sz="2000" b="1" dirty="0">
                <a:solidFill>
                  <a:srgbClr val="194A5D"/>
                </a:solidFill>
                <a:latin typeface="Arial"/>
              </a:rPr>
              <a:t>, </a:t>
            </a:r>
            <a:r>
              <a:rPr sz="2000" b="1" dirty="0" err="1">
                <a:solidFill>
                  <a:srgbClr val="194A5D"/>
                </a:solidFill>
                <a:latin typeface="Arial"/>
              </a:rPr>
              <a:t>đơn</a:t>
            </a:r>
            <a:r>
              <a:rPr sz="2000" b="1" dirty="0">
                <a:solidFill>
                  <a:srgbClr val="194A5D"/>
                </a:solidFill>
                <a:latin typeface="Arial"/>
              </a:rPr>
              <a:t> </a:t>
            </a:r>
            <a:r>
              <a:rPr sz="2000" b="1" dirty="0" err="1">
                <a:solidFill>
                  <a:srgbClr val="194A5D"/>
                </a:solidFill>
                <a:latin typeface="Arial"/>
              </a:rPr>
              <a:t>vị</a:t>
            </a:r>
            <a:r>
              <a:rPr sz="2000" b="1" dirty="0">
                <a:solidFill>
                  <a:srgbClr val="194A5D"/>
                </a:solidFill>
                <a:latin typeface="Arial"/>
              </a:rPr>
              <a:t> </a:t>
            </a:r>
            <a:r>
              <a:rPr sz="2000" b="1" dirty="0" err="1">
                <a:solidFill>
                  <a:srgbClr val="194A5D"/>
                </a:solidFill>
                <a:latin typeface="Arial"/>
              </a:rPr>
              <a:t>liên</a:t>
            </a:r>
            <a:r>
              <a:rPr sz="2000" b="1" dirty="0">
                <a:solidFill>
                  <a:srgbClr val="194A5D"/>
                </a:solidFill>
                <a:latin typeface="Arial"/>
              </a:rPr>
              <a:t> </a:t>
            </a:r>
            <a:r>
              <a:rPr sz="2000" b="1" dirty="0" err="1">
                <a:solidFill>
                  <a:srgbClr val="194A5D"/>
                </a:solidFill>
                <a:latin typeface="Arial"/>
              </a:rPr>
              <a:t>quan</a:t>
            </a:r>
            <a:endParaRPr sz="2000" b="1" dirty="0">
              <a:solidFill>
                <a:srgbClr val="194A5D"/>
              </a:solidFill>
              <a:latin typeface="Arial"/>
            </a:endParaRPr>
          </a:p>
        </p:txBody>
      </p:sp>
      <p:sp>
        <p:nvSpPr>
          <p:cNvPr id="17" name="TextBox 16"/>
          <p:cNvSpPr txBox="1"/>
          <p:nvPr/>
        </p:nvSpPr>
        <p:spPr>
          <a:xfrm>
            <a:off x="965124" y="4303030"/>
            <a:ext cx="4892040" cy="954107"/>
          </a:xfrm>
          <a:prstGeom prst="rect">
            <a:avLst/>
          </a:prstGeom>
          <a:noFill/>
        </p:spPr>
        <p:txBody>
          <a:bodyPr wrap="square" lIns="27432" rIns="18288">
            <a:spAutoFit/>
          </a:bodyPr>
          <a:lstStyle/>
          <a:p>
            <a:pPr algn="l">
              <a:spcAft>
                <a:spcPts val="800"/>
              </a:spcAft>
              <a:defRPr sz="1700">
                <a:solidFill>
                  <a:srgbClr val="2D3A40"/>
                </a:solidFill>
                <a:latin typeface="Arial"/>
              </a:defRPr>
            </a:pPr>
            <a:r>
              <a:rPr lang="en-US" sz="1400" dirty="0"/>
              <a:t>Theo </a:t>
            </a:r>
            <a:r>
              <a:rPr lang="en-US" sz="1400" dirty="0" err="1"/>
              <a:t>chức</a:t>
            </a:r>
            <a:r>
              <a:rPr lang="en-US" sz="1400" dirty="0"/>
              <a:t> </a:t>
            </a:r>
            <a:r>
              <a:rPr lang="en-US" sz="1400" dirty="0" err="1"/>
              <a:t>năng</a:t>
            </a:r>
            <a:r>
              <a:rPr lang="en-US" sz="1400" dirty="0"/>
              <a:t> </a:t>
            </a:r>
            <a:r>
              <a:rPr lang="en-US" sz="1400" dirty="0" err="1"/>
              <a:t>nhiệm</a:t>
            </a:r>
            <a:r>
              <a:rPr lang="en-US" sz="1400" dirty="0"/>
              <a:t> </a:t>
            </a:r>
            <a:r>
              <a:rPr lang="en-US" sz="1400" dirty="0" err="1"/>
              <a:t>vụ</a:t>
            </a:r>
            <a:r>
              <a:rPr lang="en-US" sz="1400" dirty="0"/>
              <a:t> </a:t>
            </a:r>
            <a:r>
              <a:rPr lang="en-US" sz="1400" dirty="0" err="1"/>
              <a:t>của</a:t>
            </a:r>
            <a:r>
              <a:rPr lang="en-US" sz="1400" dirty="0"/>
              <a:t> </a:t>
            </a:r>
            <a:r>
              <a:rPr lang="en-US" sz="1400" dirty="0" err="1"/>
              <a:t>cơ</a:t>
            </a:r>
            <a:r>
              <a:rPr lang="en-US" sz="1400" dirty="0"/>
              <a:t> </a:t>
            </a:r>
            <a:r>
              <a:rPr lang="en-US" sz="1400" dirty="0" err="1"/>
              <a:t>quan</a:t>
            </a:r>
            <a:r>
              <a:rPr lang="en-US" sz="1400" dirty="0"/>
              <a:t>, </a:t>
            </a:r>
            <a:r>
              <a:rPr lang="en-US" sz="1400" dirty="0" err="1"/>
              <a:t>đơn</a:t>
            </a:r>
            <a:r>
              <a:rPr lang="en-US" sz="1400" dirty="0"/>
              <a:t> </a:t>
            </a:r>
            <a:r>
              <a:rPr lang="en-US" sz="1400" dirty="0" err="1"/>
              <a:t>vị</a:t>
            </a:r>
            <a:r>
              <a:rPr lang="en-US" sz="1400" dirty="0"/>
              <a:t> </a:t>
            </a:r>
            <a:r>
              <a:rPr lang="en-US" sz="1400" dirty="0" err="1"/>
              <a:t>và</a:t>
            </a:r>
            <a:r>
              <a:rPr lang="en-US" sz="1400" dirty="0"/>
              <a:t> </a:t>
            </a:r>
            <a:r>
              <a:rPr lang="en-US" sz="1400" dirty="0" err="1"/>
              <a:t>nhiệm</a:t>
            </a:r>
            <a:r>
              <a:rPr lang="en-US" sz="1400" dirty="0"/>
              <a:t> </a:t>
            </a:r>
            <a:r>
              <a:rPr lang="en-US" sz="1400" dirty="0" err="1"/>
              <a:t>vụ</a:t>
            </a:r>
            <a:r>
              <a:rPr lang="en-US" sz="1400" dirty="0"/>
              <a:t> </a:t>
            </a:r>
            <a:r>
              <a:rPr lang="en-US" sz="1400" dirty="0" err="1"/>
              <a:t>được</a:t>
            </a:r>
            <a:r>
              <a:rPr lang="en-US" sz="1400" dirty="0"/>
              <a:t> phần </a:t>
            </a:r>
            <a:r>
              <a:rPr lang="en-US" sz="1400" dirty="0" err="1"/>
              <a:t>công</a:t>
            </a:r>
            <a:r>
              <a:rPr lang="en-US" sz="1400" dirty="0"/>
              <a:t> </a:t>
            </a:r>
            <a:r>
              <a:rPr lang="en-US" sz="1400" dirty="0" err="1"/>
              <a:t>trong</a:t>
            </a:r>
            <a:r>
              <a:rPr lang="en-US" sz="1400" dirty="0"/>
              <a:t> </a:t>
            </a:r>
            <a:r>
              <a:rPr lang="en-US" sz="1400" dirty="0" err="1"/>
              <a:t>Kế</a:t>
            </a:r>
            <a:r>
              <a:rPr lang="en-US" sz="1400" dirty="0"/>
              <a:t> </a:t>
            </a:r>
            <a:r>
              <a:rPr lang="en-US" sz="1400" dirty="0" err="1"/>
              <a:t>hoạch</a:t>
            </a:r>
            <a:r>
              <a:rPr lang="en-US" sz="1400" dirty="0"/>
              <a:t> hoạt </a:t>
            </a:r>
            <a:r>
              <a:rPr lang="en-US" sz="1400" dirty="0" err="1"/>
              <a:t>động</a:t>
            </a:r>
            <a:r>
              <a:rPr lang="en-US" sz="1400" dirty="0"/>
              <a:t> </a:t>
            </a:r>
            <a:r>
              <a:rPr lang="en-US" sz="1400" dirty="0" err="1"/>
              <a:t>để</a:t>
            </a:r>
            <a:r>
              <a:rPr lang="en-US" sz="1400" dirty="0"/>
              <a:t> </a:t>
            </a:r>
            <a:r>
              <a:rPr lang="en-US" sz="1400" dirty="0" err="1"/>
              <a:t>chủ</a:t>
            </a:r>
            <a:r>
              <a:rPr lang="en-US" sz="1400" dirty="0"/>
              <a:t> </a:t>
            </a:r>
            <a:r>
              <a:rPr lang="en-US" sz="1400" dirty="0" err="1"/>
              <a:t>trì</a:t>
            </a:r>
            <a:r>
              <a:rPr lang="en-US" sz="1400" dirty="0"/>
              <a:t>, </a:t>
            </a:r>
            <a:r>
              <a:rPr lang="en-US" sz="1400" dirty="0" err="1"/>
              <a:t>phối</a:t>
            </a:r>
            <a:r>
              <a:rPr lang="en-US" sz="1400" dirty="0"/>
              <a:t> </a:t>
            </a:r>
            <a:r>
              <a:rPr lang="en-US" sz="1400" dirty="0" err="1"/>
              <a:t>hợp</a:t>
            </a:r>
            <a:r>
              <a:rPr lang="en-US" sz="1400" dirty="0"/>
              <a:t> </a:t>
            </a:r>
            <a:r>
              <a:rPr lang="en-US" sz="1400" dirty="0" err="1"/>
              <a:t>với</a:t>
            </a:r>
            <a:r>
              <a:rPr lang="en-US" sz="1400" dirty="0"/>
              <a:t> </a:t>
            </a:r>
            <a:r>
              <a:rPr lang="en-US" sz="1400" dirty="0" err="1"/>
              <a:t>các</a:t>
            </a:r>
            <a:r>
              <a:rPr lang="en-US" sz="1400" dirty="0"/>
              <a:t> </a:t>
            </a:r>
            <a:r>
              <a:rPr lang="en-US" sz="1400" dirty="0" err="1"/>
              <a:t>cơ</a:t>
            </a:r>
            <a:r>
              <a:rPr lang="en-US" sz="1400" dirty="0"/>
              <a:t> </a:t>
            </a:r>
            <a:r>
              <a:rPr lang="en-US" sz="1400" dirty="0" err="1"/>
              <a:t>quan</a:t>
            </a:r>
            <a:r>
              <a:rPr lang="en-US" sz="1400" dirty="0"/>
              <a:t> </a:t>
            </a:r>
            <a:r>
              <a:rPr lang="en-US" sz="1400" dirty="0" err="1"/>
              <a:t>đơn</a:t>
            </a:r>
            <a:r>
              <a:rPr lang="en-US" sz="1400" dirty="0"/>
              <a:t> </a:t>
            </a:r>
            <a:r>
              <a:rPr lang="en-US" sz="1400" dirty="0" err="1"/>
              <a:t>vị</a:t>
            </a:r>
            <a:r>
              <a:rPr lang="en-US" sz="1400" dirty="0"/>
              <a:t> </a:t>
            </a:r>
            <a:r>
              <a:rPr lang="en-US" sz="1400" dirty="0" err="1"/>
              <a:t>liên</a:t>
            </a:r>
            <a:r>
              <a:rPr lang="en-US" sz="1400" dirty="0"/>
              <a:t> </a:t>
            </a:r>
            <a:r>
              <a:rPr lang="en-US" sz="1400" dirty="0" err="1"/>
              <a:t>quan</a:t>
            </a:r>
            <a:r>
              <a:rPr lang="en-US" sz="1400" dirty="0"/>
              <a:t> </a:t>
            </a:r>
            <a:r>
              <a:rPr lang="en-US" sz="1400" dirty="0" err="1"/>
              <a:t>tổ</a:t>
            </a:r>
            <a:r>
              <a:rPr lang="en-US" sz="1400" dirty="0"/>
              <a:t> </a:t>
            </a:r>
            <a:r>
              <a:rPr lang="en-US" sz="1400" dirty="0" err="1"/>
              <a:t>chức</a:t>
            </a:r>
            <a:r>
              <a:rPr lang="en-US" sz="1400" dirty="0"/>
              <a:t> </a:t>
            </a:r>
            <a:r>
              <a:rPr lang="en-US" sz="1400" dirty="0" err="1"/>
              <a:t>triển</a:t>
            </a:r>
            <a:r>
              <a:rPr lang="en-US" sz="1400" dirty="0"/>
              <a:t> </a:t>
            </a:r>
            <a:r>
              <a:rPr lang="en-US" sz="1400" dirty="0" err="1"/>
              <a:t>khai</a:t>
            </a:r>
            <a:r>
              <a:rPr lang="en-US" sz="1400" dirty="0"/>
              <a:t> </a:t>
            </a:r>
            <a:r>
              <a:rPr lang="en-US" sz="1400" dirty="0" err="1"/>
              <a:t>thực</a:t>
            </a:r>
            <a:r>
              <a:rPr lang="en-US" sz="1400" dirty="0"/>
              <a:t> </a:t>
            </a:r>
            <a:r>
              <a:rPr lang="en-US" sz="1400" dirty="0" err="1"/>
              <a:t>hiện</a:t>
            </a:r>
            <a:endParaRPr sz="1400" dirty="0"/>
          </a:p>
        </p:txBody>
      </p:sp>
      <p:sp>
        <p:nvSpPr>
          <p:cNvPr id="18" name="Rounded Rectangle 17"/>
          <p:cNvSpPr/>
          <p:nvPr/>
        </p:nvSpPr>
        <p:spPr>
          <a:xfrm>
            <a:off x="6355080" y="3644660"/>
            <a:ext cx="5349240" cy="1691640"/>
          </a:xfrm>
          <a:prstGeom prst="roundRect">
            <a:avLst/>
          </a:prstGeom>
          <a:solidFill>
            <a:srgbClr val="FFFFFF"/>
          </a:solidFill>
          <a:ln>
            <a:solidFill>
              <a:srgbClr val="B3CFD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6355080" y="3644660"/>
            <a:ext cx="91440" cy="1691640"/>
          </a:xfrm>
          <a:prstGeom prst="rect">
            <a:avLst/>
          </a:prstGeom>
          <a:solidFill>
            <a:srgbClr val="2E5D9A"/>
          </a:solidFill>
          <a:ln>
            <a:solidFill>
              <a:srgbClr val="2E5D9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583680" y="3809252"/>
            <a:ext cx="4937759" cy="400110"/>
          </a:xfrm>
          <a:prstGeom prst="rect">
            <a:avLst/>
          </a:prstGeom>
          <a:noFill/>
        </p:spPr>
        <p:txBody>
          <a:bodyPr wrap="square" lIns="45720" rIns="45720">
            <a:spAutoFit/>
          </a:bodyPr>
          <a:lstStyle/>
          <a:p>
            <a:pPr algn="l"/>
            <a:r>
              <a:rPr sz="2000" b="1" dirty="0" err="1">
                <a:solidFill>
                  <a:srgbClr val="194A5D"/>
                </a:solidFill>
                <a:latin typeface="Arial"/>
              </a:rPr>
              <a:t>Các</a:t>
            </a:r>
            <a:r>
              <a:rPr sz="2000" b="1" dirty="0">
                <a:solidFill>
                  <a:srgbClr val="194A5D"/>
                </a:solidFill>
                <a:latin typeface="Arial"/>
              </a:rPr>
              <a:t> </a:t>
            </a:r>
            <a:r>
              <a:rPr lang="en-US" sz="2000" b="1" dirty="0" err="1" smtClean="0">
                <a:solidFill>
                  <a:srgbClr val="194A5D"/>
                </a:solidFill>
                <a:latin typeface="Arial"/>
              </a:rPr>
              <a:t>h</a:t>
            </a:r>
            <a:r>
              <a:rPr sz="2000" b="1" dirty="0" err="1" smtClean="0">
                <a:solidFill>
                  <a:srgbClr val="194A5D"/>
                </a:solidFill>
                <a:latin typeface="Arial"/>
              </a:rPr>
              <a:t>ội</a:t>
            </a:r>
            <a:r>
              <a:rPr sz="2000" b="1" dirty="0" smtClean="0">
                <a:solidFill>
                  <a:srgbClr val="194A5D"/>
                </a:solidFill>
                <a:latin typeface="Arial"/>
              </a:rPr>
              <a:t> </a:t>
            </a:r>
            <a:r>
              <a:rPr sz="2000" b="1" dirty="0">
                <a:solidFill>
                  <a:srgbClr val="194A5D"/>
                </a:solidFill>
                <a:latin typeface="Arial"/>
              </a:rPr>
              <a:t>y khoa</a:t>
            </a:r>
          </a:p>
        </p:txBody>
      </p:sp>
      <p:sp>
        <p:nvSpPr>
          <p:cNvPr id="21" name="TextBox 20"/>
          <p:cNvSpPr txBox="1"/>
          <p:nvPr/>
        </p:nvSpPr>
        <p:spPr>
          <a:xfrm>
            <a:off x="6611112" y="4303028"/>
            <a:ext cx="4892040" cy="738664"/>
          </a:xfrm>
          <a:prstGeom prst="rect">
            <a:avLst/>
          </a:prstGeom>
          <a:noFill/>
        </p:spPr>
        <p:txBody>
          <a:bodyPr wrap="square" lIns="27432" rIns="18288">
            <a:spAutoFit/>
          </a:bodyPr>
          <a:lstStyle/>
          <a:p>
            <a:pPr algn="l">
              <a:spcAft>
                <a:spcPts val="800"/>
              </a:spcAft>
              <a:defRPr sz="1700">
                <a:solidFill>
                  <a:srgbClr val="2D3A40"/>
                </a:solidFill>
                <a:latin typeface="Arial"/>
              </a:defRPr>
            </a:pPr>
            <a:r>
              <a:rPr lang="en-US" sz="1400" dirty="0"/>
              <a:t>Theo </a:t>
            </a:r>
            <a:r>
              <a:rPr lang="en-US" sz="1400" dirty="0" err="1"/>
              <a:t>chức</a:t>
            </a:r>
            <a:r>
              <a:rPr lang="en-US" sz="1400" dirty="0"/>
              <a:t> </a:t>
            </a:r>
            <a:r>
              <a:rPr lang="en-US" sz="1400" dirty="0" err="1"/>
              <a:t>năng</a:t>
            </a:r>
            <a:r>
              <a:rPr lang="en-US" sz="1400" dirty="0"/>
              <a:t> </a:t>
            </a:r>
            <a:r>
              <a:rPr lang="en-US" sz="1400" dirty="0" err="1"/>
              <a:t>nhiệm</a:t>
            </a:r>
            <a:r>
              <a:rPr lang="en-US" sz="1400" dirty="0"/>
              <a:t> </a:t>
            </a:r>
            <a:r>
              <a:rPr lang="en-US" sz="1400" dirty="0" err="1"/>
              <a:t>vụ</a:t>
            </a:r>
            <a:r>
              <a:rPr lang="en-US" sz="1400" dirty="0"/>
              <a:t> </a:t>
            </a:r>
            <a:r>
              <a:rPr lang="en-US" sz="1400" dirty="0" err="1"/>
              <a:t>của</a:t>
            </a:r>
            <a:r>
              <a:rPr lang="en-US" sz="1400" dirty="0"/>
              <a:t> </a:t>
            </a:r>
            <a:r>
              <a:rPr lang="en-US" sz="1400" dirty="0" err="1"/>
              <a:t>Hội</a:t>
            </a:r>
            <a:r>
              <a:rPr lang="en-US" sz="1400" dirty="0"/>
              <a:t> </a:t>
            </a:r>
            <a:r>
              <a:rPr lang="en-US" sz="1400" dirty="0" err="1"/>
              <a:t>và</a:t>
            </a:r>
            <a:r>
              <a:rPr lang="en-US" sz="1400" dirty="0"/>
              <a:t> </a:t>
            </a:r>
            <a:r>
              <a:rPr lang="en-US" sz="1400" dirty="0" err="1"/>
              <a:t>nhiệm</a:t>
            </a:r>
            <a:r>
              <a:rPr lang="en-US" sz="1400" dirty="0"/>
              <a:t> </a:t>
            </a:r>
            <a:r>
              <a:rPr lang="en-US" sz="1400" dirty="0" err="1"/>
              <a:t>vụ</a:t>
            </a:r>
            <a:r>
              <a:rPr lang="en-US" sz="1400" dirty="0"/>
              <a:t> </a:t>
            </a:r>
            <a:r>
              <a:rPr lang="en-US" sz="1400" dirty="0" err="1"/>
              <a:t>được</a:t>
            </a:r>
            <a:r>
              <a:rPr lang="en-US" sz="1400" dirty="0"/>
              <a:t> </a:t>
            </a:r>
            <a:r>
              <a:rPr lang="en-US" sz="1400" dirty="0" err="1"/>
              <a:t>phân</a:t>
            </a:r>
            <a:r>
              <a:rPr lang="en-US" sz="1400" dirty="0"/>
              <a:t> </a:t>
            </a:r>
            <a:r>
              <a:rPr lang="en-US" sz="1400" dirty="0" err="1"/>
              <a:t>công</a:t>
            </a:r>
            <a:r>
              <a:rPr lang="en-US" sz="1400" dirty="0"/>
              <a:t> </a:t>
            </a:r>
            <a:r>
              <a:rPr lang="en-US" sz="1400" dirty="0" err="1"/>
              <a:t>trong</a:t>
            </a:r>
            <a:r>
              <a:rPr lang="en-US" sz="1400" dirty="0"/>
              <a:t> </a:t>
            </a:r>
            <a:r>
              <a:rPr lang="en-US" sz="1400" dirty="0" err="1"/>
              <a:t>Kế</a:t>
            </a:r>
            <a:r>
              <a:rPr lang="en-US" sz="1400" dirty="0"/>
              <a:t> </a:t>
            </a:r>
            <a:r>
              <a:rPr lang="en-US" sz="1400" dirty="0" err="1"/>
              <a:t>hoạch</a:t>
            </a:r>
            <a:r>
              <a:rPr lang="en-US" sz="1400" dirty="0"/>
              <a:t> hoạt </a:t>
            </a:r>
            <a:r>
              <a:rPr lang="en-US" sz="1400" dirty="0" err="1"/>
              <a:t>động</a:t>
            </a:r>
            <a:r>
              <a:rPr lang="en-US" sz="1400" dirty="0"/>
              <a:t> </a:t>
            </a:r>
            <a:r>
              <a:rPr lang="en-US" sz="1400" dirty="0" err="1"/>
              <a:t>để</a:t>
            </a:r>
            <a:r>
              <a:rPr lang="en-US" sz="1400" dirty="0"/>
              <a:t> </a:t>
            </a:r>
            <a:r>
              <a:rPr lang="en-US" sz="1400" dirty="0" err="1"/>
              <a:t>chủ</a:t>
            </a:r>
            <a:r>
              <a:rPr lang="en-US" sz="1400" dirty="0"/>
              <a:t> </a:t>
            </a:r>
            <a:r>
              <a:rPr lang="en-US" sz="1400" dirty="0" err="1"/>
              <a:t>trì</a:t>
            </a:r>
            <a:r>
              <a:rPr lang="en-US" sz="1400" dirty="0"/>
              <a:t> </a:t>
            </a:r>
            <a:r>
              <a:rPr lang="en-US" sz="1400" dirty="0" err="1"/>
              <a:t>phối</a:t>
            </a:r>
            <a:r>
              <a:rPr lang="en-US" sz="1400" dirty="0"/>
              <a:t> </a:t>
            </a:r>
            <a:r>
              <a:rPr lang="en-US" sz="1400" dirty="0" err="1"/>
              <a:t>hợp</a:t>
            </a:r>
            <a:r>
              <a:rPr lang="en-US" sz="1400" dirty="0"/>
              <a:t> </a:t>
            </a:r>
            <a:r>
              <a:rPr lang="en-US" sz="1400" dirty="0" err="1"/>
              <a:t>với</a:t>
            </a:r>
            <a:r>
              <a:rPr lang="en-US" sz="1400" dirty="0"/>
              <a:t> </a:t>
            </a:r>
            <a:r>
              <a:rPr lang="en-US" sz="1400" dirty="0" err="1"/>
              <a:t>cơ</a:t>
            </a:r>
            <a:r>
              <a:rPr lang="en-US" sz="1400" dirty="0"/>
              <a:t> </a:t>
            </a:r>
            <a:r>
              <a:rPr lang="en-US" sz="1400" dirty="0" err="1"/>
              <a:t>quan</a:t>
            </a:r>
            <a:r>
              <a:rPr lang="en-US" sz="1400" dirty="0"/>
              <a:t>, </a:t>
            </a:r>
            <a:r>
              <a:rPr lang="en-US" sz="1400" dirty="0" err="1"/>
              <a:t>đơn</a:t>
            </a:r>
            <a:r>
              <a:rPr lang="en-US" sz="1400" dirty="0"/>
              <a:t> </a:t>
            </a:r>
            <a:r>
              <a:rPr lang="en-US" sz="1400" dirty="0" err="1"/>
              <a:t>vị</a:t>
            </a:r>
            <a:r>
              <a:rPr lang="en-US" sz="1400" dirty="0"/>
              <a:t> </a:t>
            </a:r>
            <a:r>
              <a:rPr lang="en-US" sz="1400" dirty="0" err="1"/>
              <a:t>liên</a:t>
            </a:r>
            <a:r>
              <a:rPr lang="en-US" sz="1400" dirty="0"/>
              <a:t> </a:t>
            </a:r>
            <a:r>
              <a:rPr lang="en-US" sz="1400" dirty="0" err="1"/>
              <a:t>quan</a:t>
            </a:r>
            <a:r>
              <a:rPr lang="en-US" sz="1400" dirty="0"/>
              <a:t> </a:t>
            </a:r>
            <a:r>
              <a:rPr lang="en-US" sz="1400" dirty="0" err="1"/>
              <a:t>tổ</a:t>
            </a:r>
            <a:r>
              <a:rPr lang="en-US" sz="1400" dirty="0"/>
              <a:t> </a:t>
            </a:r>
            <a:r>
              <a:rPr lang="en-US" sz="1400" dirty="0" err="1"/>
              <a:t>chức</a:t>
            </a:r>
            <a:r>
              <a:rPr lang="en-US" sz="1400" dirty="0"/>
              <a:t> </a:t>
            </a:r>
            <a:r>
              <a:rPr lang="en-US" sz="1400" dirty="0" err="1"/>
              <a:t>thực</a:t>
            </a:r>
            <a:r>
              <a:rPr lang="en-US" sz="1400" dirty="0"/>
              <a:t> </a:t>
            </a:r>
            <a:r>
              <a:rPr lang="en-US" sz="1400" dirty="0" err="1"/>
              <a:t>hiện</a:t>
            </a:r>
            <a:r>
              <a:rPr lang="en-US" sz="1400" dirty="0"/>
              <a:t> </a:t>
            </a:r>
            <a:endParaRPr sz="1400" dirty="0"/>
          </a:p>
        </p:txBody>
      </p:sp>
      <p:sp>
        <p:nvSpPr>
          <p:cNvPr id="23" name="Shape 3">
            <a:extLst>
              <a:ext uri="{FF2B5EF4-FFF2-40B4-BE49-F238E27FC236}">
                <a16:creationId xmlns:a16="http://schemas.microsoft.com/office/drawing/2014/main" id="{36A7BBC9-CCF7-D1BE-9852-915771BB75D1}"/>
              </a:ext>
            </a:extLst>
          </p:cNvPr>
          <p:cNvSpPr/>
          <p:nvPr/>
        </p:nvSpPr>
        <p:spPr>
          <a:xfrm>
            <a:off x="685800" y="5601304"/>
            <a:ext cx="11045952" cy="980654"/>
          </a:xfrm>
          <a:prstGeom prst="roundRect">
            <a:avLst>
              <a:gd name="adj" fmla="val 4225"/>
            </a:avLst>
          </a:prstGeom>
          <a:solidFill>
            <a:srgbClr val="2B8194"/>
          </a:solidFill>
          <a:ln w="12700">
            <a:solidFill>
              <a:srgbClr val="2B8194"/>
            </a:solidFill>
            <a:prstDash val="solid"/>
          </a:ln>
          <a:effectLst>
            <a:outerShdw blurRad="12700" dist="5080" dir="2700000" algn="bl" rotWithShape="0">
              <a:srgbClr val="6F848C">
                <a:alpha val="10000"/>
              </a:srgbClr>
            </a:outerShdw>
          </a:effectLst>
        </p:spPr>
        <p:txBody>
          <a:bodyPr/>
          <a:lstStyle/>
          <a:p>
            <a:endParaRPr lang="en-US"/>
          </a:p>
        </p:txBody>
      </p:sp>
      <p:sp>
        <p:nvSpPr>
          <p:cNvPr id="25" name="Text 5">
            <a:extLst>
              <a:ext uri="{FF2B5EF4-FFF2-40B4-BE49-F238E27FC236}">
                <a16:creationId xmlns:a16="http://schemas.microsoft.com/office/drawing/2014/main" id="{D8BE0C7E-C42D-96C8-3830-FDC802342F67}"/>
              </a:ext>
            </a:extLst>
          </p:cNvPr>
          <p:cNvSpPr/>
          <p:nvPr/>
        </p:nvSpPr>
        <p:spPr>
          <a:xfrm>
            <a:off x="800532" y="5786430"/>
            <a:ext cx="10488168" cy="502920"/>
          </a:xfrm>
          <a:prstGeom prst="rect">
            <a:avLst/>
          </a:prstGeom>
          <a:noFill/>
          <a:ln/>
        </p:spPr>
        <p:txBody>
          <a:bodyPr wrap="square" lIns="381" tIns="381" rIns="381" bIns="381" rtlCol="0" anchor="ctr">
            <a:noAutofit/>
          </a:bodyPr>
          <a:lstStyle/>
          <a:p>
            <a:pPr marL="0" indent="0">
              <a:lnSpc>
                <a:spcPct val="120000"/>
              </a:lnSpc>
              <a:buNone/>
            </a:pPr>
            <a:r>
              <a:rPr lang="en-US" sz="1400" b="1" dirty="0">
                <a:solidFill>
                  <a:srgbClr val="FFFFFF"/>
                </a:solidFill>
                <a:latin typeface="Arial" pitchFamily="34" charset="0"/>
                <a:ea typeface="Arial" pitchFamily="34" charset="-122"/>
                <a:cs typeface="Arial" pitchFamily="34" charset="-120"/>
              </a:rPr>
              <a:t>Kinh </a:t>
            </a:r>
            <a:r>
              <a:rPr lang="en-US" sz="1400" b="1" dirty="0" err="1">
                <a:solidFill>
                  <a:srgbClr val="FFFFFF"/>
                </a:solidFill>
                <a:latin typeface="Arial" pitchFamily="34" charset="0"/>
                <a:ea typeface="Arial" pitchFamily="34" charset="-122"/>
                <a:cs typeface="Arial" pitchFamily="34" charset="-120"/>
              </a:rPr>
              <a:t>phí</a:t>
            </a:r>
            <a:r>
              <a:rPr lang="en-US" sz="1400" b="1" dirty="0">
                <a:solidFill>
                  <a:srgbClr val="FFFFFF"/>
                </a:solidFill>
                <a:latin typeface="Arial" pitchFamily="34" charset="0"/>
                <a:ea typeface="Arial" pitchFamily="34" charset="-122"/>
                <a:cs typeface="Arial" pitchFamily="34" charset="-120"/>
              </a:rPr>
              <a:t>: </a:t>
            </a:r>
          </a:p>
          <a:p>
            <a:pPr marL="342900" indent="-342900">
              <a:lnSpc>
                <a:spcPct val="120000"/>
              </a:lnSpc>
              <a:buAutoNum type="arabicPeriod"/>
            </a:pPr>
            <a:r>
              <a:rPr lang="en-US" sz="1400" b="1" dirty="0" err="1">
                <a:solidFill>
                  <a:srgbClr val="FFFFFF"/>
                </a:solidFill>
                <a:latin typeface="Arial" pitchFamily="34" charset="0"/>
                <a:ea typeface="Arial" pitchFamily="34" charset="-122"/>
                <a:cs typeface="Arial" pitchFamily="34" charset="-120"/>
              </a:rPr>
              <a:t>Nguồn</a:t>
            </a:r>
            <a:r>
              <a:rPr lang="en-US" sz="1400" b="1" dirty="0">
                <a:solidFill>
                  <a:srgbClr val="FFFFFF"/>
                </a:solidFill>
                <a:latin typeface="Arial" pitchFamily="34" charset="0"/>
                <a:ea typeface="Arial" pitchFamily="34" charset="-122"/>
                <a:cs typeface="Arial" pitchFamily="34" charset="-120"/>
              </a:rPr>
              <a:t> </a:t>
            </a:r>
            <a:r>
              <a:rPr lang="en-US" sz="1400" b="1" dirty="0" err="1">
                <a:solidFill>
                  <a:srgbClr val="FFFFFF"/>
                </a:solidFill>
                <a:latin typeface="Arial" pitchFamily="34" charset="0"/>
                <a:ea typeface="Arial" pitchFamily="34" charset="-122"/>
                <a:cs typeface="Arial" pitchFamily="34" charset="-120"/>
              </a:rPr>
              <a:t>ngân</a:t>
            </a:r>
            <a:r>
              <a:rPr lang="en-US" sz="1400" b="1" dirty="0">
                <a:solidFill>
                  <a:srgbClr val="FFFFFF"/>
                </a:solidFill>
                <a:latin typeface="Arial" pitchFamily="34" charset="0"/>
                <a:ea typeface="Arial" pitchFamily="34" charset="-122"/>
                <a:cs typeface="Arial" pitchFamily="34" charset="-120"/>
              </a:rPr>
              <a:t> </a:t>
            </a:r>
            <a:r>
              <a:rPr lang="en-US" sz="1400" b="1" dirty="0" err="1">
                <a:solidFill>
                  <a:srgbClr val="FFFFFF"/>
                </a:solidFill>
                <a:latin typeface="Arial" pitchFamily="34" charset="0"/>
                <a:ea typeface="Arial" pitchFamily="34" charset="-122"/>
                <a:cs typeface="Arial" pitchFamily="34" charset="-120"/>
              </a:rPr>
              <a:t>sách</a:t>
            </a:r>
            <a:r>
              <a:rPr lang="en-US" sz="1400" b="1" dirty="0">
                <a:solidFill>
                  <a:srgbClr val="FFFFFF"/>
                </a:solidFill>
                <a:latin typeface="Arial" pitchFamily="34" charset="0"/>
                <a:ea typeface="Arial" pitchFamily="34" charset="-122"/>
                <a:cs typeface="Arial" pitchFamily="34" charset="-120"/>
              </a:rPr>
              <a:t> </a:t>
            </a:r>
            <a:r>
              <a:rPr lang="en-US" sz="1400" b="1" dirty="0" err="1">
                <a:solidFill>
                  <a:srgbClr val="FFFFFF"/>
                </a:solidFill>
                <a:latin typeface="Arial" pitchFamily="34" charset="0"/>
                <a:ea typeface="Arial" pitchFamily="34" charset="-122"/>
                <a:cs typeface="Arial" pitchFamily="34" charset="-120"/>
              </a:rPr>
              <a:t>nhà</a:t>
            </a:r>
            <a:r>
              <a:rPr lang="en-US" sz="1400" b="1" dirty="0">
                <a:solidFill>
                  <a:srgbClr val="FFFFFF"/>
                </a:solidFill>
                <a:latin typeface="Arial" pitchFamily="34" charset="0"/>
                <a:ea typeface="Arial" pitchFamily="34" charset="-122"/>
                <a:cs typeface="Arial" pitchFamily="34" charset="-120"/>
              </a:rPr>
              <a:t> </a:t>
            </a:r>
            <a:r>
              <a:rPr lang="en-US" sz="1400" b="1" dirty="0" err="1">
                <a:solidFill>
                  <a:srgbClr val="FFFFFF"/>
                </a:solidFill>
                <a:latin typeface="Arial" pitchFamily="34" charset="0"/>
                <a:ea typeface="Arial" pitchFamily="34" charset="-122"/>
                <a:cs typeface="Arial" pitchFamily="34" charset="-120"/>
              </a:rPr>
              <a:t>nước</a:t>
            </a:r>
            <a:endParaRPr lang="en-US" sz="1400" b="1" dirty="0">
              <a:solidFill>
                <a:srgbClr val="FFFFFF"/>
              </a:solidFill>
              <a:latin typeface="Arial" pitchFamily="34" charset="0"/>
              <a:ea typeface="Arial" pitchFamily="34" charset="-122"/>
              <a:cs typeface="Arial" pitchFamily="34" charset="-120"/>
            </a:endParaRPr>
          </a:p>
          <a:p>
            <a:pPr marL="342900" indent="-342900">
              <a:lnSpc>
                <a:spcPct val="120000"/>
              </a:lnSpc>
              <a:buAutoNum type="arabicPeriod"/>
            </a:pPr>
            <a:r>
              <a:rPr lang="en-US" sz="1400" b="1" dirty="0" err="1">
                <a:solidFill>
                  <a:srgbClr val="FFFFFF"/>
                </a:solidFill>
                <a:latin typeface="Arial" pitchFamily="34" charset="0"/>
                <a:ea typeface="Arial" pitchFamily="34" charset="-122"/>
                <a:cs typeface="Arial" pitchFamily="34" charset="-120"/>
              </a:rPr>
              <a:t>Nguồn</a:t>
            </a:r>
            <a:r>
              <a:rPr lang="en-US" sz="1400" b="1" dirty="0">
                <a:solidFill>
                  <a:srgbClr val="FFFFFF"/>
                </a:solidFill>
                <a:latin typeface="Arial" pitchFamily="34" charset="0"/>
                <a:ea typeface="Arial" pitchFamily="34" charset="-122"/>
                <a:cs typeface="Arial" pitchFamily="34" charset="-120"/>
              </a:rPr>
              <a:t> </a:t>
            </a:r>
            <a:r>
              <a:rPr lang="en-US" sz="1400" b="1" dirty="0" err="1">
                <a:solidFill>
                  <a:srgbClr val="FFFFFF"/>
                </a:solidFill>
                <a:latin typeface="Arial" pitchFamily="34" charset="0"/>
                <a:ea typeface="Arial" pitchFamily="34" charset="-122"/>
                <a:cs typeface="Arial" pitchFamily="34" charset="-120"/>
              </a:rPr>
              <a:t>viện</a:t>
            </a:r>
            <a:r>
              <a:rPr lang="en-US" sz="1400" b="1" dirty="0">
                <a:solidFill>
                  <a:srgbClr val="FFFFFF"/>
                </a:solidFill>
                <a:latin typeface="Arial" pitchFamily="34" charset="0"/>
                <a:ea typeface="Arial" pitchFamily="34" charset="-122"/>
                <a:cs typeface="Arial" pitchFamily="34" charset="-120"/>
              </a:rPr>
              <a:t> </a:t>
            </a:r>
            <a:r>
              <a:rPr lang="en-US" sz="1400" b="1" dirty="0" err="1">
                <a:solidFill>
                  <a:srgbClr val="FFFFFF"/>
                </a:solidFill>
                <a:latin typeface="Arial" pitchFamily="34" charset="0"/>
                <a:ea typeface="Arial" pitchFamily="34" charset="-122"/>
                <a:cs typeface="Arial" pitchFamily="34" charset="-120"/>
              </a:rPr>
              <a:t>trợ</a:t>
            </a:r>
            <a:r>
              <a:rPr lang="en-US" sz="1400" b="1" dirty="0">
                <a:solidFill>
                  <a:srgbClr val="FFFFFF"/>
                </a:solidFill>
                <a:latin typeface="Arial" pitchFamily="34" charset="0"/>
                <a:ea typeface="Arial" pitchFamily="34" charset="-122"/>
                <a:cs typeface="Arial" pitchFamily="34" charset="-120"/>
              </a:rPr>
              <a:t>, </a:t>
            </a:r>
            <a:r>
              <a:rPr lang="en-US" sz="1400" b="1" dirty="0" err="1">
                <a:solidFill>
                  <a:srgbClr val="FFFFFF"/>
                </a:solidFill>
                <a:latin typeface="Arial" pitchFamily="34" charset="0"/>
                <a:ea typeface="Arial" pitchFamily="34" charset="-122"/>
                <a:cs typeface="Arial" pitchFamily="34" charset="-120"/>
              </a:rPr>
              <a:t>tài</a:t>
            </a:r>
            <a:r>
              <a:rPr lang="en-US" sz="1400" b="1" dirty="0">
                <a:solidFill>
                  <a:srgbClr val="FFFFFF"/>
                </a:solidFill>
                <a:latin typeface="Arial" pitchFamily="34" charset="0"/>
                <a:ea typeface="Arial" pitchFamily="34" charset="-122"/>
                <a:cs typeface="Arial" pitchFamily="34" charset="-120"/>
              </a:rPr>
              <a:t> </a:t>
            </a:r>
            <a:r>
              <a:rPr lang="en-US" sz="1400" b="1" dirty="0" err="1">
                <a:solidFill>
                  <a:srgbClr val="FFFFFF"/>
                </a:solidFill>
                <a:latin typeface="Arial" pitchFamily="34" charset="0"/>
                <a:ea typeface="Arial" pitchFamily="34" charset="-122"/>
                <a:cs typeface="Arial" pitchFamily="34" charset="-120"/>
              </a:rPr>
              <a:t>trợ</a:t>
            </a:r>
            <a:r>
              <a:rPr lang="en-US" sz="1400" b="1" dirty="0">
                <a:solidFill>
                  <a:srgbClr val="FFFFFF"/>
                </a:solidFill>
                <a:latin typeface="Arial" pitchFamily="34" charset="0"/>
                <a:ea typeface="Arial" pitchFamily="34" charset="-122"/>
                <a:cs typeface="Arial" pitchFamily="34" charset="-120"/>
              </a:rPr>
              <a:t>, </a:t>
            </a:r>
            <a:r>
              <a:rPr lang="en-US" sz="1400" b="1" dirty="0" err="1">
                <a:solidFill>
                  <a:srgbClr val="FFFFFF"/>
                </a:solidFill>
                <a:latin typeface="Arial" pitchFamily="34" charset="0"/>
                <a:ea typeface="Arial" pitchFamily="34" charset="-122"/>
                <a:cs typeface="Arial" pitchFamily="34" charset="-120"/>
              </a:rPr>
              <a:t>hỗ</a:t>
            </a:r>
            <a:r>
              <a:rPr lang="en-US" sz="1400" b="1" dirty="0">
                <a:solidFill>
                  <a:srgbClr val="FFFFFF"/>
                </a:solidFill>
                <a:latin typeface="Arial" pitchFamily="34" charset="0"/>
                <a:ea typeface="Arial" pitchFamily="34" charset="-122"/>
                <a:cs typeface="Arial" pitchFamily="34" charset="-120"/>
              </a:rPr>
              <a:t> </a:t>
            </a:r>
            <a:r>
              <a:rPr lang="en-US" sz="1400" b="1" dirty="0" err="1">
                <a:solidFill>
                  <a:srgbClr val="FFFFFF"/>
                </a:solidFill>
                <a:latin typeface="Arial" pitchFamily="34" charset="0"/>
                <a:ea typeface="Arial" pitchFamily="34" charset="-122"/>
                <a:cs typeface="Arial" pitchFamily="34" charset="-120"/>
              </a:rPr>
              <a:t>trợ</a:t>
            </a:r>
            <a:r>
              <a:rPr lang="en-US" sz="1400" b="1" dirty="0">
                <a:solidFill>
                  <a:srgbClr val="FFFFFF"/>
                </a:solidFill>
                <a:latin typeface="Arial" pitchFamily="34" charset="0"/>
                <a:ea typeface="Arial" pitchFamily="34" charset="-122"/>
                <a:cs typeface="Arial" pitchFamily="34" charset="-120"/>
              </a:rPr>
              <a:t> </a:t>
            </a:r>
            <a:r>
              <a:rPr lang="en-US" sz="1400" b="1" dirty="0" err="1">
                <a:solidFill>
                  <a:srgbClr val="FFFFFF"/>
                </a:solidFill>
                <a:latin typeface="Arial" pitchFamily="34" charset="0"/>
                <a:ea typeface="Arial" pitchFamily="34" charset="-122"/>
                <a:cs typeface="Arial" pitchFamily="34" charset="-120"/>
              </a:rPr>
              <a:t>hợp</a:t>
            </a:r>
            <a:r>
              <a:rPr lang="en-US" sz="1400" b="1" dirty="0">
                <a:solidFill>
                  <a:srgbClr val="FFFFFF"/>
                </a:solidFill>
                <a:latin typeface="Arial" pitchFamily="34" charset="0"/>
                <a:ea typeface="Arial" pitchFamily="34" charset="-122"/>
                <a:cs typeface="Arial" pitchFamily="34" charset="-120"/>
              </a:rPr>
              <a:t> </a:t>
            </a:r>
            <a:r>
              <a:rPr lang="en-US" sz="1400" b="1" dirty="0" err="1">
                <a:solidFill>
                  <a:srgbClr val="FFFFFF"/>
                </a:solidFill>
                <a:latin typeface="Arial" pitchFamily="34" charset="0"/>
                <a:ea typeface="Arial" pitchFamily="34" charset="-122"/>
                <a:cs typeface="Arial" pitchFamily="34" charset="-120"/>
              </a:rPr>
              <a:t>pháp</a:t>
            </a:r>
            <a:r>
              <a:rPr lang="en-US" sz="1400" b="1" dirty="0">
                <a:solidFill>
                  <a:srgbClr val="FFFFFF"/>
                </a:solidFill>
                <a:latin typeface="Arial" pitchFamily="34" charset="0"/>
                <a:ea typeface="Arial" pitchFamily="34" charset="-122"/>
                <a:cs typeface="Arial" pitchFamily="34" charset="-120"/>
              </a:rPr>
              <a:t> </a:t>
            </a:r>
            <a:r>
              <a:rPr lang="en-US" sz="1400" b="1" dirty="0" err="1">
                <a:solidFill>
                  <a:srgbClr val="FFFFFF"/>
                </a:solidFill>
                <a:latin typeface="Arial" pitchFamily="34" charset="0"/>
                <a:ea typeface="Arial" pitchFamily="34" charset="-122"/>
                <a:cs typeface="Arial" pitchFamily="34" charset="-120"/>
              </a:rPr>
              <a:t>khác</a:t>
            </a:r>
            <a:endParaRPr lang="en-US" sz="1400" b="1" dirty="0">
              <a:solidFill>
                <a:srgbClr val="FFFFFF"/>
              </a:solidFill>
              <a:latin typeface="Arial" pitchFamily="34" charset="0"/>
              <a:ea typeface="Arial" pitchFamily="34" charset="-122"/>
              <a:cs typeface="Arial" pitchFamily="34" charset="-12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8E656-4997-F076-B135-5374D090FFA3}"/>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830581CE-D41D-514B-E894-7418BBEC6C1E}"/>
              </a:ext>
            </a:extLst>
          </p:cNvPr>
          <p:cNvSpPr/>
          <p:nvPr/>
        </p:nvSpPr>
        <p:spPr>
          <a:xfrm>
            <a:off x="268449" y="310896"/>
            <a:ext cx="11684144" cy="475488"/>
          </a:xfrm>
          <a:prstGeom prst="rect">
            <a:avLst/>
          </a:prstGeom>
          <a:noFill/>
          <a:ln/>
        </p:spPr>
        <p:txBody>
          <a:bodyPr wrap="square" lIns="381" tIns="381" rIns="381" bIns="381" rtlCol="0" anchor="ctr">
            <a:noAutofit/>
          </a:bodyPr>
          <a:lstStyle/>
          <a:p>
            <a:pPr marL="0" indent="0" algn="ctr">
              <a:buNone/>
            </a:pPr>
            <a:r>
              <a:rPr lang="en-US" sz="2800" b="1" dirty="0">
                <a:solidFill>
                  <a:srgbClr val="29748B"/>
                </a:solidFill>
                <a:ea typeface="+mj-ea"/>
                <a:cs typeface="+mj-cs"/>
              </a:rPr>
              <a:t>KẾ HOẠCH HOẠT ĐỘNG CHƯƠNG TRÌNH SỨC KHỎE </a:t>
            </a:r>
            <a:r>
              <a:rPr lang="en-US" sz="2800" b="1" dirty="0" smtClean="0">
                <a:solidFill>
                  <a:srgbClr val="29748B"/>
                </a:solidFill>
                <a:ea typeface="+mj-ea"/>
                <a:cs typeface="+mj-cs"/>
              </a:rPr>
              <a:t>PHỔI VIỆT </a:t>
            </a:r>
            <a:r>
              <a:rPr lang="en-US" sz="2800" b="1" dirty="0">
                <a:solidFill>
                  <a:srgbClr val="29748B"/>
                </a:solidFill>
                <a:ea typeface="+mj-ea"/>
                <a:cs typeface="+mj-cs"/>
              </a:rPr>
              <a:t>NAM 2026-2027</a:t>
            </a:r>
          </a:p>
        </p:txBody>
      </p:sp>
      <p:sp>
        <p:nvSpPr>
          <p:cNvPr id="6" name="Text 4">
            <a:extLst>
              <a:ext uri="{FF2B5EF4-FFF2-40B4-BE49-F238E27FC236}">
                <a16:creationId xmlns:a16="http://schemas.microsoft.com/office/drawing/2014/main" id="{85872DD3-5BEE-989E-0DAC-566C56DEA2C8}"/>
              </a:ext>
            </a:extLst>
          </p:cNvPr>
          <p:cNvSpPr/>
          <p:nvPr/>
        </p:nvSpPr>
        <p:spPr>
          <a:xfrm>
            <a:off x="5065776" y="1406973"/>
            <a:ext cx="3211787" cy="322451"/>
          </a:xfrm>
          <a:prstGeom prst="rect">
            <a:avLst/>
          </a:prstGeom>
          <a:noFill/>
          <a:ln/>
        </p:spPr>
        <p:txBody>
          <a:bodyPr wrap="square" lIns="381" tIns="381" rIns="381" bIns="381" rtlCol="0" anchor="ctr">
            <a:noAutofit/>
          </a:bodyPr>
          <a:lstStyle/>
          <a:p>
            <a:pPr marL="0" indent="0" algn="l">
              <a:buNone/>
            </a:pPr>
            <a:r>
              <a:rPr lang="en-US" sz="1800" b="1" dirty="0">
                <a:solidFill>
                  <a:srgbClr val="FFFFFF"/>
                </a:solidFill>
                <a:latin typeface="Arial" pitchFamily="34" charset="0"/>
                <a:ea typeface="Arial" pitchFamily="34" charset="-122"/>
                <a:cs typeface="Arial" pitchFamily="34" charset="-120"/>
              </a:rPr>
              <a:t>MỤC TIÊU CHUNG</a:t>
            </a:r>
            <a:endParaRPr lang="en-US" sz="1800" dirty="0"/>
          </a:p>
        </p:txBody>
      </p:sp>
      <p:sp>
        <p:nvSpPr>
          <p:cNvPr id="10" name="Text 8">
            <a:extLst>
              <a:ext uri="{FF2B5EF4-FFF2-40B4-BE49-F238E27FC236}">
                <a16:creationId xmlns:a16="http://schemas.microsoft.com/office/drawing/2014/main" id="{231BE70A-F8F6-4DED-D012-529901D97CA2}"/>
              </a:ext>
            </a:extLst>
          </p:cNvPr>
          <p:cNvSpPr/>
          <p:nvPr/>
        </p:nvSpPr>
        <p:spPr>
          <a:xfrm>
            <a:off x="1274066" y="3517510"/>
            <a:ext cx="658368" cy="201168"/>
          </a:xfrm>
          <a:prstGeom prst="rect">
            <a:avLst/>
          </a:prstGeom>
          <a:noFill/>
          <a:ln/>
        </p:spPr>
        <p:txBody>
          <a:bodyPr wrap="square" lIns="381" tIns="381" rIns="381" bIns="381" rtlCol="0" anchor="ctr">
            <a:noAutofit/>
          </a:bodyPr>
          <a:lstStyle/>
          <a:p>
            <a:pPr marL="0" indent="0" algn="ctr">
              <a:buNone/>
            </a:pPr>
            <a:r>
              <a:rPr lang="en-US" sz="2000" b="1" dirty="0">
                <a:solidFill>
                  <a:srgbClr val="FFFFFF"/>
                </a:solidFill>
                <a:latin typeface="Arial" pitchFamily="34" charset="0"/>
                <a:ea typeface="Arial" pitchFamily="34" charset="-122"/>
                <a:cs typeface="Arial" pitchFamily="34" charset="-120"/>
              </a:rPr>
              <a:t>01</a:t>
            </a:r>
            <a:endParaRPr lang="en-US" sz="2000" dirty="0"/>
          </a:p>
        </p:txBody>
      </p:sp>
      <p:sp>
        <p:nvSpPr>
          <p:cNvPr id="15" name="Text 13">
            <a:extLst>
              <a:ext uri="{FF2B5EF4-FFF2-40B4-BE49-F238E27FC236}">
                <a16:creationId xmlns:a16="http://schemas.microsoft.com/office/drawing/2014/main" id="{B51E15AC-D4AC-48E7-5FB7-A1AB578C433B}"/>
              </a:ext>
            </a:extLst>
          </p:cNvPr>
          <p:cNvSpPr/>
          <p:nvPr/>
        </p:nvSpPr>
        <p:spPr>
          <a:xfrm>
            <a:off x="3523490" y="3517510"/>
            <a:ext cx="658368" cy="201168"/>
          </a:xfrm>
          <a:prstGeom prst="rect">
            <a:avLst/>
          </a:prstGeom>
          <a:noFill/>
          <a:ln/>
        </p:spPr>
        <p:txBody>
          <a:bodyPr wrap="square" lIns="381" tIns="381" rIns="381" bIns="381" rtlCol="0" anchor="ctr">
            <a:noAutofit/>
          </a:bodyPr>
          <a:lstStyle/>
          <a:p>
            <a:pPr marL="0" indent="0" algn="ctr">
              <a:buNone/>
            </a:pPr>
            <a:r>
              <a:rPr lang="en-US" sz="2000" b="1" dirty="0">
                <a:solidFill>
                  <a:srgbClr val="FFFFFF"/>
                </a:solidFill>
                <a:latin typeface="Arial" pitchFamily="34" charset="0"/>
                <a:ea typeface="Arial" pitchFamily="34" charset="-122"/>
                <a:cs typeface="Arial" pitchFamily="34" charset="-120"/>
              </a:rPr>
              <a:t>02</a:t>
            </a:r>
            <a:endParaRPr lang="en-US" sz="2000" dirty="0"/>
          </a:p>
        </p:txBody>
      </p:sp>
      <p:sp>
        <p:nvSpPr>
          <p:cNvPr id="20" name="Text 18">
            <a:extLst>
              <a:ext uri="{FF2B5EF4-FFF2-40B4-BE49-F238E27FC236}">
                <a16:creationId xmlns:a16="http://schemas.microsoft.com/office/drawing/2014/main" id="{7B4D8CB9-1911-D131-D81A-7ACF646A6895}"/>
              </a:ext>
            </a:extLst>
          </p:cNvPr>
          <p:cNvSpPr/>
          <p:nvPr/>
        </p:nvSpPr>
        <p:spPr>
          <a:xfrm>
            <a:off x="5772914" y="3517510"/>
            <a:ext cx="658368" cy="201168"/>
          </a:xfrm>
          <a:prstGeom prst="rect">
            <a:avLst/>
          </a:prstGeom>
          <a:noFill/>
          <a:ln/>
        </p:spPr>
        <p:txBody>
          <a:bodyPr wrap="square" lIns="381" tIns="381" rIns="381" bIns="381" rtlCol="0" anchor="ctr">
            <a:noAutofit/>
          </a:bodyPr>
          <a:lstStyle/>
          <a:p>
            <a:pPr marL="0" indent="0" algn="ctr">
              <a:buNone/>
            </a:pPr>
            <a:r>
              <a:rPr lang="en-US" sz="2000" b="1" dirty="0">
                <a:solidFill>
                  <a:srgbClr val="FFFFFF"/>
                </a:solidFill>
                <a:latin typeface="Arial" pitchFamily="34" charset="0"/>
                <a:ea typeface="Arial" pitchFamily="34" charset="-122"/>
                <a:cs typeface="Arial" pitchFamily="34" charset="-120"/>
              </a:rPr>
              <a:t>03</a:t>
            </a:r>
            <a:endParaRPr lang="en-US" sz="2000" dirty="0"/>
          </a:p>
        </p:txBody>
      </p:sp>
      <p:sp>
        <p:nvSpPr>
          <p:cNvPr id="25" name="Text 23">
            <a:extLst>
              <a:ext uri="{FF2B5EF4-FFF2-40B4-BE49-F238E27FC236}">
                <a16:creationId xmlns:a16="http://schemas.microsoft.com/office/drawing/2014/main" id="{B1C5E675-2E08-BF92-8D6B-655199787F75}"/>
              </a:ext>
            </a:extLst>
          </p:cNvPr>
          <p:cNvSpPr/>
          <p:nvPr/>
        </p:nvSpPr>
        <p:spPr>
          <a:xfrm>
            <a:off x="8022338" y="3517510"/>
            <a:ext cx="658368" cy="201168"/>
          </a:xfrm>
          <a:prstGeom prst="rect">
            <a:avLst/>
          </a:prstGeom>
          <a:noFill/>
          <a:ln/>
        </p:spPr>
        <p:txBody>
          <a:bodyPr wrap="square" lIns="381" tIns="381" rIns="381" bIns="381" rtlCol="0" anchor="ctr">
            <a:noAutofit/>
          </a:bodyPr>
          <a:lstStyle/>
          <a:p>
            <a:pPr marL="0" indent="0" algn="ctr">
              <a:buNone/>
            </a:pPr>
            <a:r>
              <a:rPr lang="en-US" sz="2000" b="1" dirty="0">
                <a:solidFill>
                  <a:srgbClr val="FFFFFF"/>
                </a:solidFill>
                <a:latin typeface="Arial" pitchFamily="34" charset="0"/>
                <a:ea typeface="Arial" pitchFamily="34" charset="-122"/>
                <a:cs typeface="Arial" pitchFamily="34" charset="-120"/>
              </a:rPr>
              <a:t>04</a:t>
            </a:r>
            <a:endParaRPr lang="en-US" sz="2000" dirty="0"/>
          </a:p>
        </p:txBody>
      </p:sp>
      <p:sp>
        <p:nvSpPr>
          <p:cNvPr id="30" name="Text 28">
            <a:extLst>
              <a:ext uri="{FF2B5EF4-FFF2-40B4-BE49-F238E27FC236}">
                <a16:creationId xmlns:a16="http://schemas.microsoft.com/office/drawing/2014/main" id="{F66A95F4-843B-D9DB-E7EC-E39BBD795E2E}"/>
              </a:ext>
            </a:extLst>
          </p:cNvPr>
          <p:cNvSpPr/>
          <p:nvPr/>
        </p:nvSpPr>
        <p:spPr>
          <a:xfrm>
            <a:off x="10271762" y="3517510"/>
            <a:ext cx="658368" cy="201168"/>
          </a:xfrm>
          <a:prstGeom prst="rect">
            <a:avLst/>
          </a:prstGeom>
          <a:noFill/>
          <a:ln/>
        </p:spPr>
        <p:txBody>
          <a:bodyPr wrap="square" lIns="381" tIns="381" rIns="381" bIns="381" rtlCol="0" anchor="ctr">
            <a:noAutofit/>
          </a:bodyPr>
          <a:lstStyle/>
          <a:p>
            <a:pPr marL="0" indent="0" algn="ctr">
              <a:buNone/>
            </a:pPr>
            <a:r>
              <a:rPr lang="en-US" sz="2000" b="1" dirty="0">
                <a:solidFill>
                  <a:srgbClr val="FFFFFF"/>
                </a:solidFill>
                <a:latin typeface="Arial" pitchFamily="34" charset="0"/>
                <a:ea typeface="Arial" pitchFamily="34" charset="-122"/>
                <a:cs typeface="Arial" pitchFamily="34" charset="-120"/>
              </a:rPr>
              <a:t>05</a:t>
            </a:r>
            <a:endParaRPr lang="en-US" sz="2000" dirty="0"/>
          </a:p>
        </p:txBody>
      </p:sp>
      <p:sp>
        <p:nvSpPr>
          <p:cNvPr id="26" name="Rectangle 25">
            <a:extLst>
              <a:ext uri="{FF2B5EF4-FFF2-40B4-BE49-F238E27FC236}">
                <a16:creationId xmlns:a16="http://schemas.microsoft.com/office/drawing/2014/main" id="{B7934A59-374C-E0AF-750F-14F4814FFBE1}"/>
              </a:ext>
            </a:extLst>
          </p:cNvPr>
          <p:cNvSpPr/>
          <p:nvPr/>
        </p:nvSpPr>
        <p:spPr>
          <a:xfrm>
            <a:off x="485797" y="6258769"/>
            <a:ext cx="11466796" cy="41783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err="1">
                <a:solidFill>
                  <a:srgbClr val="2F86A1"/>
                </a:solidFill>
                <a:cs typeface="Arial" panose="020B0604020202020204" pitchFamily="34" charset="0"/>
              </a:rPr>
              <a:t>Sự</a:t>
            </a:r>
            <a:r>
              <a:rPr lang="en-US" sz="2000" b="1" dirty="0">
                <a:solidFill>
                  <a:srgbClr val="2F86A1"/>
                </a:solidFill>
                <a:cs typeface="Arial" panose="020B0604020202020204" pitchFamily="34" charset="0"/>
              </a:rPr>
              <a:t> </a:t>
            </a:r>
            <a:r>
              <a:rPr lang="en-US" sz="2000" b="1" dirty="0" err="1">
                <a:solidFill>
                  <a:srgbClr val="2F86A1"/>
                </a:solidFill>
                <a:cs typeface="Arial" panose="020B0604020202020204" pitchFamily="34" charset="0"/>
              </a:rPr>
              <a:t>đồng</a:t>
            </a:r>
            <a:r>
              <a:rPr lang="en-US" sz="2000" b="1" dirty="0">
                <a:solidFill>
                  <a:srgbClr val="2F86A1"/>
                </a:solidFill>
                <a:cs typeface="Arial" panose="020B0604020202020204" pitchFamily="34" charset="0"/>
              </a:rPr>
              <a:t> </a:t>
            </a:r>
            <a:r>
              <a:rPr lang="en-US" sz="2000" b="1" dirty="0" err="1">
                <a:solidFill>
                  <a:srgbClr val="2F86A1"/>
                </a:solidFill>
                <a:cs typeface="Arial" panose="020B0604020202020204" pitchFamily="34" charset="0"/>
              </a:rPr>
              <a:t>hành</a:t>
            </a:r>
            <a:r>
              <a:rPr lang="en-US" sz="2000" b="1" dirty="0">
                <a:solidFill>
                  <a:srgbClr val="2F86A1"/>
                </a:solidFill>
                <a:cs typeface="Arial" panose="020B0604020202020204" pitchFamily="34" charset="0"/>
              </a:rPr>
              <a:t>, </a:t>
            </a:r>
            <a:r>
              <a:rPr lang="en-US" sz="2000" b="1" dirty="0" err="1">
                <a:solidFill>
                  <a:srgbClr val="2F86A1"/>
                </a:solidFill>
                <a:cs typeface="Arial" panose="020B0604020202020204" pitchFamily="34" charset="0"/>
              </a:rPr>
              <a:t>phối</a:t>
            </a:r>
            <a:r>
              <a:rPr lang="en-US" sz="2000" b="1" dirty="0">
                <a:solidFill>
                  <a:srgbClr val="2F86A1"/>
                </a:solidFill>
                <a:cs typeface="Arial" panose="020B0604020202020204" pitchFamily="34" charset="0"/>
              </a:rPr>
              <a:t> </a:t>
            </a:r>
            <a:r>
              <a:rPr lang="en-US" sz="2000" b="1" dirty="0" err="1">
                <a:solidFill>
                  <a:srgbClr val="2F86A1"/>
                </a:solidFill>
                <a:cs typeface="Arial" panose="020B0604020202020204" pitchFamily="34" charset="0"/>
              </a:rPr>
              <a:t>hợp</a:t>
            </a:r>
            <a:r>
              <a:rPr lang="en-US" sz="2000" b="1" dirty="0">
                <a:solidFill>
                  <a:srgbClr val="2F86A1"/>
                </a:solidFill>
                <a:cs typeface="Arial" panose="020B0604020202020204" pitchFamily="34" charset="0"/>
              </a:rPr>
              <a:t> </a:t>
            </a:r>
            <a:r>
              <a:rPr lang="en-US" sz="2000" b="1" dirty="0" err="1">
                <a:solidFill>
                  <a:srgbClr val="2F86A1"/>
                </a:solidFill>
                <a:cs typeface="Arial" panose="020B0604020202020204" pitchFamily="34" charset="0"/>
              </a:rPr>
              <a:t>hỗ</a:t>
            </a:r>
            <a:r>
              <a:rPr lang="en-US" sz="2000" b="1" dirty="0">
                <a:solidFill>
                  <a:srgbClr val="2F86A1"/>
                </a:solidFill>
                <a:cs typeface="Arial" panose="020B0604020202020204" pitchFamily="34" charset="0"/>
              </a:rPr>
              <a:t> </a:t>
            </a:r>
            <a:r>
              <a:rPr lang="en-US" sz="2000" b="1" dirty="0" err="1">
                <a:solidFill>
                  <a:srgbClr val="2F86A1"/>
                </a:solidFill>
                <a:cs typeface="Arial" panose="020B0604020202020204" pitchFamily="34" charset="0"/>
              </a:rPr>
              <a:t>trợ</a:t>
            </a:r>
            <a:r>
              <a:rPr lang="en-US" sz="2000" b="1" dirty="0">
                <a:solidFill>
                  <a:srgbClr val="2F86A1"/>
                </a:solidFill>
                <a:cs typeface="Arial" panose="020B0604020202020204" pitchFamily="34" charset="0"/>
              </a:rPr>
              <a:t> </a:t>
            </a:r>
            <a:r>
              <a:rPr lang="en-US" sz="2000" b="1" dirty="0" err="1">
                <a:solidFill>
                  <a:srgbClr val="2F86A1"/>
                </a:solidFill>
                <a:cs typeface="Arial" panose="020B0604020202020204" pitchFamily="34" charset="0"/>
              </a:rPr>
              <a:t>của</a:t>
            </a:r>
            <a:r>
              <a:rPr lang="en-US" sz="2000" b="1" dirty="0">
                <a:solidFill>
                  <a:srgbClr val="2F86A1"/>
                </a:solidFill>
                <a:cs typeface="Arial" panose="020B0604020202020204" pitchFamily="34" charset="0"/>
              </a:rPr>
              <a:t> </a:t>
            </a:r>
            <a:r>
              <a:rPr lang="en-US" sz="2000" b="1" dirty="0" err="1">
                <a:solidFill>
                  <a:srgbClr val="2F86A1"/>
                </a:solidFill>
                <a:cs typeface="Arial" panose="020B0604020202020204" pitchFamily="34" charset="0"/>
              </a:rPr>
              <a:t>các</a:t>
            </a:r>
            <a:r>
              <a:rPr lang="en-US" sz="2000" b="1" dirty="0">
                <a:solidFill>
                  <a:srgbClr val="2F86A1"/>
                </a:solidFill>
                <a:cs typeface="Arial" panose="020B0604020202020204" pitchFamily="34" charset="0"/>
              </a:rPr>
              <a:t> </a:t>
            </a:r>
            <a:r>
              <a:rPr lang="en-US" sz="2000" b="1" dirty="0" err="1">
                <a:solidFill>
                  <a:srgbClr val="2F86A1"/>
                </a:solidFill>
                <a:cs typeface="Arial" panose="020B0604020202020204" pitchFamily="34" charset="0"/>
              </a:rPr>
              <a:t>đơn</a:t>
            </a:r>
            <a:r>
              <a:rPr lang="en-US" sz="2000" b="1" dirty="0">
                <a:solidFill>
                  <a:srgbClr val="2F86A1"/>
                </a:solidFill>
                <a:cs typeface="Arial" panose="020B0604020202020204" pitchFamily="34" charset="0"/>
              </a:rPr>
              <a:t> </a:t>
            </a:r>
            <a:r>
              <a:rPr lang="en-US" sz="2000" b="1" dirty="0" err="1">
                <a:solidFill>
                  <a:srgbClr val="2F86A1"/>
                </a:solidFill>
                <a:cs typeface="Arial" panose="020B0604020202020204" pitchFamily="34" charset="0"/>
              </a:rPr>
              <a:t>vị</a:t>
            </a:r>
            <a:r>
              <a:rPr lang="en-US" sz="2000" b="1" dirty="0">
                <a:solidFill>
                  <a:srgbClr val="2F86A1"/>
                </a:solidFill>
                <a:cs typeface="Arial" panose="020B0604020202020204" pitchFamily="34" charset="0"/>
              </a:rPr>
              <a:t> </a:t>
            </a:r>
            <a:r>
              <a:rPr lang="en-US" sz="2000" b="1" dirty="0" err="1">
                <a:solidFill>
                  <a:srgbClr val="2F86A1"/>
                </a:solidFill>
                <a:cs typeface="Arial" panose="020B0604020202020204" pitchFamily="34" charset="0"/>
              </a:rPr>
              <a:t>khối</a:t>
            </a:r>
            <a:r>
              <a:rPr lang="en-US" sz="2000" b="1" dirty="0">
                <a:solidFill>
                  <a:srgbClr val="2F86A1"/>
                </a:solidFill>
                <a:cs typeface="Arial" panose="020B0604020202020204" pitchFamily="34" charset="0"/>
              </a:rPr>
              <a:t> </a:t>
            </a:r>
            <a:r>
              <a:rPr lang="en-US" sz="2000" b="1" dirty="0" err="1">
                <a:solidFill>
                  <a:srgbClr val="2F86A1"/>
                </a:solidFill>
                <a:cs typeface="Arial" panose="020B0604020202020204" pitchFamily="34" charset="0"/>
              </a:rPr>
              <a:t>tư</a:t>
            </a:r>
            <a:r>
              <a:rPr lang="en-US" sz="2000" b="1" dirty="0">
                <a:solidFill>
                  <a:srgbClr val="2F86A1"/>
                </a:solidFill>
                <a:cs typeface="Arial" panose="020B0604020202020204" pitchFamily="34" charset="0"/>
              </a:rPr>
              <a:t> </a:t>
            </a:r>
            <a:r>
              <a:rPr lang="en-US" sz="2000" b="1" dirty="0" err="1">
                <a:solidFill>
                  <a:srgbClr val="2F86A1"/>
                </a:solidFill>
                <a:cs typeface="Arial" panose="020B0604020202020204" pitchFamily="34" charset="0"/>
              </a:rPr>
              <a:t>nhân</a:t>
            </a:r>
            <a:endParaRPr lang="en-US" sz="2000" b="1" dirty="0">
              <a:solidFill>
                <a:srgbClr val="2F86A1"/>
              </a:solidFill>
              <a:cs typeface="Arial" panose="020B0604020202020204" pitchFamily="34" charset="0"/>
            </a:endParaRPr>
          </a:p>
        </p:txBody>
      </p:sp>
      <p:pic>
        <p:nvPicPr>
          <p:cNvPr id="33" name="Picture 32">
            <a:extLst>
              <a:ext uri="{FF2B5EF4-FFF2-40B4-BE49-F238E27FC236}">
                <a16:creationId xmlns:a16="http://schemas.microsoft.com/office/drawing/2014/main" id="{77E28A64-3495-A6FD-8BE2-48C12C4E4FC6}"/>
              </a:ext>
            </a:extLst>
          </p:cNvPr>
          <p:cNvPicPr>
            <a:picLocks noChangeAspect="1"/>
          </p:cNvPicPr>
          <p:nvPr/>
        </p:nvPicPr>
        <p:blipFill>
          <a:blip r:embed="rId3"/>
          <a:stretch>
            <a:fillRect/>
          </a:stretch>
        </p:blipFill>
        <p:spPr>
          <a:xfrm>
            <a:off x="2331280" y="981705"/>
            <a:ext cx="7558481" cy="5269626"/>
          </a:xfrm>
          <a:prstGeom prst="rect">
            <a:avLst/>
          </a:prstGeom>
        </p:spPr>
      </p:pic>
    </p:spTree>
    <p:extLst>
      <p:ext uri="{BB962C8B-B14F-4D97-AF65-F5344CB8AC3E}">
        <p14:creationId xmlns:p14="http://schemas.microsoft.com/office/powerpoint/2010/main" val="12096489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026810" y="2432303"/>
            <a:ext cx="137160" cy="502920"/>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224873" y="3371672"/>
            <a:ext cx="4001288" cy="492443"/>
          </a:xfrm>
          <a:prstGeom prst="rect">
            <a:avLst/>
          </a:prstGeom>
          <a:noFill/>
        </p:spPr>
        <p:txBody>
          <a:bodyPr wrap="none" lIns="0" tIns="0" rIns="0" bIns="0">
            <a:spAutoFit/>
          </a:bodyPr>
          <a:lstStyle/>
          <a:p>
            <a:pPr algn="ctr"/>
            <a:r>
              <a:rPr sz="3200" b="1" i="1" dirty="0">
                <a:solidFill>
                  <a:srgbClr val="2D8094"/>
                </a:solidFill>
              </a:rPr>
              <a:t>TRÂN TRỌNG CẢM </a:t>
            </a:r>
            <a:r>
              <a:rPr sz="3200" b="1" i="1" dirty="0" smtClean="0">
                <a:solidFill>
                  <a:srgbClr val="2D8094"/>
                </a:solidFill>
              </a:rPr>
              <a:t>ƠN</a:t>
            </a:r>
            <a:r>
              <a:rPr lang="en-US" sz="3200" b="1" i="1" dirty="0" smtClean="0">
                <a:solidFill>
                  <a:srgbClr val="2D8094"/>
                </a:solidFill>
              </a:rPr>
              <a:t>!</a:t>
            </a:r>
            <a:endParaRPr sz="3200" b="1" i="1" dirty="0">
              <a:solidFill>
                <a:srgbClr val="2D8094"/>
              </a:solidFill>
            </a:endParaRPr>
          </a:p>
        </p:txBody>
      </p:sp>
      <p:sp>
        <p:nvSpPr>
          <p:cNvPr id="10" name="TextBox 9"/>
          <p:cNvSpPr txBox="1"/>
          <p:nvPr/>
        </p:nvSpPr>
        <p:spPr>
          <a:xfrm>
            <a:off x="1498138" y="2375986"/>
            <a:ext cx="9194505" cy="615553"/>
          </a:xfrm>
          <a:prstGeom prst="rect">
            <a:avLst/>
          </a:prstGeom>
          <a:noFill/>
        </p:spPr>
        <p:txBody>
          <a:bodyPr wrap="none" lIns="0" tIns="0" rIns="0" bIns="0" anchor="t">
            <a:spAutoFit/>
          </a:bodyPr>
          <a:lstStyle/>
          <a:p>
            <a:pPr algn="ctr"/>
            <a:r>
              <a:rPr sz="4000" b="1" i="1" dirty="0">
                <a:solidFill>
                  <a:srgbClr val="2A7992"/>
                </a:solidFill>
                <a:latin typeface="Calibri" panose="020F0502020204030204" pitchFamily="34" charset="0"/>
                <a:ea typeface="Calibri" panose="020F0502020204030204" pitchFamily="34" charset="0"/>
                <a:cs typeface="Calibri" panose="020F0502020204030204" pitchFamily="34" charset="0"/>
              </a:rPr>
              <a:t>Cùng </a:t>
            </a:r>
            <a:r>
              <a:rPr sz="4000" b="1" i="1" dirty="0" err="1">
                <a:solidFill>
                  <a:srgbClr val="2A7992"/>
                </a:solidFill>
                <a:latin typeface="Calibri" panose="020F0502020204030204" pitchFamily="34" charset="0"/>
                <a:ea typeface="Calibri" panose="020F0502020204030204" pitchFamily="34" charset="0"/>
                <a:cs typeface="Calibri" panose="020F0502020204030204" pitchFamily="34" charset="0"/>
              </a:rPr>
              <a:t>hành</a:t>
            </a:r>
            <a:r>
              <a:rPr sz="4000" b="1" i="1" dirty="0">
                <a:solidFill>
                  <a:srgbClr val="2A7992"/>
                </a:solidFill>
                <a:latin typeface="Calibri" panose="020F0502020204030204" pitchFamily="34" charset="0"/>
                <a:ea typeface="Calibri" panose="020F0502020204030204" pitchFamily="34" charset="0"/>
                <a:cs typeface="Calibri" panose="020F0502020204030204" pitchFamily="34" charset="0"/>
              </a:rPr>
              <a:t> </a:t>
            </a:r>
            <a:r>
              <a:rPr sz="4000" b="1" i="1" dirty="0" err="1">
                <a:solidFill>
                  <a:srgbClr val="2A7992"/>
                </a:solidFill>
                <a:latin typeface="Calibri" panose="020F0502020204030204" pitchFamily="34" charset="0"/>
                <a:ea typeface="Calibri" panose="020F0502020204030204" pitchFamily="34" charset="0"/>
                <a:cs typeface="Calibri" panose="020F0502020204030204" pitchFamily="34" charset="0"/>
              </a:rPr>
              <a:t>động</a:t>
            </a:r>
            <a:r>
              <a:rPr sz="4000" b="1" i="1" dirty="0">
                <a:solidFill>
                  <a:srgbClr val="2A7992"/>
                </a:solidFill>
                <a:latin typeface="Calibri" panose="020F0502020204030204" pitchFamily="34" charset="0"/>
                <a:ea typeface="Calibri" panose="020F0502020204030204" pitchFamily="34" charset="0"/>
                <a:cs typeface="Calibri" panose="020F0502020204030204" pitchFamily="34" charset="0"/>
              </a:rPr>
              <a:t> </a:t>
            </a:r>
            <a:r>
              <a:rPr sz="4000" b="1" i="1" dirty="0" err="1">
                <a:solidFill>
                  <a:srgbClr val="2A7992"/>
                </a:solidFill>
                <a:latin typeface="Calibri" panose="020F0502020204030204" pitchFamily="34" charset="0"/>
                <a:ea typeface="Calibri" panose="020F0502020204030204" pitchFamily="34" charset="0"/>
                <a:cs typeface="Calibri" panose="020F0502020204030204" pitchFamily="34" charset="0"/>
              </a:rPr>
              <a:t>vì</a:t>
            </a:r>
            <a:r>
              <a:rPr sz="4000" b="1" i="1" dirty="0">
                <a:solidFill>
                  <a:srgbClr val="2A7992"/>
                </a:solidFill>
                <a:latin typeface="Calibri" panose="020F0502020204030204" pitchFamily="34" charset="0"/>
                <a:ea typeface="Calibri" panose="020F0502020204030204" pitchFamily="34" charset="0"/>
                <a:cs typeface="Calibri" panose="020F0502020204030204" pitchFamily="34" charset="0"/>
              </a:rPr>
              <a:t> </a:t>
            </a:r>
            <a:r>
              <a:rPr lang="en-US" sz="4000" b="1" i="1" dirty="0">
                <a:solidFill>
                  <a:srgbClr val="2A7992"/>
                </a:solidFill>
                <a:latin typeface="Calibri" panose="020F0502020204030204" pitchFamily="34" charset="0"/>
                <a:ea typeface="Calibri" panose="020F0502020204030204" pitchFamily="34" charset="0"/>
                <a:cs typeface="Calibri" panose="020F0502020204030204" pitchFamily="34" charset="0"/>
              </a:rPr>
              <a:t>s</a:t>
            </a:r>
            <a:r>
              <a:rPr lang="vi-VN" sz="4000" b="1" i="1" dirty="0" smtClean="0">
                <a:solidFill>
                  <a:srgbClr val="2A7992"/>
                </a:solidFill>
                <a:latin typeface="Calibri" panose="020F0502020204030204" pitchFamily="34" charset="0"/>
                <a:ea typeface="Calibri" panose="020F0502020204030204" pitchFamily="34" charset="0"/>
                <a:cs typeface="Calibri" panose="020F0502020204030204" pitchFamily="34" charset="0"/>
              </a:rPr>
              <a:t>ức </a:t>
            </a:r>
            <a:r>
              <a:rPr lang="vi-VN" sz="4000" b="1" i="1" dirty="0">
                <a:solidFill>
                  <a:srgbClr val="2A7992"/>
                </a:solidFill>
                <a:latin typeface="Calibri" panose="020F0502020204030204" pitchFamily="34" charset="0"/>
                <a:ea typeface="Calibri" panose="020F0502020204030204" pitchFamily="34" charset="0"/>
                <a:cs typeface="Calibri" panose="020F0502020204030204" pitchFamily="34" charset="0"/>
              </a:rPr>
              <a:t>khỏe phổi Việt</a:t>
            </a:r>
            <a:r>
              <a:rPr sz="4000" b="1" i="1" dirty="0">
                <a:solidFill>
                  <a:srgbClr val="2A7992"/>
                </a:solidFill>
                <a:latin typeface="Calibri" panose="020F0502020204030204" pitchFamily="34" charset="0"/>
                <a:ea typeface="Calibri" panose="020F0502020204030204" pitchFamily="34" charset="0"/>
                <a:cs typeface="Calibri" panose="020F0502020204030204" pitchFamily="34" charset="0"/>
              </a:rPr>
              <a:t> Nam</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2844</TotalTime>
  <Words>3150</Words>
  <Application>Microsoft Office PowerPoint</Application>
  <PresentationFormat>Widescreen</PresentationFormat>
  <Paragraphs>466</Paragraphs>
  <Slides>22</Slides>
  <Notes>14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22</vt:i4>
      </vt:variant>
    </vt:vector>
  </HeadingPairs>
  <TitlesOfParts>
    <vt:vector size="33" baseType="lpstr">
      <vt:lpstr>Arial</vt:lpstr>
      <vt:lpstr>Calibri</vt:lpstr>
      <vt:lpstr>Calibri Light</vt:lpstr>
      <vt:lpstr>Century Gothic</vt:lpstr>
      <vt:lpstr>Elsevier Sans</vt:lpstr>
      <vt:lpstr>Helvetica Neue</vt:lpstr>
      <vt:lpstr>Open Sans</vt:lpstr>
      <vt:lpstr>Times New Roman</vt:lpstr>
      <vt:lpstr>Verdana</vt:lpstr>
      <vt:lpstr>Office Theme</vt:lpstr>
      <vt:lpstr>1_Office Theme</vt:lpstr>
      <vt:lpstr>PowerPoint Presentation</vt:lpstr>
      <vt:lpstr>PowerPoint Presentation</vt:lpstr>
      <vt:lpstr>PowerPoint Presentation</vt:lpstr>
      <vt:lpstr>I. TỔNG QUAN</vt:lpstr>
      <vt:lpstr>PowerPoint Presentation</vt:lpstr>
      <vt:lpstr>I. TỔNG QUAN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Luật pháp, chính sách</vt:lpstr>
      <vt:lpstr>3. Sàng lọc, phát hiện sớm</vt:lpstr>
      <vt:lpstr>4. Xây dựng, cập nhật, hoàn thiện các hướng dẫn chuyên môn  và nâng cao năng lực nhân viên y tế về phát hiện, chẩn đoán, điều trị và quản lý BKLN về phổi.</vt:lpstr>
      <vt:lpstr>5. Nghiên cứu khoa học</vt:lpstr>
      <vt:lpstr>6. Chỉ đạo, điều hành</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admin</cp:lastModifiedBy>
  <cp:revision>411</cp:revision>
  <dcterms:created xsi:type="dcterms:W3CDTF">2022-07-12T16:10:13Z</dcterms:created>
  <dcterms:modified xsi:type="dcterms:W3CDTF">2026-11-02T17:24:16Z</dcterms:modified>
</cp:coreProperties>
</file>