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58" r:id="rId4"/>
    <p:sldId id="259" r:id="rId5"/>
    <p:sldId id="260" r:id="rId6"/>
    <p:sldId id="261" r:id="rId7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9BFC"/>
    <a:srgbClr val="ECF5FF"/>
    <a:srgbClr val="E6FAF6"/>
    <a:srgbClr val="FDF2E5"/>
    <a:srgbClr val="F7F3FF"/>
    <a:srgbClr val="E9F2F1"/>
    <a:srgbClr val="2F4B7A"/>
    <a:srgbClr val="001756"/>
    <a:srgbClr val="0F2B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9" d="100"/>
          <a:sy n="39" d="100"/>
        </p:scale>
        <p:origin x="-2586" y="-132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034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2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6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68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62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087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34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309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97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40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76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11476-E305-4A22-8149-FE2AB2AAE478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1CA0F-C883-4FC4-9390-78AA1E140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2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ADE0693-5DA9-B8C1-AF12-84420F95D8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6858000" cy="12192003"/>
          </a:xfr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BB42E68-EFE5-AEAF-1E0E-E1806F921B62}"/>
              </a:ext>
            </a:extLst>
          </p:cNvPr>
          <p:cNvSpPr/>
          <p:nvPr/>
        </p:nvSpPr>
        <p:spPr>
          <a:xfrm>
            <a:off x="333555" y="1811547"/>
            <a:ext cx="6190889" cy="2674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6E0E7AE-AE3F-3EFC-8CAF-B7EAAD7181BF}"/>
              </a:ext>
            </a:extLst>
          </p:cNvPr>
          <p:cNvSpPr/>
          <p:nvPr/>
        </p:nvSpPr>
        <p:spPr>
          <a:xfrm>
            <a:off x="3122762" y="5745192"/>
            <a:ext cx="3401682" cy="552092"/>
          </a:xfrm>
          <a:prstGeom prst="rect">
            <a:avLst/>
          </a:prstGeom>
          <a:solidFill>
            <a:srgbClr val="419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C83767F-2254-B9AF-559E-D2FD6F9B94D1}"/>
              </a:ext>
            </a:extLst>
          </p:cNvPr>
          <p:cNvSpPr/>
          <p:nvPr/>
        </p:nvSpPr>
        <p:spPr>
          <a:xfrm>
            <a:off x="2792084" y="6725728"/>
            <a:ext cx="3401682" cy="1469366"/>
          </a:xfrm>
          <a:prstGeom prst="rect">
            <a:avLst/>
          </a:prstGeom>
          <a:solidFill>
            <a:srgbClr val="419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C237ECE-6253-7BAB-4AD1-8381EE89CA43}"/>
              </a:ext>
            </a:extLst>
          </p:cNvPr>
          <p:cNvSpPr txBox="1"/>
          <p:nvPr/>
        </p:nvSpPr>
        <p:spPr>
          <a:xfrm>
            <a:off x="2520778" y="5804007"/>
            <a:ext cx="41244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Chăm</a:t>
            </a:r>
            <a:r>
              <a:rPr lang="en-US" sz="36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sóc</a:t>
            </a:r>
            <a:r>
              <a:rPr lang="en-US" sz="36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sức</a:t>
            </a:r>
            <a:r>
              <a:rPr lang="en-US" sz="36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khỏe</a:t>
            </a:r>
            <a:r>
              <a:rPr lang="en-US" sz="36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</a:p>
          <a:p>
            <a:r>
              <a:rPr lang="en-US" sz="36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an </a:t>
            </a:r>
            <a:r>
              <a:rPr lang="en-US" sz="3600" b="1" dirty="0" err="1">
                <a:solidFill>
                  <a:schemeClr val="bg1"/>
                </a:solidFill>
                <a:ea typeface="Malgun Gothic" panose="020B0503020000020004" pitchFamily="34" charset="-127"/>
              </a:rPr>
              <a:t>toàn</a:t>
            </a:r>
            <a:r>
              <a:rPr lang="en-US" sz="3600" b="1" dirty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trọn</a:t>
            </a:r>
            <a:r>
              <a:rPr lang="en-US" sz="36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a typeface="Malgun Gothic" panose="020B0503020000020004" pitchFamily="34" charset="-127"/>
              </a:rPr>
              <a:t>đời</a:t>
            </a:r>
            <a:r>
              <a:rPr lang="en-US" sz="3600" b="1" dirty="0">
                <a:solidFill>
                  <a:schemeClr val="bg1"/>
                </a:solidFill>
                <a:ea typeface="Malgun Gothic" panose="020B0503020000020004" pitchFamily="34" charset="-127"/>
              </a:rPr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E0B914A-FF56-9E24-9FA7-B86B415DB52A}"/>
              </a:ext>
            </a:extLst>
          </p:cNvPr>
          <p:cNvSpPr txBox="1"/>
          <p:nvPr/>
        </p:nvSpPr>
        <p:spPr>
          <a:xfrm>
            <a:off x="2051213" y="7093618"/>
            <a:ext cx="5041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Khám</a:t>
            </a:r>
            <a:r>
              <a:rPr lang="en-US" sz="28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chữa</a:t>
            </a:r>
            <a:r>
              <a:rPr lang="en-US" sz="28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bệnh</a:t>
            </a:r>
            <a:r>
              <a:rPr lang="en-US" sz="28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an </a:t>
            </a:r>
            <a:r>
              <a:rPr lang="en-US" sz="2800" b="1" dirty="0" err="1">
                <a:solidFill>
                  <a:schemeClr val="bg1"/>
                </a:solidFill>
                <a:ea typeface="Malgun Gothic" panose="020B0503020000020004" pitchFamily="34" charset="-127"/>
              </a:rPr>
              <a:t>toàn</a:t>
            </a:r>
            <a:r>
              <a:rPr lang="en-US" sz="2800" b="1" dirty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a typeface="Malgun Gothic" panose="020B0503020000020004" pitchFamily="34" charset="-127"/>
              </a:rPr>
              <a:t>c</a:t>
            </a:r>
            <a:r>
              <a:rPr lang="en-US" sz="28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ho</a:t>
            </a:r>
            <a:r>
              <a:rPr lang="en-US" sz="28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các</a:t>
            </a:r>
            <a:r>
              <a:rPr lang="en-US" sz="28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a typeface="Malgun Gothic" panose="020B0503020000020004" pitchFamily="34" charset="-127"/>
              </a:rPr>
              <a:t>bệnh</a:t>
            </a:r>
            <a:r>
              <a:rPr lang="en-US" sz="2800" b="1" dirty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ea typeface="Malgun Gothic" panose="020B0503020000020004" pitchFamily="34" charset="-127"/>
              </a:rPr>
              <a:t>không</a:t>
            </a:r>
            <a:r>
              <a:rPr lang="en-US" sz="2800" b="1" dirty="0" smtClean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a typeface="Malgun Gothic" panose="020B0503020000020004" pitchFamily="34" charset="-127"/>
              </a:rPr>
              <a:t>lây</a:t>
            </a:r>
            <a:r>
              <a:rPr lang="en-US" sz="2800" b="1" dirty="0">
                <a:solidFill>
                  <a:schemeClr val="bg1"/>
                </a:solidFill>
                <a:ea typeface="Malgun Gothic" panose="020B0503020000020004" pitchFamily="34" charset="-127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a typeface="Malgun Gothic" panose="020B0503020000020004" pitchFamily="34" charset="-127"/>
              </a:rPr>
              <a:t>nhiễm</a:t>
            </a:r>
            <a:endParaRPr lang="en-US" sz="2800" b="1" dirty="0">
              <a:solidFill>
                <a:schemeClr val="bg1"/>
              </a:solidFill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BCC5757-80B6-C3A0-D26B-B90A0E660316}"/>
              </a:ext>
            </a:extLst>
          </p:cNvPr>
          <p:cNvSpPr txBox="1"/>
          <p:nvPr/>
        </p:nvSpPr>
        <p:spPr>
          <a:xfrm>
            <a:off x="161024" y="2025256"/>
            <a:ext cx="65416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F2B64"/>
                </a:solidFill>
              </a:rPr>
              <a:t>An </a:t>
            </a:r>
            <a:r>
              <a:rPr lang="en-US" sz="6000" b="1" dirty="0" err="1">
                <a:solidFill>
                  <a:srgbClr val="0F2B64"/>
                </a:solidFill>
              </a:rPr>
              <a:t>toàn</a:t>
            </a:r>
            <a:r>
              <a:rPr lang="en-US" sz="6000" b="1" dirty="0">
                <a:solidFill>
                  <a:srgbClr val="0F2B64"/>
                </a:solidFill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F2B64"/>
                </a:solidFill>
              </a:rPr>
              <a:t>trong</a:t>
            </a:r>
            <a:r>
              <a:rPr lang="en-US" sz="4000" b="1" dirty="0">
                <a:solidFill>
                  <a:srgbClr val="0F2B64"/>
                </a:solidFill>
              </a:rPr>
              <a:t> </a:t>
            </a:r>
            <a:r>
              <a:rPr lang="en-US" sz="4000" b="1" dirty="0" err="1">
                <a:solidFill>
                  <a:srgbClr val="0F2B64"/>
                </a:solidFill>
              </a:rPr>
              <a:t>hành</a:t>
            </a:r>
            <a:r>
              <a:rPr lang="en-US" sz="4000" b="1" dirty="0">
                <a:solidFill>
                  <a:srgbClr val="0F2B64"/>
                </a:solidFill>
              </a:rPr>
              <a:t> </a:t>
            </a:r>
            <a:r>
              <a:rPr lang="en-US" sz="4000" b="1" dirty="0" err="1">
                <a:solidFill>
                  <a:srgbClr val="0F2B64"/>
                </a:solidFill>
              </a:rPr>
              <a:t>trình</a:t>
            </a:r>
            <a:r>
              <a:rPr lang="en-US" sz="4000" b="1" dirty="0">
                <a:solidFill>
                  <a:srgbClr val="0F2B64"/>
                </a:solidFill>
              </a:rPr>
              <a:t> </a:t>
            </a:r>
            <a:r>
              <a:rPr lang="en-US" sz="4000" b="1" dirty="0" err="1" smtClean="0">
                <a:solidFill>
                  <a:srgbClr val="0F2B64"/>
                </a:solidFill>
              </a:rPr>
              <a:t>chăm</a:t>
            </a:r>
            <a:r>
              <a:rPr lang="en-US" sz="4000" b="1" dirty="0" smtClean="0">
                <a:solidFill>
                  <a:srgbClr val="0F2B64"/>
                </a:solidFill>
              </a:rPr>
              <a:t> </a:t>
            </a:r>
            <a:r>
              <a:rPr lang="en-US" sz="4000" b="1" dirty="0" err="1">
                <a:solidFill>
                  <a:srgbClr val="0F2B64"/>
                </a:solidFill>
              </a:rPr>
              <a:t>sóc</a:t>
            </a:r>
            <a:endParaRPr lang="en-US" sz="4000" b="1" dirty="0">
              <a:solidFill>
                <a:srgbClr val="0F2B64"/>
              </a:solidFill>
            </a:endParaRPr>
          </a:p>
          <a:p>
            <a:pPr algn="ctr"/>
            <a:r>
              <a:rPr lang="en-US" sz="4000" b="1" dirty="0" err="1">
                <a:solidFill>
                  <a:srgbClr val="0F2B64"/>
                </a:solidFill>
              </a:rPr>
              <a:t>s</a:t>
            </a:r>
            <a:r>
              <a:rPr lang="en-US" sz="4000" b="1" dirty="0" err="1" smtClean="0">
                <a:solidFill>
                  <a:srgbClr val="0F2B64"/>
                </a:solidFill>
              </a:rPr>
              <a:t>ức</a:t>
            </a:r>
            <a:r>
              <a:rPr lang="en-US" sz="4000" b="1" dirty="0" smtClean="0">
                <a:solidFill>
                  <a:srgbClr val="0F2B64"/>
                </a:solidFill>
              </a:rPr>
              <a:t> </a:t>
            </a:r>
            <a:r>
              <a:rPr lang="en-US" sz="4000" b="1" dirty="0" err="1" smtClean="0">
                <a:solidFill>
                  <a:srgbClr val="0F2B64"/>
                </a:solidFill>
              </a:rPr>
              <a:t>khỏe</a:t>
            </a:r>
            <a:r>
              <a:rPr lang="en-US" sz="4000" b="1" dirty="0" smtClean="0">
                <a:solidFill>
                  <a:srgbClr val="0F2B64"/>
                </a:solidFill>
              </a:rPr>
              <a:t> </a:t>
            </a:r>
            <a:r>
              <a:rPr lang="en-US" sz="4000" b="1" dirty="0" err="1" smtClean="0">
                <a:solidFill>
                  <a:srgbClr val="0F2B64"/>
                </a:solidFill>
              </a:rPr>
              <a:t>của</a:t>
            </a:r>
            <a:r>
              <a:rPr lang="en-US" sz="4000" b="1" dirty="0" smtClean="0">
                <a:solidFill>
                  <a:srgbClr val="0F2B64"/>
                </a:solidFill>
              </a:rPr>
              <a:t> </a:t>
            </a:r>
            <a:r>
              <a:rPr lang="en-US" sz="4000" b="1" dirty="0" err="1">
                <a:solidFill>
                  <a:srgbClr val="0F2B64"/>
                </a:solidFill>
              </a:rPr>
              <a:t>bạn</a:t>
            </a:r>
            <a:endParaRPr lang="en-US" sz="6000" b="1" dirty="0">
              <a:solidFill>
                <a:srgbClr val="0F2B6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3555" y="420130"/>
            <a:ext cx="90212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LOGO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268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ADE0693-5DA9-B8C1-AF12-84420F95D8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858000" cy="12192003"/>
          </a:xfr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288151D-8FEE-D95C-288E-B8C9D89268D7}"/>
              </a:ext>
            </a:extLst>
          </p:cNvPr>
          <p:cNvSpPr txBox="1"/>
          <p:nvPr/>
        </p:nvSpPr>
        <p:spPr>
          <a:xfrm>
            <a:off x="1897811" y="1086928"/>
            <a:ext cx="3071004" cy="1421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PHÒNG NGỪA VÀ </a:t>
            </a:r>
          </a:p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GIẢM RỦI RO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A972C410-7F72-A8EF-6410-3FABEF2733D8}"/>
              </a:ext>
            </a:extLst>
          </p:cNvPr>
          <p:cNvSpPr txBox="1"/>
          <p:nvPr/>
        </p:nvSpPr>
        <p:spPr>
          <a:xfrm>
            <a:off x="1621767" y="3416063"/>
            <a:ext cx="4106173" cy="523220"/>
          </a:xfrm>
          <a:prstGeom prst="rect">
            <a:avLst/>
          </a:prstGeom>
          <a:solidFill>
            <a:srgbClr val="E9F2F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2F4B7A"/>
                </a:solidFill>
              </a:rPr>
              <a:t>Nguồn gây hại thường gặp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AAD6CBC-46E0-8D16-127B-DA65E1650950}"/>
              </a:ext>
            </a:extLst>
          </p:cNvPr>
          <p:cNvSpPr txBox="1"/>
          <p:nvPr/>
        </p:nvSpPr>
        <p:spPr>
          <a:xfrm>
            <a:off x="877022" y="4170812"/>
            <a:ext cx="4298828" cy="830997"/>
          </a:xfrm>
          <a:prstGeom prst="rect">
            <a:avLst/>
          </a:prstGeom>
          <a:solidFill>
            <a:srgbClr val="E9F2F1"/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2F4B7A"/>
                </a:solidFill>
              </a:rPr>
              <a:t>       Không thực hiện hành động      </a:t>
            </a:r>
          </a:p>
          <a:p>
            <a:r>
              <a:rPr lang="en-US" sz="2400">
                <a:solidFill>
                  <a:srgbClr val="2F4B7A"/>
                </a:solidFill>
              </a:rPr>
              <a:t>       phòng ngừa sớm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AAFD521-1F3B-3C90-0282-B92621FC9CE4}"/>
              </a:ext>
            </a:extLst>
          </p:cNvPr>
          <p:cNvSpPr txBox="1"/>
          <p:nvPr/>
        </p:nvSpPr>
        <p:spPr>
          <a:xfrm>
            <a:off x="1618890" y="5276492"/>
            <a:ext cx="4106173" cy="523220"/>
          </a:xfrm>
          <a:prstGeom prst="rect">
            <a:avLst/>
          </a:prstGeom>
          <a:solidFill>
            <a:srgbClr val="E9F2F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2F4B7A"/>
                </a:solidFill>
              </a:rPr>
              <a:t>Việc cần làm: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A84FD33-63E7-A091-A6BC-45A43595C1AA}"/>
              </a:ext>
            </a:extLst>
          </p:cNvPr>
          <p:cNvSpPr txBox="1"/>
          <p:nvPr/>
        </p:nvSpPr>
        <p:spPr>
          <a:xfrm>
            <a:off x="831013" y="6021636"/>
            <a:ext cx="4928555" cy="2677656"/>
          </a:xfrm>
          <a:prstGeom prst="rect">
            <a:avLst/>
          </a:prstGeom>
          <a:solidFill>
            <a:srgbClr val="E9F2F1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Biết yếu tố nguy cơ những bệnh không lây nhiễm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Thực hành lối sống lành mạnh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Thực hiện phòng ngừa sớm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Kiểm tra sức khỏe thường xuyên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Tìm thông tin chăm sóc sức khỏe từ nguồn đáng tin cậy</a:t>
            </a:r>
          </a:p>
        </p:txBody>
      </p:sp>
    </p:spTree>
    <p:extLst>
      <p:ext uri="{BB962C8B-B14F-4D97-AF65-F5344CB8AC3E}">
        <p14:creationId xmlns:p14="http://schemas.microsoft.com/office/powerpoint/2010/main" val="2014511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ADE0693-5DA9-B8C1-AF12-84420F95D8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6858000" cy="12192003"/>
          </a:xfr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000F851-58E8-21FE-7C27-7C81A5C67C08}"/>
              </a:ext>
            </a:extLst>
          </p:cNvPr>
          <p:cNvSpPr txBox="1"/>
          <p:nvPr/>
        </p:nvSpPr>
        <p:spPr>
          <a:xfrm>
            <a:off x="1604514" y="1690783"/>
            <a:ext cx="4106173" cy="523220"/>
          </a:xfrm>
          <a:prstGeom prst="rect">
            <a:avLst/>
          </a:prstGeom>
          <a:solidFill>
            <a:srgbClr val="F7F3FF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2F4B7A"/>
                </a:solidFill>
              </a:rPr>
              <a:t>Nguồn gây hại thường gặp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84DDA65-CB8A-092F-E339-6B1E2CE5BD98}"/>
              </a:ext>
            </a:extLst>
          </p:cNvPr>
          <p:cNvSpPr txBox="1"/>
          <p:nvPr/>
        </p:nvSpPr>
        <p:spPr>
          <a:xfrm>
            <a:off x="859768" y="2514540"/>
            <a:ext cx="4799159" cy="461665"/>
          </a:xfrm>
          <a:prstGeom prst="rect">
            <a:avLst/>
          </a:prstGeom>
          <a:solidFill>
            <a:srgbClr val="F7F3FF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2F4B7A"/>
                </a:solidFill>
              </a:rPr>
              <a:t>Bỏ</a:t>
            </a:r>
            <a:r>
              <a:rPr lang="en-US" sz="2400" dirty="0">
                <a:solidFill>
                  <a:srgbClr val="2F4B7A"/>
                </a:solidFill>
              </a:rPr>
              <a:t> qua </a:t>
            </a:r>
            <a:r>
              <a:rPr lang="en-US" sz="2400" dirty="0" err="1">
                <a:solidFill>
                  <a:srgbClr val="2F4B7A"/>
                </a:solidFill>
              </a:rPr>
              <a:t>hoặc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chẩn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đoán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 smtClean="0">
                <a:solidFill>
                  <a:srgbClr val="2F4B7A"/>
                </a:solidFill>
              </a:rPr>
              <a:t>chậm</a:t>
            </a:r>
            <a:r>
              <a:rPr lang="en-US" sz="2400" dirty="0" smtClean="0">
                <a:solidFill>
                  <a:srgbClr val="2F4B7A"/>
                </a:solidFill>
              </a:rPr>
              <a:t>, </a:t>
            </a:r>
            <a:r>
              <a:rPr lang="en-US" sz="2400" dirty="0" err="1">
                <a:solidFill>
                  <a:srgbClr val="2F4B7A"/>
                </a:solidFill>
              </a:rPr>
              <a:t>sai</a:t>
            </a:r>
            <a:endParaRPr lang="en-US" sz="2400" dirty="0">
              <a:solidFill>
                <a:srgbClr val="2F4B7A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DCB4A75-5DFC-E377-E020-8C3D1D55FABB}"/>
              </a:ext>
            </a:extLst>
          </p:cNvPr>
          <p:cNvSpPr txBox="1"/>
          <p:nvPr/>
        </p:nvSpPr>
        <p:spPr>
          <a:xfrm>
            <a:off x="1618890" y="3292415"/>
            <a:ext cx="4106173" cy="523220"/>
          </a:xfrm>
          <a:prstGeom prst="rect">
            <a:avLst/>
          </a:prstGeom>
          <a:solidFill>
            <a:srgbClr val="F7F3FF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2F4B7A"/>
                </a:solidFill>
              </a:rPr>
              <a:t>Việc cần làm: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138DD9B-3CC6-B889-25EF-C142A12E5486}"/>
              </a:ext>
            </a:extLst>
          </p:cNvPr>
          <p:cNvSpPr txBox="1"/>
          <p:nvPr/>
        </p:nvSpPr>
        <p:spPr>
          <a:xfrm>
            <a:off x="879898" y="3929932"/>
            <a:ext cx="4928555" cy="3416320"/>
          </a:xfrm>
          <a:prstGeom prst="rect">
            <a:avLst/>
          </a:prstGeom>
          <a:solidFill>
            <a:srgbClr val="F7F3FF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F4B7A"/>
                </a:solidFill>
              </a:rPr>
              <a:t>Tham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gia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chương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trình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sàng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lọc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đã</a:t>
            </a:r>
            <a:r>
              <a:rPr lang="en-US" sz="2400" dirty="0">
                <a:solidFill>
                  <a:srgbClr val="2F4B7A"/>
                </a:solidFill>
              </a:rPr>
              <a:t>  </a:t>
            </a:r>
            <a:r>
              <a:rPr lang="en-US" sz="2400" dirty="0" err="1">
                <a:solidFill>
                  <a:srgbClr val="2F4B7A"/>
                </a:solidFill>
              </a:rPr>
              <a:t>được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khuyến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cáo</a:t>
            </a:r>
            <a:endParaRPr lang="en-US" sz="2400" dirty="0">
              <a:solidFill>
                <a:srgbClr val="2F4B7A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F4B7A"/>
                </a:solidFill>
              </a:rPr>
              <a:t>Nhận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biết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triệu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chứng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sớm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và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tìm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nơi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điều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trị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kịp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thời</a:t>
            </a:r>
            <a:endParaRPr lang="en-US" sz="2400" dirty="0">
              <a:solidFill>
                <a:srgbClr val="2F4B7A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F4B7A"/>
                </a:solidFill>
              </a:rPr>
              <a:t>Theo </a:t>
            </a:r>
            <a:r>
              <a:rPr lang="en-US" sz="2400" dirty="0" err="1">
                <a:solidFill>
                  <a:srgbClr val="2F4B7A"/>
                </a:solidFill>
              </a:rPr>
              <a:t>dõi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xét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nghiệm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và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chuyển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tiếp</a:t>
            </a:r>
            <a:endParaRPr lang="en-US" sz="2400" dirty="0">
              <a:solidFill>
                <a:srgbClr val="2F4B7A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F4B7A"/>
                </a:solidFill>
              </a:rPr>
              <a:t>Biết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rõ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chẩn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đoán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bệnh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của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mình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và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tham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gia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quyết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định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chăm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sóc</a:t>
            </a:r>
            <a:endParaRPr lang="en-US" sz="2400" dirty="0">
              <a:solidFill>
                <a:srgbClr val="2F4B7A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F4B7A"/>
                </a:solidFill>
              </a:rPr>
              <a:t>Đặt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câu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hỏi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và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đừng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bỏ</a:t>
            </a:r>
            <a:r>
              <a:rPr lang="en-US" sz="2400" dirty="0">
                <a:solidFill>
                  <a:srgbClr val="2F4B7A"/>
                </a:solidFill>
              </a:rPr>
              <a:t> qua </a:t>
            </a:r>
            <a:r>
              <a:rPr lang="en-US" sz="2400" dirty="0" err="1">
                <a:solidFill>
                  <a:srgbClr val="2F4B7A"/>
                </a:solidFill>
              </a:rPr>
              <a:t>việc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tìm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kiếm</a:t>
            </a:r>
            <a:r>
              <a:rPr lang="en-US" sz="2400" dirty="0">
                <a:solidFill>
                  <a:srgbClr val="2F4B7A"/>
                </a:solidFill>
              </a:rPr>
              <a:t> ý </a:t>
            </a:r>
            <a:r>
              <a:rPr lang="en-US" sz="2400" dirty="0" err="1">
                <a:solidFill>
                  <a:srgbClr val="2F4B7A"/>
                </a:solidFill>
              </a:rPr>
              <a:t>kiến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tư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vấn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bổ</a:t>
            </a:r>
            <a:r>
              <a:rPr lang="en-US" sz="2400" dirty="0">
                <a:solidFill>
                  <a:srgbClr val="2F4B7A"/>
                </a:solidFill>
              </a:rPr>
              <a:t> sung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B8EA627-0F01-6321-60FA-94696CD4C1F3}"/>
              </a:ext>
            </a:extLst>
          </p:cNvPr>
          <p:cNvSpPr txBox="1"/>
          <p:nvPr/>
        </p:nvSpPr>
        <p:spPr>
          <a:xfrm>
            <a:off x="1897811" y="8177836"/>
            <a:ext cx="3761116" cy="1421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PHÁT HIỆN</a:t>
            </a:r>
          </a:p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VÀ</a:t>
            </a:r>
          </a:p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CHẨN ĐOÁN SỚM</a:t>
            </a:r>
          </a:p>
        </p:txBody>
      </p:sp>
    </p:spTree>
    <p:extLst>
      <p:ext uri="{BB962C8B-B14F-4D97-AF65-F5344CB8AC3E}">
        <p14:creationId xmlns:p14="http://schemas.microsoft.com/office/powerpoint/2010/main" val="3375071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ADE0693-5DA9-B8C1-AF12-84420F95D8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6858000" cy="12192003"/>
          </a:xfr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EACEDBB-3465-2323-1ABA-D27BEEFA80C9}"/>
              </a:ext>
            </a:extLst>
          </p:cNvPr>
          <p:cNvSpPr txBox="1"/>
          <p:nvPr/>
        </p:nvSpPr>
        <p:spPr>
          <a:xfrm>
            <a:off x="862649" y="10281014"/>
            <a:ext cx="4192430" cy="830997"/>
          </a:xfrm>
          <a:prstGeom prst="rect">
            <a:avLst/>
          </a:prstGeom>
          <a:solidFill>
            <a:srgbClr val="FDF2E5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Đặt câu hỏi về nguồn gây hại liên quan điều trị của bạn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51F6D79-69F0-B311-083B-C61EF7274BCD}"/>
              </a:ext>
            </a:extLst>
          </p:cNvPr>
          <p:cNvSpPr txBox="1"/>
          <p:nvPr/>
        </p:nvSpPr>
        <p:spPr>
          <a:xfrm>
            <a:off x="1846051" y="793630"/>
            <a:ext cx="4330462" cy="1421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ĐIỀU TRỊ TẠI CƠ SỞ CHĂM SÓC SỨC KHỎE ĐƯỢC CẤP PHÉP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2BA977F-2A4C-82A1-7B45-3E034590211B}"/>
              </a:ext>
            </a:extLst>
          </p:cNvPr>
          <p:cNvSpPr txBox="1"/>
          <p:nvPr/>
        </p:nvSpPr>
        <p:spPr>
          <a:xfrm>
            <a:off x="1604514" y="3088263"/>
            <a:ext cx="4106173" cy="523220"/>
          </a:xfrm>
          <a:prstGeom prst="rect">
            <a:avLst/>
          </a:prstGeom>
          <a:solidFill>
            <a:srgbClr val="FDF2E5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2F4B7A"/>
                </a:solidFill>
              </a:rPr>
              <a:t>Nguồn gây hại thường gặp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DD27795-6466-7777-1171-F9F33D0FC995}"/>
              </a:ext>
            </a:extLst>
          </p:cNvPr>
          <p:cNvSpPr txBox="1"/>
          <p:nvPr/>
        </p:nvSpPr>
        <p:spPr>
          <a:xfrm>
            <a:off x="1549878" y="5690560"/>
            <a:ext cx="4106173" cy="523220"/>
          </a:xfrm>
          <a:prstGeom prst="rect">
            <a:avLst/>
          </a:prstGeom>
          <a:solidFill>
            <a:srgbClr val="FDF2E5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2F4B7A"/>
                </a:solidFill>
              </a:rPr>
              <a:t>Việc cần làm: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64DA9E5-F570-9C50-0929-0DCC6D5FB229}"/>
              </a:ext>
            </a:extLst>
          </p:cNvPr>
          <p:cNvSpPr txBox="1"/>
          <p:nvPr/>
        </p:nvSpPr>
        <p:spPr>
          <a:xfrm>
            <a:off x="862649" y="6248286"/>
            <a:ext cx="4928555" cy="4154984"/>
          </a:xfrm>
          <a:prstGeom prst="rect">
            <a:avLst/>
          </a:prstGeom>
          <a:solidFill>
            <a:srgbClr val="FDF2E5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Thông tin về dị ứng, thuốc đang sử dụng và tình trạng khác của bạn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Hiểu rõ điều kiện và kế hoạch điều trị của bạn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Chia sẻ nhu cầu, mong muốn điều trị, những lo lắng của bạn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Xác nhận thông tin nhận dạng của mình trước xét nghiệm, thủ thuật hoặc điều trị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Thông báo nhóm chăm sóc ngay lập tức nếu có triệu chứng mới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5472864-AA4B-73C4-E15F-212F53589AE8}"/>
              </a:ext>
            </a:extLst>
          </p:cNvPr>
          <p:cNvSpPr txBox="1"/>
          <p:nvPr/>
        </p:nvSpPr>
        <p:spPr>
          <a:xfrm>
            <a:off x="770630" y="3803174"/>
            <a:ext cx="4940058" cy="1569660"/>
          </a:xfrm>
          <a:prstGeom prst="rect">
            <a:avLst/>
          </a:prstGeom>
          <a:solidFill>
            <a:srgbClr val="FDF2E5"/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2F4B7A"/>
                </a:solidFill>
              </a:rPr>
              <a:t>Vấn đề liên quan đến thuốc, hóa trị và xạ trị, thiết bị y tế, nhiễm khuẩn liên quan chăm sóc y tế, gây mê và phẫu thuật</a:t>
            </a:r>
          </a:p>
        </p:txBody>
      </p:sp>
    </p:spTree>
    <p:extLst>
      <p:ext uri="{BB962C8B-B14F-4D97-AF65-F5344CB8AC3E}">
        <p14:creationId xmlns:p14="http://schemas.microsoft.com/office/powerpoint/2010/main" val="2971663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ADE0693-5DA9-B8C1-AF12-84420F95D8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6858000" cy="12192003"/>
          </a:xfr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404D526-F4D8-EE10-BBCA-1BF1EF981E8E}"/>
              </a:ext>
            </a:extLst>
          </p:cNvPr>
          <p:cNvSpPr txBox="1"/>
          <p:nvPr/>
        </p:nvSpPr>
        <p:spPr>
          <a:xfrm>
            <a:off x="1673525" y="793636"/>
            <a:ext cx="4106173" cy="523220"/>
          </a:xfrm>
          <a:prstGeom prst="rect">
            <a:avLst/>
          </a:prstGeom>
          <a:solidFill>
            <a:srgbClr val="ECF5FF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2F4B7A"/>
                </a:solidFill>
              </a:rPr>
              <a:t>Nguồn gây hại thường gặp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432E841-74F2-E454-1398-3B626B5DD400}"/>
              </a:ext>
            </a:extLst>
          </p:cNvPr>
          <p:cNvSpPr txBox="1"/>
          <p:nvPr/>
        </p:nvSpPr>
        <p:spPr>
          <a:xfrm>
            <a:off x="1673525" y="2861095"/>
            <a:ext cx="4106173" cy="523220"/>
          </a:xfrm>
          <a:prstGeom prst="rect">
            <a:avLst/>
          </a:prstGeom>
          <a:solidFill>
            <a:srgbClr val="ECF5FF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2F4B7A"/>
                </a:solidFill>
              </a:rPr>
              <a:t>Việc cần làm: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4DCC382-79DD-9BF0-8E24-21ADF1C8AE1A}"/>
              </a:ext>
            </a:extLst>
          </p:cNvPr>
          <p:cNvSpPr txBox="1"/>
          <p:nvPr/>
        </p:nvSpPr>
        <p:spPr>
          <a:xfrm>
            <a:off x="538472" y="3522483"/>
            <a:ext cx="5518027" cy="3046988"/>
          </a:xfrm>
          <a:prstGeom prst="rect">
            <a:avLst/>
          </a:prstGeom>
          <a:solidFill>
            <a:srgbClr val="ECF5FF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ECF5FF"/>
                </a:solidFill>
              </a:rPr>
              <a:t>Biết cách dùng thuốc và thiết bị y tế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ECF5FF"/>
                </a:solidFill>
              </a:rPr>
              <a:t>Theo dõi kế hoạch chăm sóc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ECF5FF"/>
                </a:solidFill>
              </a:rPr>
              <a:t>Theo dõi tình trạng của bạn và biết những dấu hiệu cảnh báo sớm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ECF5FF"/>
                </a:solidFill>
              </a:rPr>
              <a:t>Biết rõ người cần liên lạc nếu cần hỏi thông tin hoặc tình huống khẩn cấp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ECF5FF"/>
                </a:solidFill>
              </a:rPr>
              <a:t>Dùng vật nhắc nhớ hoặc phương tiện điện tử đáng tin trong quản lý chă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0EAC433-EDCF-A633-318E-C8F920DFE5B3}"/>
              </a:ext>
            </a:extLst>
          </p:cNvPr>
          <p:cNvSpPr txBox="1"/>
          <p:nvPr/>
        </p:nvSpPr>
        <p:spPr>
          <a:xfrm>
            <a:off x="856893" y="1491296"/>
            <a:ext cx="4940058" cy="1200329"/>
          </a:xfrm>
          <a:prstGeom prst="rect">
            <a:avLst/>
          </a:prstGeom>
          <a:solidFill>
            <a:srgbClr val="ECF5FF"/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2F4B7A"/>
                </a:solidFill>
              </a:rPr>
              <a:t>Vấn đề liên quan đến tự theo dõi, tuân thủ điều trị, sử dụng thuốc và thiết bị y tế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9236762-ABDF-E7C7-BA5A-96A8377FD5A0}"/>
              </a:ext>
            </a:extLst>
          </p:cNvPr>
          <p:cNvSpPr txBox="1"/>
          <p:nvPr/>
        </p:nvSpPr>
        <p:spPr>
          <a:xfrm>
            <a:off x="1774163" y="8012495"/>
            <a:ext cx="4330462" cy="1421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TỰ CHĂM SÓC </a:t>
            </a:r>
          </a:p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VÀ </a:t>
            </a:r>
          </a:p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QUẢN LÝ DÀI HẠN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B72D645-6A73-B6EF-C04C-81F4BEC8F95B}"/>
              </a:ext>
            </a:extLst>
          </p:cNvPr>
          <p:cNvSpPr txBox="1"/>
          <p:nvPr/>
        </p:nvSpPr>
        <p:spPr>
          <a:xfrm>
            <a:off x="625039" y="3553785"/>
            <a:ext cx="55180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Biết cách dùng thuốc và thiết bị y tế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Theo dõi kế hoạch chăm sóc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Theo dõi tình trạng của bạn và biết những dấu hiệu cảnh báo sớm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Biết rõ người cần liên lạc nếu cần hỏi thông tin hoặc tình huống khẩn cấp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2F4B7A"/>
                </a:solidFill>
              </a:rPr>
              <a:t>Dùng vật nhắc nhớ hoặc phương tiện điện tử đáng tin trong quản lý chăm sóc của bạn.</a:t>
            </a:r>
          </a:p>
        </p:txBody>
      </p:sp>
    </p:spTree>
    <p:extLst>
      <p:ext uri="{BB962C8B-B14F-4D97-AF65-F5344CB8AC3E}">
        <p14:creationId xmlns:p14="http://schemas.microsoft.com/office/powerpoint/2010/main" val="2253243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4ADE0693-5DA9-B8C1-AF12-84420F95D8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6858000" cy="12192003"/>
          </a:xfr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1FB2CEF-F1BF-A115-4814-26431C24137D}"/>
              </a:ext>
            </a:extLst>
          </p:cNvPr>
          <p:cNvSpPr txBox="1"/>
          <p:nvPr/>
        </p:nvSpPr>
        <p:spPr>
          <a:xfrm>
            <a:off x="1604514" y="2950239"/>
            <a:ext cx="4106173" cy="523220"/>
          </a:xfrm>
          <a:prstGeom prst="rect">
            <a:avLst/>
          </a:prstGeom>
          <a:solidFill>
            <a:srgbClr val="E6FAF6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2F4B7A"/>
                </a:solidFill>
              </a:rPr>
              <a:t>Nguồn gây hại thường gặp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8EB62AB-C5D3-84CB-3779-C4D750758AED}"/>
              </a:ext>
            </a:extLst>
          </p:cNvPr>
          <p:cNvSpPr txBox="1"/>
          <p:nvPr/>
        </p:nvSpPr>
        <p:spPr>
          <a:xfrm>
            <a:off x="1653396" y="5086711"/>
            <a:ext cx="4106173" cy="523220"/>
          </a:xfrm>
          <a:prstGeom prst="rect">
            <a:avLst/>
          </a:prstGeom>
          <a:solidFill>
            <a:srgbClr val="E6FAF6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2F4B7A"/>
                </a:solidFill>
              </a:rPr>
              <a:t>Việc cần làm: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B57EF9-2A9D-7C4C-8D55-94F8417E66AE}"/>
              </a:ext>
            </a:extLst>
          </p:cNvPr>
          <p:cNvSpPr txBox="1"/>
          <p:nvPr/>
        </p:nvSpPr>
        <p:spPr>
          <a:xfrm>
            <a:off x="831014" y="5887702"/>
            <a:ext cx="4928555" cy="4154984"/>
          </a:xfrm>
          <a:prstGeom prst="rect">
            <a:avLst/>
          </a:prstGeom>
          <a:solidFill>
            <a:srgbClr val="E6FAF6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F4B7A"/>
                </a:solidFill>
              </a:rPr>
              <a:t>Cập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nhật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danh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sách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thuốc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của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bạn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và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biết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rõ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đã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dùng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lần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cuối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khi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nào</a:t>
            </a:r>
            <a:endParaRPr lang="en-US" sz="2400" dirty="0">
              <a:solidFill>
                <a:srgbClr val="2F4B7A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F4B7A"/>
                </a:solidFill>
              </a:rPr>
              <a:t>Giữ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hồ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sơ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lịch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hẹn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và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kết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quả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xét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nghiệm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của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bạn</a:t>
            </a:r>
            <a:endParaRPr lang="en-US" sz="2400" dirty="0">
              <a:solidFill>
                <a:srgbClr val="2F4B7A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F4B7A"/>
                </a:solidFill>
              </a:rPr>
              <a:t>Hiểu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kế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hoạch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theo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dõi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và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những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bước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tiếp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theo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cần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làm</a:t>
            </a:r>
            <a:endParaRPr lang="en-US" sz="2400" dirty="0">
              <a:solidFill>
                <a:srgbClr val="2F4B7A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F4B7A"/>
                </a:solidFill>
              </a:rPr>
              <a:t>Kiểm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tra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thông</a:t>
            </a:r>
            <a:r>
              <a:rPr lang="en-US" sz="2400" dirty="0">
                <a:solidFill>
                  <a:srgbClr val="2F4B7A"/>
                </a:solidFill>
              </a:rPr>
              <a:t> tin </a:t>
            </a:r>
            <a:r>
              <a:rPr lang="en-US" sz="2400" dirty="0" err="1">
                <a:solidFill>
                  <a:srgbClr val="2F4B7A"/>
                </a:solidFill>
              </a:rPr>
              <a:t>quan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trọng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đã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được</a:t>
            </a:r>
            <a:r>
              <a:rPr lang="en-US" sz="2400" dirty="0">
                <a:solidFill>
                  <a:srgbClr val="2F4B7A"/>
                </a:solidFill>
              </a:rPr>
              <a:t> chia </a:t>
            </a:r>
            <a:r>
              <a:rPr lang="en-US" sz="2400" dirty="0" err="1">
                <a:solidFill>
                  <a:srgbClr val="2F4B7A"/>
                </a:solidFill>
              </a:rPr>
              <a:t>sẻ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giữa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các</a:t>
            </a:r>
            <a:r>
              <a:rPr lang="en-US" sz="2400" dirty="0">
                <a:solidFill>
                  <a:srgbClr val="2F4B7A"/>
                </a:solidFill>
              </a:rPr>
              <a:t> NVYT </a:t>
            </a:r>
            <a:r>
              <a:rPr lang="en-US" sz="2400" dirty="0" err="1">
                <a:solidFill>
                  <a:srgbClr val="2F4B7A"/>
                </a:solidFill>
              </a:rPr>
              <a:t>và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smtClean="0">
                <a:solidFill>
                  <a:srgbClr val="2F4B7A"/>
                </a:solidFill>
              </a:rPr>
              <a:t>CSKCB </a:t>
            </a:r>
            <a:r>
              <a:rPr lang="en-US" sz="2400" dirty="0" err="1">
                <a:solidFill>
                  <a:srgbClr val="2F4B7A"/>
                </a:solidFill>
              </a:rPr>
              <a:t>trước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khi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rời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đi</a:t>
            </a:r>
            <a:endParaRPr lang="en-US" sz="2400" dirty="0">
              <a:solidFill>
                <a:srgbClr val="2F4B7A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2F4B7A"/>
                </a:solidFill>
              </a:rPr>
              <a:t>Biết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người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cần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liên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lạc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khi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xuất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viện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hoặc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>
                <a:solidFill>
                  <a:srgbClr val="2F4B7A"/>
                </a:solidFill>
              </a:rPr>
              <a:t>chuyển</a:t>
            </a:r>
            <a:r>
              <a:rPr lang="en-US" sz="2400" dirty="0">
                <a:solidFill>
                  <a:srgbClr val="2F4B7A"/>
                </a:solidFill>
              </a:rPr>
              <a:t> </a:t>
            </a:r>
            <a:r>
              <a:rPr lang="en-US" sz="2400" dirty="0" err="1" smtClean="0">
                <a:solidFill>
                  <a:srgbClr val="2F4B7A"/>
                </a:solidFill>
              </a:rPr>
              <a:t>viện</a:t>
            </a:r>
            <a:endParaRPr lang="en-US" sz="2400" dirty="0">
              <a:solidFill>
                <a:srgbClr val="2F4B7A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BB0B12D-745D-1BD7-01D0-D8B423205394}"/>
              </a:ext>
            </a:extLst>
          </p:cNvPr>
          <p:cNvSpPr txBox="1"/>
          <p:nvPr/>
        </p:nvSpPr>
        <p:spPr>
          <a:xfrm>
            <a:off x="889959" y="3679920"/>
            <a:ext cx="4940058" cy="1200329"/>
          </a:xfrm>
          <a:prstGeom prst="rect">
            <a:avLst/>
          </a:prstGeom>
          <a:solidFill>
            <a:srgbClr val="E6FAF6"/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2F4B7A"/>
                </a:solidFill>
              </a:rPr>
              <a:t>Giao tiếp kém, bỏ qua thông tin </a:t>
            </a:r>
          </a:p>
          <a:p>
            <a:r>
              <a:rPr lang="en-US" sz="2400">
                <a:solidFill>
                  <a:srgbClr val="2F4B7A"/>
                </a:solidFill>
              </a:rPr>
              <a:t>và hợp tác kém </a:t>
            </a:r>
          </a:p>
          <a:p>
            <a:r>
              <a:rPr lang="en-US" sz="2400">
                <a:solidFill>
                  <a:srgbClr val="2F4B7A"/>
                </a:solidFill>
              </a:rPr>
              <a:t>giữa các nhân viên y tế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EE66B28-CCE9-6A83-B143-DEC0CF980010}"/>
              </a:ext>
            </a:extLst>
          </p:cNvPr>
          <p:cNvSpPr txBox="1"/>
          <p:nvPr/>
        </p:nvSpPr>
        <p:spPr>
          <a:xfrm>
            <a:off x="1808672" y="721685"/>
            <a:ext cx="4330462" cy="1421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HỢP TÁC </a:t>
            </a:r>
          </a:p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TRONG CHĂM SÓC </a:t>
            </a:r>
          </a:p>
          <a:p>
            <a:pPr>
              <a:lnSpc>
                <a:spcPct val="90000"/>
              </a:lnSpc>
            </a:pPr>
            <a:r>
              <a:rPr lang="en-US" sz="3200" b="1">
                <a:solidFill>
                  <a:srgbClr val="001756"/>
                </a:solidFill>
              </a:rPr>
              <a:t>VÀ CHUYỂN GIAO</a:t>
            </a:r>
          </a:p>
        </p:txBody>
      </p:sp>
    </p:spTree>
    <p:extLst>
      <p:ext uri="{BB962C8B-B14F-4D97-AF65-F5344CB8AC3E}">
        <p14:creationId xmlns:p14="http://schemas.microsoft.com/office/powerpoint/2010/main" val="411146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106</TotalTime>
  <Words>584</Words>
  <Application>Microsoft Office PowerPoint</Application>
  <PresentationFormat>Custom</PresentationFormat>
  <Paragraphs>69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Niem Do Van</dc:creator>
  <cp:lastModifiedBy>admin</cp:lastModifiedBy>
  <cp:revision>17</cp:revision>
  <dcterms:created xsi:type="dcterms:W3CDTF">2026-08-18T05:53:07Z</dcterms:created>
  <dcterms:modified xsi:type="dcterms:W3CDTF">2026-09-04T08:13:19Z</dcterms:modified>
</cp:coreProperties>
</file>