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5" r:id="rId3"/>
    <p:sldId id="272" r:id="rId4"/>
    <p:sldId id="273" r:id="rId5"/>
    <p:sldId id="271" r:id="rId6"/>
    <p:sldId id="274" r:id="rId7"/>
    <p:sldId id="258" r:id="rId8"/>
    <p:sldId id="262" r:id="rId9"/>
    <p:sldId id="277" r:id="rId10"/>
    <p:sldId id="288" r:id="rId11"/>
    <p:sldId id="280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12ce22db56eda62/medication%20safety/ket%20qu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12ce22db56eda62/medication%20safety/ket%20qu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05555555555558"/>
          <c:y val="0.13424837113549529"/>
          <c:w val="0.64345363079615048"/>
          <c:h val="0.58943278234490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'[ket qua.xlsx]Sheet1'!$D$29</c:f>
              <c:strCache>
                <c:ptCount val="1"/>
                <c:pt idx="0">
                  <c:v>Tổng sự cố qua các năm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'[ket qua.xlsx]Sheet1'!$C$30:$C$34</c:f>
              <c:strCache>
                <c:ptCount val="5"/>
                <c:pt idx="0">
                  <c:v>Bộ/Ngành</c:v>
                </c:pt>
                <c:pt idx="1">
                  <c:v>Bộ Y tế</c:v>
                </c:pt>
                <c:pt idx="2">
                  <c:v>Ngoài công lập</c:v>
                </c:pt>
                <c:pt idx="3">
                  <c:v>Tỉnh/Thành</c:v>
                </c:pt>
                <c:pt idx="4">
                  <c:v>Quận/Huyện</c:v>
                </c:pt>
              </c:strCache>
            </c:strRef>
          </c:cat>
          <c:val>
            <c:numRef>
              <c:f>'[ket qua.xlsx]Sheet1'!$D$30:$D$34</c:f>
              <c:numCache>
                <c:formatCode>General</c:formatCode>
                <c:ptCount val="5"/>
                <c:pt idx="0">
                  <c:v>127</c:v>
                </c:pt>
                <c:pt idx="1">
                  <c:v>12936</c:v>
                </c:pt>
                <c:pt idx="2">
                  <c:v>9599</c:v>
                </c:pt>
                <c:pt idx="3">
                  <c:v>50112</c:v>
                </c:pt>
                <c:pt idx="4">
                  <c:v>24041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1-4CAA-B40A-327B86F72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508144"/>
        <c:axId val="1142508560"/>
      </c:barChart>
      <c:lineChart>
        <c:grouping val="standard"/>
        <c:varyColors val="0"/>
        <c:ser>
          <c:idx val="1"/>
          <c:order val="1"/>
          <c:tx>
            <c:strRef>
              <c:f>'[ket qua.xlsx]Sheet1'!$E$29</c:f>
              <c:strCache>
                <c:ptCount val="1"/>
                <c:pt idx="0">
                  <c:v>Tổng số BV báo cáo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'[ket qua.xlsx]Sheet1'!$C$30:$C$34</c:f>
              <c:strCache>
                <c:ptCount val="5"/>
                <c:pt idx="0">
                  <c:v>Bộ/Ngành</c:v>
                </c:pt>
                <c:pt idx="1">
                  <c:v>Bộ Y tế</c:v>
                </c:pt>
                <c:pt idx="2">
                  <c:v>Ngoài công lập</c:v>
                </c:pt>
                <c:pt idx="3">
                  <c:v>Tỉnh/Thành</c:v>
                </c:pt>
                <c:pt idx="4">
                  <c:v>Quận/Huyện</c:v>
                </c:pt>
              </c:strCache>
            </c:strRef>
          </c:cat>
          <c:val>
            <c:numRef>
              <c:f>'[ket qua.xlsx]Sheet1'!$E$30:$E$34</c:f>
              <c:numCache>
                <c:formatCode>General</c:formatCode>
                <c:ptCount val="5"/>
                <c:pt idx="0">
                  <c:v>4</c:v>
                </c:pt>
                <c:pt idx="1">
                  <c:v>23</c:v>
                </c:pt>
                <c:pt idx="2">
                  <c:v>67</c:v>
                </c:pt>
                <c:pt idx="3">
                  <c:v>199</c:v>
                </c:pt>
                <c:pt idx="4">
                  <c:v>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D1-4CAA-B40A-327B86F72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0633584"/>
        <c:axId val="1390632336"/>
      </c:lineChart>
      <c:catAx>
        <c:axId val="114250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508560"/>
        <c:crosses val="autoZero"/>
        <c:auto val="1"/>
        <c:lblAlgn val="ctr"/>
        <c:lblOffset val="100"/>
        <c:noMultiLvlLbl val="0"/>
      </c:catAx>
      <c:valAx>
        <c:axId val="114250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6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aseline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16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BCSC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6193722659667539"/>
              <c:y val="0.23252135826967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42508144"/>
        <c:crosses val="autoZero"/>
        <c:crossBetween val="between"/>
      </c:valAx>
      <c:valAx>
        <c:axId val="139063233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633584"/>
        <c:crosses val="max"/>
        <c:crossBetween val="between"/>
      </c:valAx>
      <c:catAx>
        <c:axId val="1390633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06323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'[ket qua.xlsx]phân loại sự cố'!$A$13</c:f>
              <c:strCache>
                <c:ptCount val="1"/>
                <c:pt idx="0">
                  <c:v>Tỷ lệ % theo loại sự cố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'[ket qua.xlsx]phân loại sự cố'!$B$12:$J$12</c:f>
              <c:strCache>
                <c:ptCount val="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</c:strCache>
            </c:strRef>
          </c:cat>
          <c:val>
            <c:numRef>
              <c:f>'[ket qua.xlsx]phân loại sự cố'!$B$13:$J$13</c:f>
              <c:numCache>
                <c:formatCode>0.0</c:formatCode>
                <c:ptCount val="9"/>
                <c:pt idx="0">
                  <c:v>33.260449831856484</c:v>
                </c:pt>
                <c:pt idx="1">
                  <c:v>36.593911030981879</c:v>
                </c:pt>
                <c:pt idx="2">
                  <c:v>16.356592120909895</c:v>
                </c:pt>
                <c:pt idx="3">
                  <c:v>7.8803687649443148</c:v>
                </c:pt>
                <c:pt idx="4">
                  <c:v>3.0764509570754535</c:v>
                </c:pt>
                <c:pt idx="5">
                  <c:v>2.0522459626376155</c:v>
                </c:pt>
                <c:pt idx="6">
                  <c:v>0.18668405641438746</c:v>
                </c:pt>
                <c:pt idx="7">
                  <c:v>0.33117240144744076</c:v>
                </c:pt>
                <c:pt idx="8">
                  <c:v>0.26212487373253035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C-4ED2-8995-1921CCC95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0421536"/>
        <c:axId val="1870418208"/>
      </c:barChart>
      <c:catAx>
        <c:axId val="187042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0418208"/>
        <c:crosses val="autoZero"/>
        <c:auto val="1"/>
        <c:lblAlgn val="ctr"/>
        <c:lblOffset val="100"/>
        <c:noMultiLvlLbl val="0"/>
      </c:catAx>
      <c:valAx>
        <c:axId val="1870418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42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7F938-0BCD-42CC-8414-825C0BCA12A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84153-37B5-428F-A50A-C2892D26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7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39A4-F1C8-4655-8FB0-EBD83BC2E8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8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pitchFamily="34" charset="-128"/>
              </a:rPr>
              <a:t>Glycerin (Nhuận tràng) và Glyceryl trinitrate (thuốc dãn mạch trị đau thắt ngực)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B657-0C6D-AA97-9D3B-C647403E0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EFC796-7DAD-223C-796B-5B5A273AB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EC03D-D770-AC29-F497-97E46956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414D0-85C0-45EC-9480-F7D38AFCA3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A8F23-497B-4CB7-E7C1-11CF5735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3FAAE-4B23-00D2-45CE-ABAFBD8E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19771-F1BE-47DB-8703-B52A2F1F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7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5F93-8C7E-8EE6-22C1-63579C6B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772286-2C6E-234E-A0A1-B9F82C551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E6555-CCD1-37B1-EC5E-561688BE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2F5C5-3161-5F04-DB2B-5FD0F033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414D0-85C0-45EC-9480-F7D38AFCA3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EBDAA-9717-D334-EC8A-AF6C43E4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0B958-3DF8-9EA4-50DA-752390C9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19771-F1BE-47DB-8703-B52A2F1F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4CD6-1D1E-11DB-20E4-1E3C3386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79D04-A6E7-81D5-52AF-FB5F796C5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12D27-7DF0-7AE5-57BE-C659BCC6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414D0-85C0-45EC-9480-F7D38AFCA3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E2935-3FED-358B-01EE-9195E96F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0555A-4F2B-297A-C654-9DCAF1C2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19771-F1BE-47DB-8703-B52A2F1F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36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CA0792-88FC-CF4F-9C23-5EAF0F344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CE8FE-10C0-71DE-1CBA-0DEB112EB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72087-18A4-C759-32BE-839C4F36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414D0-85C0-45EC-9480-F7D38AFCA3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1EDCE-3DCF-9C72-EC80-234C6CB6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EBD0A-3023-7F05-BB13-A889A2B7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19771-F1BE-47DB-8703-B52A2F1F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A7E8-CD37-6FD3-BFF0-D70919ACE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D4FB1-1EA8-257F-D258-E1FFFA8E3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46F2F-7F79-5B59-FE92-65E227B2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B990-2C97-49E2-9889-4170D1D396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877AE-7CA7-60D1-E2AF-8F6D76D1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5C149-C669-1AEB-D554-1011CD3C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D15D-A70D-4594-AB68-0311C49D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C6E7-81AF-FE59-3A9E-F0B59B7F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7C76A-E954-F808-8B29-F262A748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7CF63-B0F1-DAFF-056C-7D3C3482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B990-2C97-49E2-9889-4170D1D396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FBFFE-7F41-3645-8380-43FACB20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24AB8-4209-6EA4-5D5D-2614738C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D15D-A70D-4594-AB68-0311C49D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E040-99C2-59D0-E86A-04F7960C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1804F-2ECE-02E6-6F80-5DD7DEC33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EDC08-447F-2D5C-25B7-AED9C995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B990-2C97-49E2-9889-4170D1D396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CD07C-732A-9015-14F5-E48C67BB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1014E-05A5-FB2A-F5E5-7B4A4EC1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D15D-A70D-4594-AB68-0311C49D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0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3487-2599-33EC-0726-5FE46264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B167-B71F-E85E-901D-8A327A965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78B91-1B4D-D482-A824-E708079EB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0FE72-B743-9D62-7F4D-74C7F632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B990-2C97-49E2-9889-4170D1D396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90C59-4B88-BDC7-7F48-E156BCF4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EA318-2ACC-0590-3B44-2C986F57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D15D-A70D-4594-AB68-0311C49D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63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3558-62B0-FCA1-6411-DE343EA8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45D4D-6F8A-92FB-E421-4316618E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E43F1-336B-2F05-D9A4-A2EA734C7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4716C-4406-7FA0-58B0-83F077927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11055-F87D-02E2-242D-19AEFF336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7DBFD-9284-B833-A0D7-F1111C80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B990-2C97-49E2-9889-4170D1D396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173C0-FF41-1499-4012-342E8F07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28010-2D9A-B507-DB1D-F3CAB01D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D15D-A70D-4594-AB68-0311C49D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54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E136-E93B-3EDA-9398-BEEBB61D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EDFD2-A752-2BBE-9C61-835D0BA7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B990-2C97-49E2-9889-4170D1D396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81ACD-87F5-F89F-7FE3-15EBE596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DF6DC-F44F-5F6F-EF22-1739278D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D15D-A70D-4594-AB68-0311C49D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16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9801-7988-3185-F4E3-2B746266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D8D7A-C5E0-018E-9557-B7D5236B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CB5D0-97C5-6AC1-AE4D-160C59EA4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391AF-166B-80ED-3D08-E33DEEF1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B990-2C97-49E2-9889-4170D1D396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8CEF7-6626-FD22-BD0C-1C345B2A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951A9-F23D-F6AA-C859-92EA9DC2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D15D-A70D-4594-AB68-0311C49D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CB7B5-F501-F2EF-ADB2-D4183FCB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50FA-8836-80EA-1C3D-805746A0A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1EEE5-1913-D1FB-59AF-5D88844F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414D0-85C0-45EC-9480-F7D38AFCA3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28B06-5156-1A3A-8E89-8CA639DD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A8E33-C891-1644-9D10-5BFDEB5A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19771-F1BE-47DB-8703-B52A2F1F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86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0FBE-D432-6B6C-0880-75736975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C85A41-45ED-3CF1-445D-6A052AF1A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9F192-58D1-DA6D-0802-7B3D148FB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54D06-1E3D-0518-D67C-AF58215B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B990-2C97-49E2-9889-4170D1D396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FD90C-2BF9-ED00-4267-4312D949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AAF67-891E-5BC4-B675-D843784B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D15D-A70D-4594-AB68-0311C49D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4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CDD5-4647-716F-69EC-5CDFDBB4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F3195-202B-224B-5B25-E9F4368D6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6AA2C-0FA8-2E44-878F-CE9CBBB9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B990-2C97-49E2-9889-4170D1D396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9F0F0-DC35-2202-966A-387EEE22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F8F8-2CA0-2C25-0404-BF269176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D15D-A70D-4594-AB68-0311C49D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1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D67020-9B80-C16C-055A-E756F85C8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262F1-359F-6F80-A44A-2F79C2D57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BBB19-7734-D50B-9C79-E096F9477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B990-2C97-49E2-9889-4170D1D396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417D3-64BA-F678-8062-60DCFA63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C1B54-0BAD-BE7A-B0E2-43164977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D15D-A70D-4594-AB68-0311C49D3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4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EDCC-2B75-D4D6-9069-0A32CB65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19F08-A650-3C40-52D0-3DFD9AA0F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2755-F355-5931-63B1-845C3F5D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414D0-85C0-45EC-9480-F7D38AFCA3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C8-4130-EB90-668A-AFDCE09C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EEA4B-C053-B0BE-7E6C-A8F511C6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19771-F1BE-47DB-8703-B52A2F1F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8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73BA-5C24-EF86-7089-7169468E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C2E24-4804-ACE5-089B-29992C447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DAD3A-02BC-B88A-9AB6-5D61F9822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D042-7895-0A12-CF9C-87BEE1CB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414D0-85C0-45EC-9480-F7D38AFCA3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04EEC-B87C-0334-3621-32C2B342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2AB4A-B4EC-F432-6460-FA433760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19771-F1BE-47DB-8703-B52A2F1F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D178-B3A4-24BD-B6C0-20D8D542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2F662-0768-EC98-1962-153580C25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81806-959B-3E97-10FA-984FEF735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B11AA-76D2-082B-7966-68F5070B6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D0F7A-0C39-E38E-1F4E-0CCF2B793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120E56-08B1-CD48-1B30-C780F847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414D0-85C0-45EC-9480-F7D38AFCA3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5E97F-5F99-3007-2A8F-3ABB27B5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113EE-604B-BEC3-DB7D-68AE08B4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19771-F1BE-47DB-8703-B52A2F1F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3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3BE7-A645-2B4A-E92E-61738393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34186-CBB0-C5C1-D4D1-A3C96526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414D0-85C0-45EC-9480-F7D38AFCA3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2F5C4-00E4-37E7-6046-B4A6AEA1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C81FA-5620-5B3F-1C2B-C447FA08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19771-F1BE-47DB-8703-B52A2F1F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8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5B270-9343-06CF-DB96-5750139F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414D0-85C0-45EC-9480-F7D38AFCA3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9F8FB-8323-12D7-3601-79485ACE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96605-DEDA-FE5A-DC9B-7F424638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19771-F1BE-47DB-8703-B52A2F1F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5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5B270-9343-06CF-DB96-5750139F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414D0-85C0-45EC-9480-F7D38AFCA3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9F8FB-8323-12D7-3601-79485ACE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96605-DEDA-FE5A-DC9B-7F424638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19771-F1BE-47DB-8703-B52A2F1F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D9FB-9EFF-9B79-6719-22E1C96E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9C18-8A49-4CBC-6327-9F1763D2B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56DF4-5692-B9D6-AA8F-4E3FD3F62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B8FDA-4565-86C4-6F44-7FC1908E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414D0-85C0-45EC-9480-F7D38AFCA3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08DC7-6070-9D4A-1DEB-D6FF0D2A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8E4DE-BBB6-E3C4-A5A4-44115ADD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19771-F1BE-47DB-8703-B52A2F1F5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9489C-3726-AE92-F797-BC4130BC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F669-E798-0B08-07DE-286A1D5E8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2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5DAA666E-BBAC-0A99-0D38-3692BC3AAF5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3" y="5456785"/>
            <a:ext cx="1544937" cy="139107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2121355-397B-2D16-4194-B5C31971999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88" y="5493544"/>
            <a:ext cx="2342320" cy="1317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D1B49D-2030-6F69-5A60-31C33626AC4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664996" y="5794844"/>
            <a:ext cx="1353702" cy="714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E64F2F6-98B7-B6A8-8700-0F68B712096D}"/>
              </a:ext>
            </a:extLst>
          </p:cNvPr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887" y="5794843"/>
            <a:ext cx="2198913" cy="714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7F16E95-CB39-76AA-B6E5-27AE333A5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502" y="644597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1E25563-CDF8-85B3-F16F-7A9584A30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597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DD19771-F1BE-47DB-8703-B52A2F1F54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3A5AAC8-9B1D-ECEF-3408-AF22E7502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9795" y="6445974"/>
            <a:ext cx="2743200" cy="365125"/>
          </a:xfrm>
          <a:prstGeom prst="rect">
            <a:avLst/>
          </a:prstGeom>
        </p:spPr>
        <p:txBody>
          <a:bodyPr/>
          <a:lstStyle/>
          <a:p>
            <a:fld id="{59E414D0-85C0-45EC-9480-F7D38AFCA374}" type="datetimeFigureOut">
              <a:rPr lang="en-US" smtClean="0"/>
              <a:t>9/16/2022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7D3E1-19E1-577E-5A07-983F2CC78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13376" b="5036"/>
          <a:stretch/>
        </p:blipFill>
        <p:spPr>
          <a:xfrm>
            <a:off x="0" y="-7256"/>
            <a:ext cx="5609742" cy="68652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AD0C6-DE6C-0C10-0486-63262CFE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ACD7C-4476-7D39-8F72-D927F22EA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F9CB-7B70-AFF7-E0C1-307470019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B990-2C97-49E2-9889-4170D1D396B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3CBF7-DF9C-87F3-CAC7-BA5EFFD84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17A55-506B-3776-7DBE-D12A19C58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9D15D-A70D-4594-AB68-0311C49D31A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FD96EB-7F2B-884A-80DF-EF762C7298C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99798" y="5945111"/>
            <a:ext cx="1353702" cy="714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EE040F27-1CA9-2821-1EB1-6DFEA20ADF3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19" y="5574097"/>
            <a:ext cx="1544937" cy="1391073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74E441-6A50-EF53-0DD3-ABBAE361019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983" y="5948774"/>
            <a:ext cx="2198913" cy="714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15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/>
        </p:nvSpPr>
        <p:spPr>
          <a:xfrm>
            <a:off x="1622894" y="5527000"/>
            <a:ext cx="9144000" cy="5021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9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38646" y="2696309"/>
            <a:ext cx="5134709" cy="333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TTND.PGS.TS. LƯƠNG NGỌC KHUÊ</a:t>
            </a:r>
          </a:p>
          <a:p>
            <a:pPr algn="ctr">
              <a:lnSpc>
                <a:spcPct val="107000"/>
              </a:lnSpc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5646059" y="1087809"/>
            <a:ext cx="6545941" cy="720951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56737" y="1776951"/>
            <a:ext cx="6541477" cy="1423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THUỐC AN TOÀN </a:t>
            </a: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 GÂY HẠI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5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5802" y="283028"/>
            <a:ext cx="4340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n-US" sz="3000" b="1" noProof="1">
                <a:solidFill>
                  <a:srgbClr val="0070C0"/>
                </a:solidFill>
              </a:rPr>
              <a:t>ĐỐI VỚI NHÂN VIÊN Y TẾ</a:t>
            </a:r>
            <a:endParaRPr lang="vi-VN" sz="3000" noProof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40" y="1181496"/>
            <a:ext cx="1141076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2"/>
                </a:solidFill>
              </a:rPr>
              <a:t>Bác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sĩ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khi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kê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đơn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thuốc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cần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kê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đúng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thuốc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đúng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người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đúng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bệnh</a:t>
            </a:r>
            <a:endParaRPr lang="en-US" sz="2400" dirty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000" i="1" dirty="0">
                <a:latin typeface="Calibri" panose="020F0502020204030204" pitchFamily="34" charset="0"/>
                <a:cs typeface="Calibri" panose="020F0502020204030204" pitchFamily="34" charset="0"/>
              </a:rPr>
              <a:t>Chỉ được kê đơn thuốc sau khi đã có kết quả khám bệnh, chẩn đoán bệnh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000" i="1" dirty="0">
                <a:latin typeface="Calibri" panose="020F0502020204030204" pitchFamily="34" charset="0"/>
                <a:cs typeface="Calibri" panose="020F0502020204030204" pitchFamily="34" charset="0"/>
              </a:rPr>
              <a:t>Kê đơn thuốc phù hợp với chẩn đoán bệnh và mức độ bệnh.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000" i="1" dirty="0">
                <a:latin typeface="Calibri" panose="020F0502020204030204" pitchFamily="34" charset="0"/>
                <a:cs typeface="Calibri" panose="020F0502020204030204" pitchFamily="34" charset="0"/>
              </a:rPr>
              <a:t>Việc kê đơn thuốc phải đạt được mục tiêu an toàn, hợp lý và hiệu quả. Ưu tiên kê đơn thuốc dạng đơn chất hoặc thuốc generic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000" i="1" dirty="0">
                <a:latin typeface="Calibri" panose="020F0502020204030204" pitchFamily="34" charset="0"/>
                <a:cs typeface="Calibri" panose="020F0502020204030204" pitchFamily="34" charset="0"/>
              </a:rPr>
              <a:t>Việc kê đơn thuốc phải phù hợp với một trong các tài liệu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40" y="4199613"/>
            <a:ext cx="121920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2"/>
                </a:solidFill>
              </a:rPr>
              <a:t>Điều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dưỡng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khi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thực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hiện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thuốc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cần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đảm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bảo</a:t>
            </a:r>
            <a:r>
              <a:rPr lang="en-US" sz="2400" dirty="0">
                <a:solidFill>
                  <a:schemeClr val="accent2"/>
                </a:solidFill>
              </a:rPr>
              <a:t> 5 </a:t>
            </a:r>
            <a:r>
              <a:rPr lang="en-US" sz="2400" dirty="0" err="1">
                <a:solidFill>
                  <a:schemeClr val="accent2"/>
                </a:solidFill>
              </a:rPr>
              <a:t>đúng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       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liều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31045" y="837026"/>
            <a:ext cx="301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Thông tư 52/2017/TT-BYT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E9AD466-548D-44FF-8172-E7D49DA2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6825" y="5030196"/>
            <a:ext cx="206406" cy="206406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A93251E6-6868-4696-8D8C-168213800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178" y="5017881"/>
            <a:ext cx="206406" cy="206406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23F6783B-26A8-49EA-BC89-1AB7B8049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6860" y="5033529"/>
            <a:ext cx="206406" cy="206406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C5B5C7D4-6B55-4DEF-9A06-BA02F69EC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0188" y="5024651"/>
            <a:ext cx="206406" cy="206406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0EE459A0-A8DA-4D79-8560-5875F0827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2083" y="5036858"/>
            <a:ext cx="206406" cy="2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2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530">
            <a:extLst/>
          </p:cNvPr>
          <p:cNvSpPr>
            <a:spLocks noGrp="1"/>
          </p:cNvSpPr>
          <p:nvPr>
            <p:ph type="title"/>
          </p:nvPr>
        </p:nvSpPr>
        <p:spPr>
          <a:xfrm>
            <a:off x="203200" y="169863"/>
            <a:ext cx="11887200" cy="628650"/>
          </a:xfrm>
        </p:spPr>
        <p:txBody>
          <a:bodyPr>
            <a:normAutofit/>
          </a:bodyPr>
          <a:lstStyle/>
          <a:p>
            <a:pPr algn="ctr" defTabSz="242888">
              <a:defRPr/>
            </a:pPr>
            <a:r>
              <a:rPr lang="en-US" altLang="en-US" sz="280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Xây</a:t>
            </a: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dựng</a:t>
            </a: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hướng</a:t>
            </a: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dẫn</a:t>
            </a: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QG </a:t>
            </a:r>
            <a:r>
              <a:rPr lang="en-US" altLang="en-US" sz="280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theo</a:t>
            </a: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6 </a:t>
            </a:r>
            <a:r>
              <a:rPr lang="en-US" altLang="en-US" sz="280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mục</a:t>
            </a: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tiêu</a:t>
            </a: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toàn</a:t>
            </a: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cầu</a:t>
            </a: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ATNB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15337" r="81123"/>
          <a:stretch>
            <a:fillRect/>
          </a:stretch>
        </p:blipFill>
        <p:spPr bwMode="auto">
          <a:xfrm>
            <a:off x="234949" y="822476"/>
            <a:ext cx="190076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15775" r="65134"/>
          <a:stretch>
            <a:fillRect/>
          </a:stretch>
        </p:blipFill>
        <p:spPr bwMode="auto">
          <a:xfrm>
            <a:off x="2103969" y="807852"/>
            <a:ext cx="1855422" cy="47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6" t="15775" r="49512"/>
          <a:stretch>
            <a:fillRect/>
          </a:stretch>
        </p:blipFill>
        <p:spPr bwMode="auto">
          <a:xfrm>
            <a:off x="3994151" y="832708"/>
            <a:ext cx="190500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1" t="16672" r="33688"/>
          <a:stretch>
            <a:fillRect/>
          </a:stretch>
        </p:blipFill>
        <p:spPr bwMode="auto">
          <a:xfrm>
            <a:off x="5837767" y="856155"/>
            <a:ext cx="198543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7" t="16672" r="17966"/>
          <a:stretch>
            <a:fillRect/>
          </a:stretch>
        </p:blipFill>
        <p:spPr bwMode="auto">
          <a:xfrm>
            <a:off x="7768167" y="852979"/>
            <a:ext cx="19558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9" t="15781" r="1773"/>
          <a:stretch>
            <a:fillRect/>
          </a:stretch>
        </p:blipFill>
        <p:spPr bwMode="auto">
          <a:xfrm>
            <a:off x="9656234" y="776292"/>
            <a:ext cx="1996017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"/>
          <p:cNvSpPr txBox="1">
            <a:spLocks noChangeArrowheads="1"/>
          </p:cNvSpPr>
          <p:nvPr/>
        </p:nvSpPr>
        <p:spPr bwMode="auto">
          <a:xfrm>
            <a:off x="3748617" y="61436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>
              <a:ea typeface="MS PGothic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3924591"/>
            <a:ext cx="1761067" cy="1584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bệnh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119841" y="3924591"/>
            <a:ext cx="1761067" cy="1615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067411" y="3856892"/>
            <a:ext cx="1761067" cy="165225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thuốc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69000" y="3938955"/>
            <a:ext cx="1778000" cy="1603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, </a:t>
            </a:r>
            <a:r>
              <a:rPr lang="en-US" dirty="0" err="1"/>
              <a:t>ph.pháp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NB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867651" y="3856893"/>
            <a:ext cx="1761067" cy="1685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BV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779000" y="3856892"/>
            <a:ext cx="1761067" cy="1707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do </a:t>
            </a:r>
            <a:r>
              <a:rPr lang="en-US" dirty="0" err="1"/>
              <a:t>ngã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2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81907" y="492368"/>
            <a:ext cx="4675105" cy="6201507"/>
            <a:chOff x="-1" y="-1"/>
            <a:chExt cx="4970440" cy="6911981"/>
          </a:xfrm>
        </p:grpSpPr>
        <p:pic>
          <p:nvPicPr>
            <p:cNvPr id="1026" name="Picture 2" descr="Picture1v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4970440" cy="691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28800" y="95455"/>
              <a:ext cx="3033132" cy="351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 viên y tế cần: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76646" y="492369"/>
            <a:ext cx="4818185" cy="6201507"/>
            <a:chOff x="6537789" y="0"/>
            <a:chExt cx="4970269" cy="6892336"/>
          </a:xfrm>
        </p:grpSpPr>
        <p:pic>
          <p:nvPicPr>
            <p:cNvPr id="1027" name="Picture 3" descr="Picture2V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789" y="0"/>
              <a:ext cx="4970269" cy="689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09044" y="89209"/>
              <a:ext cx="4627757" cy="358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bệnh</a:t>
              </a:r>
              <a:r>
                <a:rPr lang="en-US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78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135" y="-266675"/>
            <a:ext cx="12191941" cy="6044312"/>
            <a:chOff x="-57121" y="-202294"/>
            <a:chExt cx="12166018" cy="63177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99"/>
            <a:stretch/>
          </p:blipFill>
          <p:spPr>
            <a:xfrm>
              <a:off x="-57121" y="-202294"/>
              <a:ext cx="12166018" cy="605915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19254" y="1"/>
              <a:ext cx="6514807" cy="155940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en-US" sz="6000" b="1" dirty="0">
                  <a:solidFill>
                    <a:srgbClr val="0070C0"/>
                  </a:solidFill>
                </a:rPr>
                <a:t>THỜI ĐIỂM </a:t>
              </a:r>
            </a:p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en-US" sz="3200" b="1" dirty="0">
                  <a:solidFill>
                    <a:srgbClr val="0070C0"/>
                  </a:solidFill>
                </a:rPr>
                <a:t>AN TOÀN SỬ DỤNG THUỐC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419" y="4130143"/>
              <a:ext cx="2001537" cy="687877"/>
            </a:xfrm>
            <a:prstGeom prst="rect">
              <a:avLst/>
            </a:prstGeom>
            <a:solidFill>
              <a:srgbClr val="25B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Kê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đ</a:t>
              </a:r>
              <a:r>
                <a:rPr lang="vi-V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endParaRPr lang="en-US" sz="2000" b="1" dirty="0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181395" y="4858689"/>
              <a:ext cx="2134853" cy="998173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sĩ</a:t>
              </a:r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37160" indent="-137160">
                <a:lnSpc>
                  <a:spcPct val="100000"/>
                </a:lnSpc>
                <a:spcBef>
                  <a:spcPts val="0"/>
                </a:spcBef>
                <a:buClr>
                  <a:schemeClr val="accent6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7160" indent="-137160">
                <a:lnSpc>
                  <a:spcPct val="100000"/>
                </a:lnSpc>
                <a:spcBef>
                  <a:spcPts val="0"/>
                </a:spcBef>
                <a:buClr>
                  <a:schemeClr val="accent6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7160" indent="-137160">
                <a:lnSpc>
                  <a:spcPct val="100000"/>
                </a:lnSpc>
                <a:spcBef>
                  <a:spcPts val="0"/>
                </a:spcBef>
                <a:buClr>
                  <a:schemeClr val="accent6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65645" y="4140814"/>
              <a:ext cx="2305887" cy="683096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Bổ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sung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endParaRPr lang="en-US" sz="2000" b="1" dirty="0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4876650" y="4962129"/>
              <a:ext cx="2126992" cy="80544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US" sz="14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sĩ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xác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37160" indent="-137160" algn="l">
                <a:spcBef>
                  <a:spcPts val="0"/>
                </a:spcBef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kê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7160" indent="-137160" algn="l">
                <a:spcBef>
                  <a:spcPts val="0"/>
                </a:spcBef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t</a:t>
              </a:r>
              <a: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39934" y="4125662"/>
              <a:ext cx="2042094" cy="6878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2479611" y="4902586"/>
              <a:ext cx="2281572" cy="12128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US" sz="14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bệnh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37160" indent="-137160" algn="l">
                <a:spcBef>
                  <a:spcPts val="0"/>
                </a:spcBef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7160" indent="-137160" algn="l">
                <a:spcBef>
                  <a:spcPts val="0"/>
                </a:spcBef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Liều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7160" indent="-137160" algn="l">
                <a:spcBef>
                  <a:spcPts val="0"/>
                </a:spcBef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17246" y="4118131"/>
              <a:ext cx="2512973" cy="6830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b="1" dirty="0"/>
            </a:p>
          </p:txBody>
        </p:sp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7178629" y="4939914"/>
              <a:ext cx="2637148" cy="83572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0"/>
                </a:spcBef>
              </a:pPr>
              <a:r>
                <a:rPr lang="en-US" sz="14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bệnh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sĩ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137160" indent="-137160" algn="just"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lâu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7160" indent="-137160" algn="just"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815777" y="4128052"/>
              <a:ext cx="2219876" cy="683094"/>
            </a:xfrm>
            <a:prstGeom prst="rect">
              <a:avLst/>
            </a:prstGeom>
            <a:solidFill>
              <a:srgbClr val="FC4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Dừng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endParaRPr lang="en-US" sz="2000" b="1" dirty="0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9692048" y="4931782"/>
              <a:ext cx="2384465" cy="923596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US" sz="14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bệnh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sĩ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137160" indent="-137160" algn="l">
                <a:spcBef>
                  <a:spcPts val="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dừng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7160" indent="-137160" algn="l">
                <a:spcBef>
                  <a:spcPts val="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Dừng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do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ai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301869-B03C-4C1F-12A0-0A0D85A70262}"/>
                </a:ext>
              </a:extLst>
            </p:cNvPr>
            <p:cNvGrpSpPr/>
            <p:nvPr/>
          </p:nvGrpSpPr>
          <p:grpSpPr>
            <a:xfrm>
              <a:off x="7754002" y="231414"/>
              <a:ext cx="3821399" cy="1402089"/>
              <a:chOff x="2782601" y="-4837"/>
              <a:chExt cx="3821399" cy="1402089"/>
            </a:xfrm>
          </p:grpSpPr>
          <p:pic>
            <p:nvPicPr>
              <p:cNvPr id="21" name="Picture 20" descr="Text&#10;&#10;Description automatically generated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2058" y="302070"/>
                <a:ext cx="2481942" cy="788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21" descr="A picture containing text, gambling house, room&#10;&#10;Description automatically generated">
                <a:extLst>
                  <a:ext uri="{FF2B5EF4-FFF2-40B4-BE49-F238E27FC236}">
                    <a16:creationId xmlns:a16="http://schemas.microsoft.com/office/drawing/2014/main" id="{DDD7C29E-D52A-B815-8206-1C992469B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2601" y="-4837"/>
                <a:ext cx="1557171" cy="1402089"/>
              </a:xfrm>
              <a:prstGeom prst="rect">
                <a:avLst/>
              </a:prstGeom>
            </p:spPr>
          </p:pic>
        </p:grpSp>
      </p:grpSp>
      <p:sp>
        <p:nvSpPr>
          <p:cNvPr id="23" name="Rectangle 22"/>
          <p:cNvSpPr/>
          <p:nvPr/>
        </p:nvSpPr>
        <p:spPr>
          <a:xfrm>
            <a:off x="1" y="5735783"/>
            <a:ext cx="12192000" cy="11222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287509" y="5939977"/>
            <a:ext cx="7578171" cy="9294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466419" y="6098177"/>
            <a:ext cx="1774228" cy="6016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0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375722" y="1741591"/>
            <a:ext cx="8458212" cy="3587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này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tên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dùng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làm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nguy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phụ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xảy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nào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trị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bệnh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nói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viên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y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dị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ứng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trạng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bệnh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chưa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này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như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thế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nào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1641"/>
          <a:stretch/>
        </p:blipFill>
        <p:spPr>
          <a:xfrm>
            <a:off x="82337" y="2335422"/>
            <a:ext cx="3053687" cy="34343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11232" y="366295"/>
            <a:ext cx="8347586" cy="921046"/>
          </a:xfrm>
          <a:prstGeom prst="rect">
            <a:avLst/>
          </a:prstGeom>
          <a:solidFill>
            <a:srgbClr val="25B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endParaRPr lang="en-US" sz="3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2EF014-86FC-3A69-5BE2-8C9F0CF6A728}"/>
              </a:ext>
            </a:extLst>
          </p:cNvPr>
          <p:cNvGrpSpPr/>
          <p:nvPr/>
        </p:nvGrpSpPr>
        <p:grpSpPr>
          <a:xfrm>
            <a:off x="-79719" y="85957"/>
            <a:ext cx="3215744" cy="1179871"/>
            <a:chOff x="2782601" y="-4837"/>
            <a:chExt cx="3821399" cy="1402089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AE37B159-11C9-4F35-CE1A-E30E1FA95E0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058" y="302070"/>
              <a:ext cx="2481942" cy="78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A picture containing text, gambling house, room&#10;&#10;Description automatically generated">
              <a:extLst>
                <a:ext uri="{FF2B5EF4-FFF2-40B4-BE49-F238E27FC236}">
                  <a16:creationId xmlns:a16="http://schemas.microsoft.com/office/drawing/2014/main" id="{772E13CE-D77E-3819-F8C8-404FA885B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601" y="-4837"/>
              <a:ext cx="1557171" cy="140208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0" y="5800802"/>
            <a:ext cx="12177003" cy="7315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en-US" sz="5000" b="1" dirty="0">
                <a:solidFill>
                  <a:srgbClr val="FF9900"/>
                </a:solidFill>
              </a:rPr>
              <a:t>5</a:t>
            </a:r>
            <a:r>
              <a:rPr lang="en-US" sz="3000" b="1" dirty="0">
                <a:solidFill>
                  <a:schemeClr val="bg1"/>
                </a:solidFill>
              </a:rPr>
              <a:t>  THỜI ĐIỂM AN TOÀN SỬ DỤNG THUỐC</a:t>
            </a:r>
          </a:p>
        </p:txBody>
      </p:sp>
    </p:spTree>
    <p:extLst>
      <p:ext uri="{BB962C8B-B14F-4D97-AF65-F5344CB8AC3E}">
        <p14:creationId xmlns:p14="http://schemas.microsoft.com/office/powerpoint/2010/main" val="73469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422767" y="1633546"/>
            <a:ext cx="8692159" cy="41252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vấn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liên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uống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uống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quên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liều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gặp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phụ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2768" y="344222"/>
            <a:ext cx="8692159" cy="92160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endParaRPr lang="en-US" sz="3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562" t="2093" r="61406" b="-2093"/>
          <a:stretch/>
        </p:blipFill>
        <p:spPr>
          <a:xfrm>
            <a:off x="0" y="2135037"/>
            <a:ext cx="3136025" cy="380203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EF014-86FC-3A69-5BE2-8C9F0CF6A728}"/>
              </a:ext>
            </a:extLst>
          </p:cNvPr>
          <p:cNvGrpSpPr/>
          <p:nvPr/>
        </p:nvGrpSpPr>
        <p:grpSpPr>
          <a:xfrm>
            <a:off x="-79719" y="85957"/>
            <a:ext cx="3215744" cy="1179871"/>
            <a:chOff x="2782601" y="-4837"/>
            <a:chExt cx="3821399" cy="1402089"/>
          </a:xfrm>
        </p:grpSpPr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AE37B159-11C9-4F35-CE1A-E30E1FA95E0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058" y="302070"/>
              <a:ext cx="2481942" cy="78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A picture containing text, gambling house, room&#10;&#10;Description automatically generated">
              <a:extLst>
                <a:ext uri="{FF2B5EF4-FFF2-40B4-BE49-F238E27FC236}">
                  <a16:creationId xmlns:a16="http://schemas.microsoft.com/office/drawing/2014/main" id="{772E13CE-D77E-3819-F8C8-404FA885B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601" y="-4837"/>
              <a:ext cx="1557171" cy="140208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4997" y="5776516"/>
            <a:ext cx="12177003" cy="7315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en-US" sz="5000" b="1" dirty="0">
                <a:solidFill>
                  <a:srgbClr val="FF9900"/>
                </a:solidFill>
              </a:rPr>
              <a:t>5</a:t>
            </a:r>
            <a:r>
              <a:rPr lang="en-US" sz="3000" b="1" dirty="0">
                <a:solidFill>
                  <a:schemeClr val="bg1"/>
                </a:solidFill>
              </a:rPr>
              <a:t>  THỜI ĐIỂM AN TOÀN SỬ DỤNG THUỐC</a:t>
            </a:r>
          </a:p>
        </p:txBody>
      </p:sp>
    </p:spTree>
    <p:extLst>
      <p:ext uri="{BB962C8B-B14F-4D97-AF65-F5344CB8AC3E}">
        <p14:creationId xmlns:p14="http://schemas.microsoft.com/office/powerpoint/2010/main" val="102073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376907" y="1628339"/>
            <a:ext cx="8599839" cy="36013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y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tương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nghi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ngờ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tương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quản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lý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chính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4702" y="344222"/>
            <a:ext cx="8672044" cy="9398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0247" r="41268"/>
          <a:stretch/>
        </p:blipFill>
        <p:spPr>
          <a:xfrm>
            <a:off x="14997" y="2305900"/>
            <a:ext cx="3086702" cy="344775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EF014-86FC-3A69-5BE2-8C9F0CF6A728}"/>
              </a:ext>
            </a:extLst>
          </p:cNvPr>
          <p:cNvGrpSpPr/>
          <p:nvPr/>
        </p:nvGrpSpPr>
        <p:grpSpPr>
          <a:xfrm>
            <a:off x="-79719" y="85957"/>
            <a:ext cx="3215744" cy="1179871"/>
            <a:chOff x="2782601" y="-4837"/>
            <a:chExt cx="3821399" cy="1402089"/>
          </a:xfrm>
        </p:grpSpPr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AE37B159-11C9-4F35-CE1A-E30E1FA95E0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058" y="302070"/>
              <a:ext cx="2481942" cy="78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A picture containing text, gambling house, room&#10;&#10;Description automatically generated">
              <a:extLst>
                <a:ext uri="{FF2B5EF4-FFF2-40B4-BE49-F238E27FC236}">
                  <a16:creationId xmlns:a16="http://schemas.microsoft.com/office/drawing/2014/main" id="{772E13CE-D77E-3819-F8C8-404FA885B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601" y="-4837"/>
              <a:ext cx="1557171" cy="140208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-10258" y="5773380"/>
            <a:ext cx="12177003" cy="7315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en-US" sz="5000" b="1" dirty="0">
                <a:solidFill>
                  <a:srgbClr val="FF9900"/>
                </a:solidFill>
              </a:rPr>
              <a:t>5</a:t>
            </a:r>
            <a:r>
              <a:rPr lang="en-US" sz="3000" b="1" dirty="0">
                <a:solidFill>
                  <a:schemeClr val="bg1"/>
                </a:solidFill>
              </a:rPr>
              <a:t>  THỜI ĐIỂM AN TOÀN SỬ DỤNG THUỐC</a:t>
            </a:r>
          </a:p>
        </p:txBody>
      </p:sp>
    </p:spTree>
    <p:extLst>
      <p:ext uri="{BB962C8B-B14F-4D97-AF65-F5344CB8AC3E}">
        <p14:creationId xmlns:p14="http://schemas.microsoft.com/office/powerpoint/2010/main" val="335977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317733" y="1910849"/>
            <a:ext cx="8874267" cy="33123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giữ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xuyên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kiểm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tra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kiểm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tra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633" r="19824"/>
          <a:stretch/>
        </p:blipFill>
        <p:spPr>
          <a:xfrm>
            <a:off x="114300" y="2368930"/>
            <a:ext cx="2889839" cy="3053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7733" y="344222"/>
            <a:ext cx="8874267" cy="939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997" y="5764502"/>
            <a:ext cx="12177003" cy="7315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en-US" sz="5000" b="1" dirty="0">
                <a:solidFill>
                  <a:srgbClr val="FF9900"/>
                </a:solidFill>
              </a:rPr>
              <a:t>5</a:t>
            </a:r>
            <a:r>
              <a:rPr lang="en-US" sz="3000" b="1" dirty="0">
                <a:solidFill>
                  <a:schemeClr val="bg1"/>
                </a:solidFill>
              </a:rPr>
              <a:t>  THỜI ĐIỂM AN TOÀN SỬ DỤNG THUỐC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2EF014-86FC-3A69-5BE2-8C9F0CF6A728}"/>
              </a:ext>
            </a:extLst>
          </p:cNvPr>
          <p:cNvGrpSpPr/>
          <p:nvPr/>
        </p:nvGrpSpPr>
        <p:grpSpPr>
          <a:xfrm>
            <a:off x="-79719" y="85957"/>
            <a:ext cx="3215744" cy="1179871"/>
            <a:chOff x="2782601" y="-4837"/>
            <a:chExt cx="3821399" cy="1402089"/>
          </a:xfrm>
        </p:grpSpPr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AE37B159-11C9-4F35-CE1A-E30E1FA95E0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058" y="302070"/>
              <a:ext cx="2481942" cy="78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A picture containing text, gambling house, room&#10;&#10;Description automatically generated">
              <a:extLst>
                <a:ext uri="{FF2B5EF4-FFF2-40B4-BE49-F238E27FC236}">
                  <a16:creationId xmlns:a16="http://schemas.microsoft.com/office/drawing/2014/main" id="{772E13CE-D77E-3819-F8C8-404FA885B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601" y="-4837"/>
              <a:ext cx="1557171" cy="1402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63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397373" y="1589103"/>
            <a:ext cx="8665673" cy="43369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ngừng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ngừng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ngột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ngừng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phụ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l"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2616" b="2673"/>
          <a:stretch/>
        </p:blipFill>
        <p:spPr>
          <a:xfrm>
            <a:off x="50165" y="2238482"/>
            <a:ext cx="2935855" cy="3393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5833" y="305033"/>
            <a:ext cx="8707213" cy="939800"/>
          </a:xfrm>
          <a:prstGeom prst="rect">
            <a:avLst/>
          </a:prstGeom>
          <a:solidFill>
            <a:srgbClr val="FC4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endParaRPr lang="en-US" sz="3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2EF014-86FC-3A69-5BE2-8C9F0CF6A728}"/>
              </a:ext>
            </a:extLst>
          </p:cNvPr>
          <p:cNvGrpSpPr/>
          <p:nvPr/>
        </p:nvGrpSpPr>
        <p:grpSpPr>
          <a:xfrm>
            <a:off x="-79719" y="85957"/>
            <a:ext cx="3215744" cy="1179871"/>
            <a:chOff x="2782601" y="-4837"/>
            <a:chExt cx="3821399" cy="1402089"/>
          </a:xfrm>
        </p:grpSpPr>
        <p:pic>
          <p:nvPicPr>
            <p:cNvPr id="13" name="Picture 12" descr="Text&#10;&#10;Description automatically generated">
              <a:extLst>
                <a:ext uri="{FF2B5EF4-FFF2-40B4-BE49-F238E27FC236}">
                  <a16:creationId xmlns:a16="http://schemas.microsoft.com/office/drawing/2014/main" id="{AE37B159-11C9-4F35-CE1A-E30E1FA95E0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058" y="302070"/>
              <a:ext cx="2481942" cy="78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A picture containing text, gambling house, room&#10;&#10;Description automatically generated">
              <a:extLst>
                <a:ext uri="{FF2B5EF4-FFF2-40B4-BE49-F238E27FC236}">
                  <a16:creationId xmlns:a16="http://schemas.microsoft.com/office/drawing/2014/main" id="{772E13CE-D77E-3819-F8C8-404FA885B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601" y="-4837"/>
              <a:ext cx="1557171" cy="140208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498" y="5764502"/>
            <a:ext cx="12177003" cy="7315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en-US" sz="5000" b="1" dirty="0">
                <a:solidFill>
                  <a:srgbClr val="FF9900"/>
                </a:solidFill>
              </a:rPr>
              <a:t>5</a:t>
            </a:r>
            <a:r>
              <a:rPr lang="en-US" sz="3000" b="1" dirty="0">
                <a:solidFill>
                  <a:schemeClr val="bg1"/>
                </a:solidFill>
              </a:rPr>
              <a:t>  THỜI ĐIỂM AN TOÀN SỬ DỤNG THUỐC</a:t>
            </a:r>
          </a:p>
        </p:txBody>
      </p:sp>
    </p:spTree>
    <p:extLst>
      <p:ext uri="{BB962C8B-B14F-4D97-AF65-F5344CB8AC3E}">
        <p14:creationId xmlns:p14="http://schemas.microsoft.com/office/powerpoint/2010/main" val="6544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unnamed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09742" y="1929731"/>
            <a:ext cx="6582258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150"/>
              </a:spcBef>
              <a:spcAft>
                <a:spcPts val="150"/>
              </a:spcAft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lvl="1" algn="ctr">
              <a:spcBef>
                <a:spcPts val="150"/>
              </a:spcBef>
              <a:spcAft>
                <a:spcPts val="150"/>
              </a:spcAft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THUỐC AN TOÀN KHÔNG GÂY HẠI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45E257-17A5-0DB0-ADF7-2ADA0B41C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76" b="5036"/>
          <a:stretch/>
        </p:blipFill>
        <p:spPr>
          <a:xfrm>
            <a:off x="0" y="-7256"/>
            <a:ext cx="5609742" cy="6865256"/>
          </a:xfrm>
          <a:prstGeom prst="rect">
            <a:avLst/>
          </a:prstGeom>
        </p:spPr>
      </p:pic>
      <p:pic>
        <p:nvPicPr>
          <p:cNvPr id="15" name="Picture 14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55674054-1095-8C2E-2524-BC3B1C35B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97" y="-144463"/>
            <a:ext cx="1544937" cy="13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1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26477" y="-189270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+mn-lt"/>
              </a:rPr>
              <a:t>CẢNH BÁO CỦA TỔ CHỨC Y TẾ THẾ GIỚI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038600" y="6356351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148" name="Picture 2" descr="WPSD_EN_SC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43" y="2728546"/>
            <a:ext cx="2495551" cy="24105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221253" y="1206015"/>
            <a:ext cx="4751916" cy="1800225"/>
          </a:xfrm>
          <a:prstGeom prst="wedgeRoundRectCallout">
            <a:avLst>
              <a:gd name="adj1" fmla="val -54697"/>
              <a:gd name="adj2" fmla="val 6270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Ít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nhất</a:t>
            </a:r>
            <a:r>
              <a:rPr lang="en-US" sz="2000" b="1" dirty="0">
                <a:solidFill>
                  <a:schemeClr val="bg1"/>
                </a:solidFill>
              </a:rPr>
              <a:t> 5 </a:t>
            </a:r>
            <a:r>
              <a:rPr lang="en-US" sz="2000" b="1" dirty="0" err="1">
                <a:solidFill>
                  <a:schemeClr val="bg1"/>
                </a:solidFill>
              </a:rPr>
              <a:t>người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bệnh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chết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mỗi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phút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do </a:t>
            </a:r>
            <a:r>
              <a:rPr lang="en-US" sz="2000" b="1" dirty="0" err="1">
                <a:solidFill>
                  <a:schemeClr val="bg1"/>
                </a:solidFill>
              </a:rPr>
              <a:t>chăm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sóc</a:t>
            </a:r>
            <a:r>
              <a:rPr lang="en-US" sz="2000" b="1" dirty="0">
                <a:solidFill>
                  <a:schemeClr val="bg1"/>
                </a:solidFill>
              </a:rPr>
              <a:t> y </a:t>
            </a:r>
            <a:r>
              <a:rPr lang="en-US" sz="2000" b="1" dirty="0" err="1">
                <a:solidFill>
                  <a:schemeClr val="bg1"/>
                </a:solidFill>
              </a:rPr>
              <a:t>tế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không</a:t>
            </a:r>
            <a:r>
              <a:rPr lang="en-US" sz="2000" b="1" dirty="0">
                <a:solidFill>
                  <a:schemeClr val="bg1"/>
                </a:solidFill>
              </a:rPr>
              <a:t> an </a:t>
            </a:r>
            <a:r>
              <a:rPr lang="en-US" sz="2000" b="1" dirty="0" err="1">
                <a:solidFill>
                  <a:schemeClr val="bg1"/>
                </a:solidFill>
              </a:rPr>
              <a:t>toàn</a:t>
            </a:r>
            <a:endParaRPr lang="en-GB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  <a:r>
              <a:rPr lang="en-US" sz="2000" dirty="0" err="1"/>
              <a:t>tới</a:t>
            </a:r>
            <a:r>
              <a:rPr lang="en-US" sz="2000" dirty="0"/>
              <a:t> 50%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phòng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endParaRPr lang="en-US" sz="2000" dirty="0"/>
          </a:p>
        </p:txBody>
      </p:sp>
      <p:sp>
        <p:nvSpPr>
          <p:cNvPr id="7" name="Rectangular Callout 6"/>
          <p:cNvSpPr/>
          <p:nvPr/>
        </p:nvSpPr>
        <p:spPr>
          <a:xfrm>
            <a:off x="0" y="1398100"/>
            <a:ext cx="4129616" cy="2160587"/>
          </a:xfrm>
          <a:prstGeom prst="wedgeRectCallout">
            <a:avLst>
              <a:gd name="adj1" fmla="val 57694"/>
              <a:gd name="adj2" fmla="val 88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bg1"/>
                </a:solidFill>
              </a:rPr>
              <a:t>Sự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cố</a:t>
            </a:r>
            <a:r>
              <a:rPr lang="en-US" sz="2000" dirty="0">
                <a:solidFill>
                  <a:schemeClr val="bg1"/>
                </a:solidFill>
              </a:rPr>
              <a:t> y </a:t>
            </a:r>
            <a:r>
              <a:rPr lang="en-US" sz="2000" dirty="0" err="1">
                <a:solidFill>
                  <a:schemeClr val="bg1"/>
                </a:solidFill>
              </a:rPr>
              <a:t>khoa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chăm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sóc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không</a:t>
            </a:r>
            <a:r>
              <a:rPr lang="en-US" sz="2000" dirty="0">
                <a:solidFill>
                  <a:schemeClr val="bg1"/>
                </a:solidFill>
              </a:rPr>
              <a:t> an </a:t>
            </a:r>
            <a:r>
              <a:rPr lang="en-US" sz="2000" dirty="0" err="1">
                <a:solidFill>
                  <a:schemeClr val="bg1"/>
                </a:solidFill>
              </a:rPr>
              <a:t>toàn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</a:t>
            </a:r>
            <a:r>
              <a:rPr lang="en-US" sz="2000" dirty="0">
                <a:solidFill>
                  <a:schemeClr val="bg1"/>
                </a:solidFill>
              </a:rPr>
              <a:t> 1 </a:t>
            </a:r>
            <a:r>
              <a:rPr lang="en-US" sz="2000" dirty="0" err="1">
                <a:solidFill>
                  <a:schemeClr val="bg1"/>
                </a:solidFill>
              </a:rPr>
              <a:t>trong</a:t>
            </a:r>
            <a:r>
              <a:rPr lang="en-US" sz="2000" dirty="0">
                <a:solidFill>
                  <a:schemeClr val="bg1"/>
                </a:solidFill>
              </a:rPr>
              <a:t> 10 </a:t>
            </a:r>
            <a:r>
              <a:rPr lang="en-US" sz="2000" dirty="0" err="1">
                <a:solidFill>
                  <a:schemeClr val="bg1"/>
                </a:solidFill>
              </a:rPr>
              <a:t>nguyên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nhân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gây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tổn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thương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hàng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đầu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thế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giới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70800" y="3417646"/>
            <a:ext cx="4368800" cy="1800225"/>
          </a:xfrm>
          <a:prstGeom prst="wedgeRoundRectCallout">
            <a:avLst>
              <a:gd name="adj1" fmla="val -65241"/>
              <a:gd name="adj2" fmla="val -272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tới</a:t>
            </a:r>
            <a:r>
              <a:rPr lang="en-US" sz="2000" dirty="0"/>
              <a:t> 14,3% chi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BV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hậu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y </a:t>
            </a:r>
            <a:r>
              <a:rPr lang="en-US" sz="2000" dirty="0" err="1"/>
              <a:t>khoa</a:t>
            </a:r>
            <a:r>
              <a:rPr lang="en-US" sz="2000" dirty="0"/>
              <a:t> </a:t>
            </a:r>
            <a:r>
              <a:rPr lang="en-US" sz="2000" dirty="0" err="1"/>
              <a:t>gây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84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34433" y="20286"/>
            <a:ext cx="10972800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+mn-lt"/>
              </a:rPr>
              <a:t>CẢNH BÁO CỦA TỔ CHỨC Y TẾ THẾ GIỚI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038600" y="6356351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196" name="Picture 2" descr="WPSD_EN_SC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68" y="3141664"/>
            <a:ext cx="267123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7616092" y="2459038"/>
            <a:ext cx="4482123" cy="1819885"/>
          </a:xfrm>
          <a:prstGeom prst="wedgeRoundRectCallout">
            <a:avLst>
              <a:gd name="adj1" fmla="val -54103"/>
              <a:gd name="adj2" fmla="val 3557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Cứ</a:t>
            </a:r>
            <a:r>
              <a:rPr lang="en-US" sz="2000" dirty="0"/>
              <a:t> 10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bệnh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tới</a:t>
            </a:r>
            <a:r>
              <a:rPr lang="en-US" sz="2000" dirty="0"/>
              <a:t> 4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tổn</a:t>
            </a:r>
            <a:r>
              <a:rPr lang="en-US" sz="2000" dirty="0"/>
              <a:t> </a:t>
            </a:r>
            <a:r>
              <a:rPr lang="en-US" sz="2000" dirty="0" err="1"/>
              <a:t>hại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chăm</a:t>
            </a:r>
            <a:r>
              <a:rPr lang="en-US" sz="2000" dirty="0"/>
              <a:t> </a:t>
            </a:r>
            <a:r>
              <a:rPr lang="en-US" sz="2000" dirty="0" err="1"/>
              <a:t>sóc</a:t>
            </a:r>
            <a:r>
              <a:rPr lang="en-US" sz="2000" dirty="0"/>
              <a:t> </a:t>
            </a:r>
            <a:r>
              <a:rPr lang="en-US" sz="2000" dirty="0" err="1"/>
              <a:t>sức</a:t>
            </a:r>
            <a:r>
              <a:rPr lang="en-US" sz="2000" dirty="0"/>
              <a:t> </a:t>
            </a:r>
            <a:r>
              <a:rPr lang="en-US" sz="2000" dirty="0" err="1"/>
              <a:t>khỏe</a:t>
            </a:r>
            <a:r>
              <a:rPr lang="en-US" sz="2000" dirty="0"/>
              <a:t> ban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r>
              <a:rPr lang="en-US" sz="2000" dirty="0"/>
              <a:t> </a:t>
            </a:r>
            <a:r>
              <a:rPr lang="en-US" sz="2000" dirty="0" err="1"/>
              <a:t>trú</a:t>
            </a:r>
            <a:endParaRPr lang="en-US" sz="2000" dirty="0"/>
          </a:p>
        </p:txBody>
      </p:sp>
      <p:sp>
        <p:nvSpPr>
          <p:cNvPr id="6" name="Oval Callout 5"/>
          <p:cNvSpPr/>
          <p:nvPr/>
        </p:nvSpPr>
        <p:spPr>
          <a:xfrm>
            <a:off x="93786" y="1021131"/>
            <a:ext cx="4514850" cy="1944687"/>
          </a:xfrm>
          <a:prstGeom prst="wedgeEllipseCallout">
            <a:avLst>
              <a:gd name="adj1" fmla="val 51688"/>
              <a:gd name="adj2" fmla="val 657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 an </a:t>
            </a: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toàn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bệnh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mang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lại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lợi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ích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tài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chính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đáng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  <a:cs typeface="Calibri" panose="020F0502020204030204" pitchFamily="34" charset="0"/>
              </a:rPr>
              <a:t>kể</a:t>
            </a:r>
            <a:endParaRPr lang="en-US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31394" y="3523518"/>
            <a:ext cx="3839633" cy="1833928"/>
          </a:xfrm>
          <a:prstGeom prst="wedgeRectCallout">
            <a:avLst>
              <a:gd name="adj1" fmla="val 61644"/>
              <a:gd name="adj2" fmla="val -3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y </a:t>
            </a:r>
            <a:r>
              <a:rPr lang="en-US" sz="2000" dirty="0" err="1"/>
              <a:t>khoa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nghề</a:t>
            </a:r>
            <a:r>
              <a:rPr lang="en-US" sz="2000" dirty="0"/>
              <a:t> y </a:t>
            </a:r>
            <a:r>
              <a:rPr lang="en-US" sz="2000" dirty="0" err="1"/>
              <a:t>khoa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an </a:t>
            </a:r>
            <a:r>
              <a:rPr lang="en-US" sz="2000" dirty="0" err="1"/>
              <a:t>toàn</a:t>
            </a:r>
            <a:r>
              <a:rPr lang="en-US" sz="2000" dirty="0"/>
              <a:t> </a:t>
            </a:r>
            <a:r>
              <a:rPr lang="en-US" sz="2000" dirty="0" err="1"/>
              <a:t>gây</a:t>
            </a:r>
            <a:r>
              <a:rPr lang="en-US" sz="2000" dirty="0"/>
              <a:t> </a:t>
            </a:r>
            <a:r>
              <a:rPr lang="en-US" sz="2000" dirty="0" err="1"/>
              <a:t>tổn</a:t>
            </a:r>
            <a:r>
              <a:rPr lang="en-US" sz="2000" dirty="0"/>
              <a:t> </a:t>
            </a:r>
            <a:r>
              <a:rPr lang="en-US" sz="2000" dirty="0" err="1"/>
              <a:t>hại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tốn</a:t>
            </a:r>
            <a:r>
              <a:rPr lang="en-US" sz="2000" dirty="0"/>
              <a:t> </a:t>
            </a:r>
            <a:r>
              <a:rPr lang="en-US" sz="2000" dirty="0" err="1"/>
              <a:t>kém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tỷ</a:t>
            </a:r>
            <a:r>
              <a:rPr lang="en-US" sz="2000" dirty="0"/>
              <a:t> </a:t>
            </a:r>
            <a:r>
              <a:rPr lang="en-US" sz="2000" dirty="0" err="1"/>
              <a:t>dô</a:t>
            </a:r>
            <a:r>
              <a:rPr lang="en-US" sz="2000" dirty="0"/>
              <a:t> la </a:t>
            </a:r>
            <a:r>
              <a:rPr lang="en-US" sz="2000" dirty="0" err="1"/>
              <a:t>Mỹ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42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+mn-lt"/>
              </a:rPr>
              <a:t>SỰ CỐ LIÊN QUAN ĐẾN THUỐC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0523"/>
            <a:ext cx="10515600" cy="360612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cs typeface="Arial" pitchFamily="34" charset="0"/>
              </a:rPr>
              <a:t>12% </a:t>
            </a:r>
            <a:r>
              <a:rPr lang="en-US" dirty="0" err="1">
                <a:cs typeface="Arial" pitchFamily="34" charset="0"/>
              </a:rPr>
              <a:t>tổng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số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người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bệnh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gặp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sự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cố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từ</a:t>
            </a:r>
            <a:r>
              <a:rPr lang="vi-VN" dirty="0">
                <a:cs typeface="Arial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kê đơn, </a:t>
            </a:r>
            <a:r>
              <a:rPr lang="en-US" dirty="0" err="1">
                <a:cs typeface="Arial" pitchFamily="34" charset="0"/>
              </a:rPr>
              <a:t>tỷ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lệ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này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tăng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là</a:t>
            </a:r>
            <a:r>
              <a:rPr lang="vi-VN" dirty="0">
                <a:cs typeface="Arial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38% ở những người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dirty="0" err="1">
                <a:cs typeface="Calibri" pitchFamily="34" charset="0"/>
              </a:rPr>
              <a:t>bệnh</a:t>
            </a:r>
            <a:r>
              <a:rPr lang="en-US" dirty="0">
                <a:cs typeface="Calibri" pitchFamily="34" charset="0"/>
              </a:rPr>
              <a:t> </a:t>
            </a:r>
            <a:r>
              <a:rPr lang="en-US" dirty="0" err="1">
                <a:cs typeface="Calibri" pitchFamily="34" charset="0"/>
              </a:rPr>
              <a:t>từ</a:t>
            </a:r>
            <a:r>
              <a:rPr lang="vi-VN" dirty="0"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75 tuổi trở lên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vi-VN" dirty="0">
                <a:latin typeface="Calibri" pitchFamily="34" charset="0"/>
                <a:cs typeface="Calibri" pitchFamily="34" charset="0"/>
              </a:rPr>
              <a:t>6-7%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người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bệnh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nội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trú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gặp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sự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có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liên quan đến thuốc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vi-VN" dirty="0">
                <a:latin typeface="Calibri" pitchFamily="34" charset="0"/>
                <a:cs typeface="Calibri" pitchFamily="34" charset="0"/>
              </a:rPr>
              <a:t>30%</a:t>
            </a:r>
            <a:r>
              <a:rPr lang="vi-VN" dirty="0"/>
              <a:t> </a:t>
            </a:r>
            <a:r>
              <a:rPr lang="en-US" dirty="0" err="1">
                <a:cs typeface="Arial" pitchFamily="34" charset="0"/>
              </a:rPr>
              <a:t>người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bệnh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gặp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sự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cố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khi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dùng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từ</a:t>
            </a:r>
            <a:r>
              <a:rPr lang="vi-VN" dirty="0"/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5</a:t>
            </a:r>
            <a:r>
              <a:rPr lang="vi-VN" dirty="0">
                <a:latin typeface="Calibri" pitchFamily="34" charset="0"/>
                <a:cs typeface="Calibri" pitchFamily="34" charset="0"/>
              </a:rPr>
              <a:t> loại thuốc trở lên</a:t>
            </a: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Tỷ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lệ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đơn thuốc có sai sót kê đơn</a:t>
            </a:r>
            <a:r>
              <a:rPr lang="en-US" dirty="0">
                <a:latin typeface="Calibri" pitchFamily="34" charset="0"/>
                <a:cs typeface="Calibri" pitchFamily="34" charset="0"/>
              </a:rPr>
              <a:t>:</a:t>
            </a:r>
            <a:r>
              <a:rPr lang="vi-VN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cs typeface="Arial" pitchFamily="34" charset="0"/>
              </a:rPr>
              <a:t>5</a:t>
            </a:r>
            <a:r>
              <a:rPr lang="vi-VN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>
                <a:latin typeface="Calibri" pitchFamily="34" charset="0"/>
                <a:cs typeface="Calibri" pitchFamily="34" charset="0"/>
              </a:rPr>
              <a:t>(UK), 20% (Arab Saudi), </a:t>
            </a:r>
            <a:r>
              <a:rPr lang="vi-VN" dirty="0">
                <a:latin typeface="Calibri" pitchFamily="34" charset="0"/>
                <a:cs typeface="Calibri" pitchFamily="34" charset="0"/>
              </a:rPr>
              <a:t>58%</a:t>
            </a:r>
            <a:r>
              <a:rPr lang="en-US" dirty="0"/>
              <a:t> (Mexico),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liều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chiếm</a:t>
            </a:r>
            <a:r>
              <a:rPr lang="en-US" dirty="0"/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27,6%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+mn-lt"/>
              </a:rPr>
              <a:t>PHẢN ỨNG CÓ HẠI CỦA THUỐC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241133" cy="36210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Mỹ</a:t>
            </a:r>
            <a:r>
              <a:rPr lang="en-US" dirty="0"/>
              <a:t>, 1/3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18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5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lên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Mỗi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năm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AD</a:t>
            </a:r>
            <a:r>
              <a:rPr lang="en-US" dirty="0">
                <a:latin typeface="Calibri" pitchFamily="34" charset="0"/>
                <a:cs typeface="Calibri" pitchFamily="34" charset="0"/>
              </a:rPr>
              <a:t>R</a:t>
            </a:r>
            <a:r>
              <a:rPr lang="vi-VN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gặp</a:t>
            </a:r>
            <a:r>
              <a:rPr lang="en-US" dirty="0">
                <a:latin typeface="Calibri" pitchFamily="34" charset="0"/>
                <a:cs typeface="Calibri" pitchFamily="34" charset="0"/>
              </a:rPr>
              <a:t> ở</a:t>
            </a:r>
            <a:r>
              <a:rPr lang="vi-VN" dirty="0">
                <a:latin typeface="Calibri" pitchFamily="34" charset="0"/>
                <a:cs typeface="Calibri" pitchFamily="34" charset="0"/>
              </a:rPr>
              <a:t> gần 700.000 lượt khám tại khoa cấp cứu và 100.000 lượt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người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bệnh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nội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trú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khoảng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5%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tổng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số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người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bệnh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nội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trú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8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B3D0-020D-00E2-2132-1F4D6599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0" y="550414"/>
            <a:ext cx="10040645" cy="13138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+mn-lt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2019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tháng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8/2022:</a:t>
            </a:r>
            <a:br>
              <a:rPr lang="en-US" sz="2400" dirty="0">
                <a:latin typeface="+mn-lt"/>
                <a:cs typeface="Arial" panose="020B0604020202020204" pitchFamily="34" charset="0"/>
              </a:rPr>
            </a:br>
            <a:r>
              <a:rPr lang="en-US" sz="2400" dirty="0">
                <a:latin typeface="+mn-lt"/>
                <a:cs typeface="Arial" panose="020B0604020202020204" pitchFamily="34" charset="0"/>
              </a:rPr>
              <a:t>35%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viện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toàn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quốc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triển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khai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cáo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cố</a:t>
            </a:r>
            <a:br>
              <a:rPr lang="en-US" sz="2400" dirty="0">
                <a:latin typeface="+mn-lt"/>
                <a:cs typeface="Arial" panose="020B0604020202020204" pitchFamily="34" charset="0"/>
              </a:rPr>
            </a:br>
            <a:r>
              <a:rPr lang="en-US" sz="2400" dirty="0">
                <a:latin typeface="+mn-lt"/>
                <a:cs typeface="Arial" panose="020B0604020202020204" pitchFamily="34" charset="0"/>
              </a:rPr>
              <a:t>60%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viện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tuyến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trung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ương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tuyến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)</a:t>
            </a:r>
            <a:br>
              <a:rPr lang="en-US" sz="2400" dirty="0">
                <a:latin typeface="+mn-lt"/>
                <a:cs typeface="Arial" panose="020B0604020202020204" pitchFamily="34" charset="0"/>
              </a:rPr>
            </a:br>
            <a:endParaRPr lang="en-US" sz="18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D2A1EC8-CE05-6A48-0FCE-C320FDFEF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945563"/>
              </p:ext>
            </p:extLst>
          </p:nvPr>
        </p:nvGraphicFramePr>
        <p:xfrm>
          <a:off x="355107" y="2011217"/>
          <a:ext cx="11372295" cy="356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8459D37-9A9D-4300-AE9C-B8A7DE13435B}"/>
              </a:ext>
            </a:extLst>
          </p:cNvPr>
          <p:cNvSpPr txBox="1">
            <a:spLocks/>
          </p:cNvSpPr>
          <p:nvPr/>
        </p:nvSpPr>
        <p:spPr>
          <a:xfrm>
            <a:off x="1" y="488278"/>
            <a:ext cx="12192000" cy="499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Triển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khai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báo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cáo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SCYK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tư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43/2018/TT-BYT</a:t>
            </a:r>
            <a:br>
              <a:rPr lang="en-US" sz="1800" dirty="0">
                <a:cs typeface="Arial" panose="020B0604020202020204" pitchFamily="34" charset="0"/>
              </a:rPr>
            </a:br>
            <a:br>
              <a:rPr lang="en-US" sz="1800" dirty="0">
                <a:cs typeface="Arial" panose="020B0604020202020204" pitchFamily="34" charset="0"/>
              </a:rPr>
            </a:br>
            <a:endParaRPr 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8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3CEB-EE70-A41C-94F6-C5A228A7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40999"/>
            <a:ext cx="7886700" cy="8501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Tỷ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lệ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%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báo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cáo</a:t>
            </a:r>
            <a:endParaRPr lang="en-US" sz="3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AE9406C-F95B-1E8A-1831-16B7359FF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958180"/>
              </p:ext>
            </p:extLst>
          </p:nvPr>
        </p:nvGraphicFramePr>
        <p:xfrm>
          <a:off x="612560" y="1171857"/>
          <a:ext cx="10608816" cy="364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7930DE-436D-4A37-915F-08E6E5D8FE4B}"/>
              </a:ext>
            </a:extLst>
          </p:cNvPr>
          <p:cNvSpPr/>
          <p:nvPr/>
        </p:nvSpPr>
        <p:spPr>
          <a:xfrm>
            <a:off x="965721" y="4901312"/>
            <a:ext cx="9902519" cy="586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 </a:t>
            </a:r>
            <a:r>
              <a:rPr lang="en-US" sz="2400" dirty="0"/>
              <a:t>1/3 </a:t>
            </a:r>
            <a:r>
              <a:rPr lang="en-US" sz="2400" dirty="0" err="1"/>
              <a:t>số</a:t>
            </a:r>
            <a:r>
              <a:rPr lang="en-US" sz="2400" dirty="0"/>
              <a:t> l</a:t>
            </a:r>
            <a:r>
              <a:rPr lang="vi-VN" sz="2400" dirty="0"/>
              <a:t>ư</a:t>
            </a:r>
            <a:r>
              <a:rPr lang="en-US" sz="2400" dirty="0" err="1"/>
              <a:t>ợng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đ</a:t>
            </a:r>
            <a:r>
              <a:rPr lang="vi-VN" sz="2400" dirty="0"/>
              <a:t>ư</a:t>
            </a:r>
            <a:r>
              <a:rPr lang="en-US" sz="2400" dirty="0" err="1"/>
              <a:t>ợc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cáo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near-miss  (</a:t>
            </a:r>
            <a:r>
              <a:rPr lang="en-US" sz="2400" dirty="0" err="1"/>
              <a:t>ngăn</a:t>
            </a:r>
            <a:r>
              <a:rPr lang="en-US" sz="2400" dirty="0"/>
              <a:t> </a:t>
            </a:r>
            <a:r>
              <a:rPr lang="en-US" sz="2400" dirty="0" err="1"/>
              <a:t>chặn</a:t>
            </a:r>
            <a:r>
              <a:rPr lang="en-US" sz="2400" dirty="0"/>
              <a:t> đ</a:t>
            </a:r>
            <a:r>
              <a:rPr lang="vi-VN" sz="2400" dirty="0"/>
              <a:t>ư</a:t>
            </a:r>
            <a:r>
              <a:rPr lang="en-US" sz="2400" dirty="0" err="1"/>
              <a:t>ợc</a:t>
            </a:r>
            <a:r>
              <a:rPr lang="en-US" sz="2400" dirty="0"/>
              <a:t>, </a:t>
            </a:r>
            <a:r>
              <a:rPr lang="en-US" sz="2400" dirty="0" err="1"/>
              <a:t>ch</a:t>
            </a:r>
            <a:r>
              <a:rPr lang="vi-VN" sz="2400" dirty="0"/>
              <a:t>ư</a:t>
            </a:r>
            <a:r>
              <a:rPr lang="en-US" sz="2400" dirty="0"/>
              <a:t>a </a:t>
            </a:r>
            <a:r>
              <a:rPr lang="en-US" sz="2400" dirty="0" err="1"/>
              <a:t>xảy</a:t>
            </a:r>
            <a:r>
              <a:rPr lang="en-US" sz="2400" dirty="0"/>
              <a:t> 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8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cố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y khoa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dược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lâm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Arial" panose="020B0604020202020204" pitchFamily="34" charset="0"/>
              </a:rPr>
              <a:t>sàng</a:t>
            </a:r>
            <a:endParaRPr lang="en-US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803" y="1825625"/>
            <a:ext cx="9894903" cy="36210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nhầm</a:t>
            </a:r>
            <a:r>
              <a:rPr lang="en-US" dirty="0"/>
              <a:t> </a:t>
            </a:r>
            <a:r>
              <a:rPr lang="en-US" dirty="0" err="1"/>
              <a:t>liều</a:t>
            </a:r>
            <a:r>
              <a:rPr lang="en-US" dirty="0"/>
              <a:t>: 20%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(BV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), 18,5% (BV </a:t>
            </a:r>
            <a:r>
              <a:rPr lang="en-US" dirty="0" err="1"/>
              <a:t>tỉnh</a:t>
            </a:r>
            <a:r>
              <a:rPr lang="en-US" dirty="0"/>
              <a:t>/TP)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Riêng</a:t>
            </a:r>
            <a:r>
              <a:rPr lang="en-US" dirty="0"/>
              <a:t> BV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quận</a:t>
            </a:r>
            <a:r>
              <a:rPr lang="en-US" dirty="0"/>
              <a:t> </a:t>
            </a:r>
            <a:r>
              <a:rPr lang="en-US" dirty="0" err="1"/>
              <a:t>huyện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(23,7%)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nhầm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, </a:t>
            </a:r>
            <a:r>
              <a:rPr lang="en-US" dirty="0" err="1"/>
              <a:t>thứ</a:t>
            </a:r>
            <a:r>
              <a:rPr lang="en-US" dirty="0"/>
              <a:t> 2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nhầm</a:t>
            </a:r>
            <a:r>
              <a:rPr lang="en-US" dirty="0"/>
              <a:t> </a:t>
            </a:r>
            <a:r>
              <a:rPr lang="en-US" dirty="0" err="1"/>
              <a:t>liều</a:t>
            </a:r>
            <a:r>
              <a:rPr lang="en-US" dirty="0"/>
              <a:t> (10%)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5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968E-D586-4E01-BE13-AF5248EC1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02174"/>
            <a:ext cx="12192000" cy="786336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quy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hướng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dẫn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dược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ban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hành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966CB-D1D0-4D5E-B6B6-AFC6F3F26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033" y="764064"/>
            <a:ext cx="11833934" cy="530826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Nghị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131/2020/NĐ-CP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dược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lâm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sàng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3809/QĐ-BYT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27/8/2019 ban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dược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lâm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sàng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Dược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sỹ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lây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nhiễm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3547/QĐ-BYT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22/7/2021 ban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5948/QĐ-BYT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30/12/2021 ban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chống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lâm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sàng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29/QĐ-BYT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05/01/2022 ban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giám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(ADR)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290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1487</Words>
  <Application>Microsoft Office PowerPoint</Application>
  <PresentationFormat>Widescreen</PresentationFormat>
  <Paragraphs>128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Ngày an toàn người bệnh thế giới</vt:lpstr>
      <vt:lpstr>CẢNH BÁO CỦA TỔ CHỨC Y TẾ THẾ GIỚI</vt:lpstr>
      <vt:lpstr>CẢNH BÁO CỦA TỔ CHỨC Y TẾ THẾ GIỚI</vt:lpstr>
      <vt:lpstr>SỰ CỐ LIÊN QUAN ĐẾN THUỐC</vt:lpstr>
      <vt:lpstr>PHẢN ỨNG CÓ HẠI CỦA THUỐC</vt:lpstr>
      <vt:lpstr>  Từ 2019 đến tháng 8/2022: 35% bệnh viện trên toàn quốc triển khai báo cáo sự cố 60% bệnh viện tuyến trung ương (cao nhất trong các tuyến) </vt:lpstr>
      <vt:lpstr>Tỷ lệ % theo phân loại sự cố được báo cáo</vt:lpstr>
      <vt:lpstr>Sự cố y khoa liên quan đến công tác dược lâm sàng</vt:lpstr>
      <vt:lpstr>Văn bản quy định, hướng dẫn về công tác dược đã ban hành</vt:lpstr>
      <vt:lpstr>PowerPoint Presentation</vt:lpstr>
      <vt:lpstr>Xây dựng hướng dẫn QG theo 6 mục tiêu toàn cầu về ATNB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 Pham</dc:creator>
  <cp:lastModifiedBy>Administrator</cp:lastModifiedBy>
  <cp:revision>47</cp:revision>
  <dcterms:created xsi:type="dcterms:W3CDTF">2022-09-12T09:57:05Z</dcterms:created>
  <dcterms:modified xsi:type="dcterms:W3CDTF">2022-09-15T17:51:28Z</dcterms:modified>
</cp:coreProperties>
</file>