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8" r:id="rId3"/>
    <p:sldId id="257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80" r:id="rId12"/>
    <p:sldId id="281" r:id="rId13"/>
    <p:sldId id="265" r:id="rId14"/>
    <p:sldId id="282" r:id="rId15"/>
    <p:sldId id="266" r:id="rId16"/>
    <p:sldId id="267" r:id="rId17"/>
    <p:sldId id="268" r:id="rId18"/>
    <p:sldId id="285" r:id="rId19"/>
    <p:sldId id="286" r:id="rId20"/>
    <p:sldId id="283" r:id="rId21"/>
    <p:sldId id="284" r:id="rId22"/>
    <p:sldId id="269" r:id="rId23"/>
    <p:sldId id="287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89" r:id="rId32"/>
    <p:sldId id="290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5" d="100"/>
          <a:sy n="55" d="100"/>
        </p:scale>
        <p:origin x="3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8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1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32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06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6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7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2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6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7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9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4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4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8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3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0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743201"/>
            <a:ext cx="6686549" cy="1234440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VẤN ĐỀ LƯU Ý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CHẨN ĐOÁN – ĐIỀU TRỊ CÚM HIỆN NAY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9160" y="4440285"/>
            <a:ext cx="3919299" cy="844712"/>
          </a:xfrm>
        </p:spPr>
        <p:txBody>
          <a:bodyPr>
            <a:normAutofit/>
          </a:bodyPr>
          <a:lstStyle/>
          <a:p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Ths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CKII.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BV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COPD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 Ho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6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cytokine</a:t>
            </a: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BC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9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MD 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cytokine</a:t>
            </a: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BC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CD4/CD8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HẬU QUẢ: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2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38027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371600"/>
            <a:ext cx="7147560" cy="5044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Sepsis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Sepsis</a:t>
            </a:r>
          </a:p>
          <a:p>
            <a:pPr lvl="1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cytokine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Sepsis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 Toll-like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ĐTB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T-CD200 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NK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VP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VK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Phế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H. influenza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7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Guilain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7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041" y="1524000"/>
            <a:ext cx="7107359" cy="51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9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 fontScale="85000" lnSpcReduction="10000"/>
          </a:bodyPr>
          <a:lstStyle/>
          <a:p>
            <a:r>
              <a:rPr lang="vi-VN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Amantadine và </a:t>
            </a:r>
            <a:r>
              <a:rPr lang="en-US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imantadine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M2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</a:t>
            </a: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TD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cúm A, nhưng không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9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cúm A (H3N2) và cúm A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(H1N1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2009) kháng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damanta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Rimantadin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 </a:t>
            </a:r>
            <a:r>
              <a:rPr lang="en-US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– JAMA 2006)</a:t>
            </a:r>
          </a:p>
          <a:p>
            <a:pPr lvl="1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K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amantadine và rimantadine để điều trị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1737360"/>
            <a:ext cx="7406641" cy="4312920"/>
          </a:xfrm>
        </p:spPr>
        <p:txBody>
          <a:bodyPr>
            <a:no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Oseltamivir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chế neuraminidase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seltamivir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cúm A (H1N1)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(H3N2) (3%)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(0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Stephenson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 Dis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2009)</a:t>
            </a:r>
          </a:p>
        </p:txBody>
      </p:sp>
    </p:spTree>
    <p:extLst>
      <p:ext uri="{BB962C8B-B14F-4D97-AF65-F5344CB8AC3E}">
        <p14:creationId xmlns:p14="http://schemas.microsoft.com/office/powerpoint/2010/main" val="185039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1737360"/>
            <a:ext cx="7574280" cy="431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Oseltamivir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từ 1-12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kg: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</a:p>
          <a:p>
            <a:pPr lvl="1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kg: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ngày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23 đến 40 kg: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ngày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kg: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mg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7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1737360"/>
            <a:ext cx="7406641" cy="431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Oseltamivir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em từ 2 tuần tuổi đến dưới 1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/ kg / liều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ngày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gười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&gt;12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3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16381" y="654772"/>
            <a:ext cx="7142558" cy="732068"/>
          </a:xfrm>
        </p:spPr>
        <p:txBody>
          <a:bodyPr>
            <a:norm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02970" y="1661160"/>
            <a:ext cx="4366260" cy="478536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vi rút RNA sợi 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huộc họ Orthomyxoviridae.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cúm: A, B và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Lõi RNA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A/B: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đoạn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áo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protein (cúm A) hoặc 11 (cúm B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C: 7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rotein bề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emagglutinin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và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euraminidase (N).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752" y="2331721"/>
            <a:ext cx="3313748" cy="30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59" y="1691640"/>
            <a:ext cx="7406641" cy="431292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Zanamivir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(Relenza)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chế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euraminidase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lvl="1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85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59" y="1691640"/>
            <a:ext cx="7406641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Zanamivir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 &gt; 7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mg x 2 lần / ngày trong 5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mg x 1 lần / ngày trong 4 tuần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theo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mắc bệnh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(PCR)</a:t>
            </a: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84%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lvl="1"/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46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Peramivir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Rapivab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euramidase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oseltamivir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zanamivir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US-FDA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8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Peramivir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Rapivab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euramidase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oseltamivir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zanamivir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 loãng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15-30 phút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US-FDA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4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Peramivir (Rapivab)</a:t>
            </a:r>
          </a:p>
          <a:p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13 tuổi: 600 mg IV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liều duy nhất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 30-49 mL / phút: 200 mg IV</a:t>
            </a:r>
          </a:p>
          <a:p>
            <a:pPr lvl="1"/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 10-29 mL / phút: 100 mg IV</a:t>
            </a:r>
          </a:p>
          <a:p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12 tuổi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mg / kg IV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liều duy 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K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 quá 600 mg / liều</a:t>
            </a:r>
          </a:p>
          <a:p>
            <a:pPr lvl="1"/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 30-49 mL / phút: 4 mg / kg IV</a:t>
            </a:r>
          </a:p>
          <a:p>
            <a:pPr lvl="1"/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 10-29 mL / phút: 2 mg / kg IV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55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Baloxavir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marboxil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Xofluza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endonuclease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RNA virus.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US-FDA (2018)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TE&gt;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48h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&lt; 80 kg: 40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1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80 kg: 80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38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Umifenovir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Arbidol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RNA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50mg x 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6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Favipiravir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 polymerase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RdRp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65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 kháng vi-rút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sớm càng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(&lt;48h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48h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Zanamivir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NKQ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ở BN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hen, COPD.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vi-rút hơn 5 ngày.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71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bệnh nặng, phức tạp hoặc đang tiến triển</a:t>
            </a:r>
          </a:p>
          <a:p>
            <a:pPr lvl="1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em &lt;2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≥65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nữ có thai hoặc phụ nữ sau sinh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</a:p>
          <a:p>
            <a:pPr lvl="1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nhân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chế miễn dịch</a:t>
            </a:r>
          </a:p>
          <a:p>
            <a:pPr lvl="1"/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béo phì mắc bệnh (BMI ≥40)</a:t>
            </a:r>
          </a:p>
          <a:p>
            <a:pPr lvl="1"/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mắc một số bệnh mãn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&lt;19 tuổi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 aspirin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0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011" y="822412"/>
            <a:ext cx="6683765" cy="62919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920" y="1569720"/>
            <a:ext cx="7363539" cy="4653280"/>
          </a:xfrm>
        </p:spPr>
        <p:txBody>
          <a:bodyPr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Cúm A</a:t>
            </a:r>
          </a:p>
          <a:p>
            <a:pPr lvl="1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18 kiểu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kiểu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(H1-18 và N1-11).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H1N1 và H3N2 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các 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/ Yamagata hoặc B / Victoria.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 C thường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 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31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vitamin</a:t>
            </a: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Sepsis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ARDS</a:t>
            </a: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Sepsis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23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Cúm-Covid-19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Covid-19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 ARN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SARS-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 ARN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NC/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virus ở 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94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055" y="1884218"/>
            <a:ext cx="7301345" cy="428105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(&lt;1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từ 6 tháng - 5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tuổi</a:t>
            </a:r>
          </a:p>
          <a:p>
            <a:pPr lvl="1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có bệnh lý mạn tính</a:t>
            </a:r>
          </a:p>
          <a:p>
            <a:pPr lvl="1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viên y tế</a:t>
            </a:r>
          </a:p>
          <a:p>
            <a:pPr lvl="1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 nữ mang thai</a:t>
            </a:r>
          </a:p>
          <a:p>
            <a:pPr lvl="1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trông trẻ (người giúp việc, giáo viên mầm non...)</a:t>
            </a:r>
          </a:p>
          <a:p>
            <a:pPr lvl="1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bị suy giảm miễn dịch...</a:t>
            </a:r>
          </a:p>
        </p:txBody>
      </p:sp>
    </p:spTree>
    <p:extLst>
      <p:ext uri="{BB962C8B-B14F-4D97-AF65-F5344CB8AC3E}">
        <p14:creationId xmlns:p14="http://schemas.microsoft.com/office/powerpoint/2010/main" val="3484501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1" y="0"/>
            <a:ext cx="897636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2101" y="5013960"/>
            <a:ext cx="618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2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1813560"/>
            <a:ext cx="7101840" cy="3947160"/>
          </a:xfrm>
        </p:spPr>
        <p:txBody>
          <a:bodyPr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polymerase của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lỗi,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KN)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TB,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1vài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% TV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3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941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30" y="1458821"/>
            <a:ext cx="7693819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737360"/>
            <a:ext cx="7406640" cy="431292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9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1" y="1737360"/>
            <a:ext cx="7147560" cy="43129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1-4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VR: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MD: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0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42415" y="1616869"/>
            <a:ext cx="6264043" cy="576262"/>
          </a:xfrm>
        </p:spPr>
        <p:txBody>
          <a:bodyPr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32814" y="2498088"/>
            <a:ext cx="3665905" cy="3658872"/>
          </a:xfrm>
        </p:spPr>
        <p:txBody>
          <a:bodyPr numCol="1">
            <a:noAutofit/>
          </a:bodyPr>
          <a:lstStyle/>
          <a:p>
            <a:pPr lvl="1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8719" y="2498088"/>
            <a:ext cx="3530676" cy="3658872"/>
          </a:xfrm>
        </p:spPr>
        <p:txBody>
          <a:bodyPr>
            <a:normAutofit/>
          </a:bodyPr>
          <a:lstStyle/>
          <a:p>
            <a:pPr marL="342900" lvl="1" indent="-342900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Đau đầu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ệt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mỏi nghiêm trọng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 tim nhanh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chảy nước mắt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6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0" y="1706880"/>
            <a:ext cx="7147560" cy="43281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sialic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(2-6)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galactose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sialic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galactose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Inteferol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89552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</TotalTime>
  <Words>1438</Words>
  <Application>Microsoft Office PowerPoint</Application>
  <PresentationFormat>On-screen Show (4:3)</PresentationFormat>
  <Paragraphs>198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Times New Roman</vt:lpstr>
      <vt:lpstr>Wingdings</vt:lpstr>
      <vt:lpstr>Wingdings 3</vt:lpstr>
      <vt:lpstr>Wisp</vt:lpstr>
      <vt:lpstr>MỘT SỐ VẤN ĐỀ LƯU Ý TRONG CHẨN ĐOÁN – ĐIỀU TRỊ CÚM HIỆN NAY</vt:lpstr>
      <vt:lpstr>Nhắc lại về virus cúm</vt:lpstr>
      <vt:lpstr>Phân loại Cúm</vt:lpstr>
      <vt:lpstr>Đặc điểm VR cúm</vt:lpstr>
      <vt:lpstr>Các đợt đại dịch</vt:lpstr>
      <vt:lpstr>Đặc điểm VR cúm</vt:lpstr>
      <vt:lpstr>Thời gian lây nhiễm</vt:lpstr>
      <vt:lpstr>Diễn biến bệnh</vt:lpstr>
      <vt:lpstr>Sinh bệnh học</vt:lpstr>
      <vt:lpstr>Sinh bệnh học</vt:lpstr>
      <vt:lpstr>Sinh bệnh học</vt:lpstr>
      <vt:lpstr>Sinh bệnh học</vt:lpstr>
      <vt:lpstr>Sinh bệnh học</vt:lpstr>
      <vt:lpstr>Sinh bệnh học</vt:lpstr>
      <vt:lpstr>Các thuốc tiềm năng ĐT Cúm</vt:lpstr>
      <vt:lpstr>Các thuốc kháng virus Cúm</vt:lpstr>
      <vt:lpstr>Các thuốc kháng virus Cúm</vt:lpstr>
      <vt:lpstr>Các thuốc kháng virus Cúm</vt:lpstr>
      <vt:lpstr>Các thuốc kháng virus Cúm</vt:lpstr>
      <vt:lpstr>Các thuốc kháng virus Cúm</vt:lpstr>
      <vt:lpstr>Các thuốc kháng virus Cúm</vt:lpstr>
      <vt:lpstr>Các thuốc kháng virus Cúm</vt:lpstr>
      <vt:lpstr>Các thuốc kháng virus Cúm</vt:lpstr>
      <vt:lpstr>Các thuốc kháng virus Cúm</vt:lpstr>
      <vt:lpstr>Các thuốc kháng virus Cúm</vt:lpstr>
      <vt:lpstr>Các thuốc kháng virus Cúm</vt:lpstr>
      <vt:lpstr>Các thuốc kháng virus Cúm</vt:lpstr>
      <vt:lpstr>Chỉ định thuốc kháng virus Cúm</vt:lpstr>
      <vt:lpstr>Chỉ định thuốc kháng virus Cúm</vt:lpstr>
      <vt:lpstr>Các điều trị khác</vt:lpstr>
      <vt:lpstr>Đồng nhiễm Cúm-Covid-19</vt:lpstr>
      <vt:lpstr>Tiêm phòng vắc xin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VẤN ĐỀ LƯU Ý TRONG CHẨN ĐOÁN – ĐIỀU TRỊ CÚM HIỆN NAY</dc:title>
  <dc:creator>Windows User</dc:creator>
  <cp:lastModifiedBy>Windows User</cp:lastModifiedBy>
  <cp:revision>26</cp:revision>
  <dcterms:created xsi:type="dcterms:W3CDTF">2022-07-31T16:52:32Z</dcterms:created>
  <dcterms:modified xsi:type="dcterms:W3CDTF">2022-07-31T20:46:24Z</dcterms:modified>
</cp:coreProperties>
</file>