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6" r:id="rId6"/>
    <p:sldId id="260" r:id="rId7"/>
    <p:sldId id="263" r:id="rId8"/>
    <p:sldId id="264" r:id="rId9"/>
    <p:sldId id="265" r:id="rId10"/>
    <p:sldId id="267" r:id="rId11"/>
    <p:sldId id="268" r:id="rId12"/>
    <p:sldId id="269" r:id="rId13"/>
    <p:sldId id="270" r:id="rId14"/>
    <p:sldId id="261" r:id="rId15"/>
    <p:sldId id="271" r:id="rId16"/>
    <p:sldId id="272" r:id="rId17"/>
    <p:sldId id="278" r:id="rId18"/>
    <p:sldId id="273" r:id="rId19"/>
    <p:sldId id="274" r:id="rId20"/>
    <p:sldId id="279" r:id="rId21"/>
    <p:sldId id="280" r:id="rId22"/>
    <p:sldId id="262" r:id="rId23"/>
    <p:sldId id="275" r:id="rId24"/>
    <p:sldId id="282" r:id="rId25"/>
    <p:sldId id="281" r:id="rId26"/>
    <p:sldId id="27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A24"/>
    <a:srgbClr val="008DCA"/>
    <a:srgbClr val="171043"/>
    <a:srgbClr val="99D9EA"/>
    <a:srgbClr val="FFF216"/>
    <a:srgbClr val="07854A"/>
    <a:srgbClr val="F69177"/>
    <a:srgbClr val="D92B26"/>
    <a:srgbClr val="F285A7"/>
    <a:srgbClr val="4E3D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3" autoAdjust="0"/>
    <p:restoredTop sz="88190" autoAdjust="0"/>
  </p:normalViewPr>
  <p:slideViewPr>
    <p:cSldViewPr snapToGrid="0">
      <p:cViewPr>
        <p:scale>
          <a:sx n="50" d="100"/>
          <a:sy n="50" d="100"/>
        </p:scale>
        <p:origin x="852"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Mol + SOC</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Kết quả điều trị</c:v>
                </c:pt>
              </c:strCache>
            </c:strRef>
          </c:cat>
          <c:val>
            <c:numRef>
              <c:f>Sheet1!$B$2</c:f>
              <c:numCache>
                <c:formatCode>0%</c:formatCode>
                <c:ptCount val="1"/>
                <c:pt idx="0">
                  <c:v>0.77</c:v>
                </c:pt>
              </c:numCache>
            </c:numRef>
          </c:val>
        </c:ser>
        <c:ser>
          <c:idx val="1"/>
          <c:order val="1"/>
          <c:tx>
            <c:strRef>
              <c:f>Sheet1!$C$1</c:f>
              <c:strCache>
                <c:ptCount val="1"/>
                <c:pt idx="0">
                  <c:v>SOC</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Kết quả điều trị</c:v>
                </c:pt>
              </c:strCache>
            </c:strRef>
          </c:cat>
          <c:val>
            <c:numRef>
              <c:f>Sheet1!$C$2</c:f>
              <c:numCache>
                <c:formatCode>0%</c:formatCode>
                <c:ptCount val="1"/>
                <c:pt idx="0">
                  <c:v>0.7</c:v>
                </c:pt>
              </c:numCache>
            </c:numRef>
          </c:val>
        </c:ser>
        <c:dLbls>
          <c:showLegendKey val="0"/>
          <c:showVal val="0"/>
          <c:showCatName val="0"/>
          <c:showSerName val="0"/>
          <c:showPercent val="0"/>
          <c:showBubbleSize val="0"/>
        </c:dLbls>
        <c:gapWidth val="219"/>
        <c:overlap val="-27"/>
        <c:axId val="794311872"/>
        <c:axId val="794312656"/>
      </c:barChart>
      <c:catAx>
        <c:axId val="794311872"/>
        <c:scaling>
          <c:orientation val="minMax"/>
        </c:scaling>
        <c:delete val="1"/>
        <c:axPos val="b"/>
        <c:numFmt formatCode="General" sourceLinked="1"/>
        <c:majorTickMark val="none"/>
        <c:minorTickMark val="none"/>
        <c:tickLblPos val="nextTo"/>
        <c:crossAx val="794312656"/>
        <c:crosses val="autoZero"/>
        <c:auto val="1"/>
        <c:lblAlgn val="ctr"/>
        <c:lblOffset val="100"/>
        <c:noMultiLvlLbl val="0"/>
      </c:catAx>
      <c:valAx>
        <c:axId val="794312656"/>
        <c:scaling>
          <c:orientation val="minMax"/>
          <c:max val="0.8"/>
          <c:min val="0.5"/>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794311872"/>
        <c:crosses val="autoZero"/>
        <c:crossBetween val="between"/>
        <c:majorUnit val="0.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Mol+SOC</c:v>
                </c:pt>
              </c:strCache>
            </c:strRef>
          </c:tx>
          <c:spPr>
            <a:solidFill>
              <a:schemeClr val="accent1"/>
            </a:solidFill>
            <a:ln>
              <a:noFill/>
            </a:ln>
            <a:effectLst/>
          </c:spPr>
          <c:invertIfNegative val="0"/>
          <c:cat>
            <c:strRef>
              <c:f>Sheet1!$A$2:$A$7</c:f>
              <c:strCache>
                <c:ptCount val="6"/>
                <c:pt idx="0">
                  <c:v>Nhiệt độ</c:v>
                </c:pt>
                <c:pt idx="1">
                  <c:v>HA tâm thu</c:v>
                </c:pt>
                <c:pt idx="2">
                  <c:v>HA tâm trương</c:v>
                </c:pt>
                <c:pt idx="3">
                  <c:v>Nhịp tim</c:v>
                </c:pt>
                <c:pt idx="4">
                  <c:v>Nhịp thở</c:v>
                </c:pt>
                <c:pt idx="5">
                  <c:v>SpO2</c:v>
                </c:pt>
              </c:strCache>
            </c:strRef>
          </c:cat>
          <c:val>
            <c:numRef>
              <c:f>Sheet1!$B$2:$B$7</c:f>
              <c:numCache>
                <c:formatCode>General</c:formatCode>
                <c:ptCount val="6"/>
                <c:pt idx="0">
                  <c:v>0.5</c:v>
                </c:pt>
                <c:pt idx="1">
                  <c:v>1.5</c:v>
                </c:pt>
                <c:pt idx="2">
                  <c:v>2.1</c:v>
                </c:pt>
                <c:pt idx="3">
                  <c:v>3.1</c:v>
                </c:pt>
                <c:pt idx="4">
                  <c:v>0.3</c:v>
                </c:pt>
                <c:pt idx="5">
                  <c:v>0.3</c:v>
                </c:pt>
              </c:numCache>
            </c:numRef>
          </c:val>
        </c:ser>
        <c:ser>
          <c:idx val="1"/>
          <c:order val="1"/>
          <c:tx>
            <c:strRef>
              <c:f>Sheet1!$C$1</c:f>
              <c:strCache>
                <c:ptCount val="1"/>
                <c:pt idx="0">
                  <c:v>SOC đơn thuần</c:v>
                </c:pt>
              </c:strCache>
            </c:strRef>
          </c:tx>
          <c:spPr>
            <a:solidFill>
              <a:schemeClr val="accent2"/>
            </a:solidFill>
            <a:ln>
              <a:noFill/>
            </a:ln>
            <a:effectLst/>
          </c:spPr>
          <c:invertIfNegative val="0"/>
          <c:cat>
            <c:strRef>
              <c:f>Sheet1!$A$2:$A$7</c:f>
              <c:strCache>
                <c:ptCount val="6"/>
                <c:pt idx="0">
                  <c:v>Nhiệt độ</c:v>
                </c:pt>
                <c:pt idx="1">
                  <c:v>HA tâm thu</c:v>
                </c:pt>
                <c:pt idx="2">
                  <c:v>HA tâm trương</c:v>
                </c:pt>
                <c:pt idx="3">
                  <c:v>Nhịp tim</c:v>
                </c:pt>
                <c:pt idx="4">
                  <c:v>Nhịp thở</c:v>
                </c:pt>
                <c:pt idx="5">
                  <c:v>SpO2</c:v>
                </c:pt>
              </c:strCache>
            </c:strRef>
          </c:cat>
          <c:val>
            <c:numRef>
              <c:f>Sheet1!$C$2:$C$7</c:f>
              <c:numCache>
                <c:formatCode>General</c:formatCode>
                <c:ptCount val="6"/>
                <c:pt idx="0">
                  <c:v>0.2</c:v>
                </c:pt>
                <c:pt idx="1">
                  <c:v>2</c:v>
                </c:pt>
                <c:pt idx="2">
                  <c:v>2.5</c:v>
                </c:pt>
                <c:pt idx="3">
                  <c:v>2.7</c:v>
                </c:pt>
                <c:pt idx="4">
                  <c:v>0.3</c:v>
                </c:pt>
                <c:pt idx="5">
                  <c:v>0.1</c:v>
                </c:pt>
              </c:numCache>
            </c:numRef>
          </c:val>
        </c:ser>
        <c:dLbls>
          <c:showLegendKey val="0"/>
          <c:showVal val="0"/>
          <c:showCatName val="0"/>
          <c:showSerName val="0"/>
          <c:showPercent val="0"/>
          <c:showBubbleSize val="0"/>
        </c:dLbls>
        <c:gapWidth val="219"/>
        <c:overlap val="-27"/>
        <c:axId val="794320496"/>
        <c:axId val="794319712"/>
      </c:barChart>
      <c:catAx>
        <c:axId val="79432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794319712"/>
        <c:crosses val="autoZero"/>
        <c:auto val="1"/>
        <c:lblAlgn val="ctr"/>
        <c:lblOffset val="100"/>
        <c:noMultiLvlLbl val="0"/>
      </c:catAx>
      <c:valAx>
        <c:axId val="7943197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43204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Mol + SOC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Kết quả điều trị</c:v>
                </c:pt>
              </c:strCache>
            </c:strRef>
          </c:cat>
          <c:val>
            <c:numRef>
              <c:f>Sheet1!$B$2</c:f>
              <c:numCache>
                <c:formatCode>0%</c:formatCode>
                <c:ptCount val="1"/>
                <c:pt idx="0">
                  <c:v>0.24</c:v>
                </c:pt>
              </c:numCache>
            </c:numRef>
          </c:val>
        </c:ser>
        <c:ser>
          <c:idx val="1"/>
          <c:order val="1"/>
          <c:tx>
            <c:strRef>
              <c:f>Sheet1!$C$1</c:f>
              <c:strCache>
                <c:ptCount val="1"/>
                <c:pt idx="0">
                  <c:v>SOC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Kết quả điều trị</c:v>
                </c:pt>
              </c:strCache>
            </c:strRef>
          </c:cat>
          <c:val>
            <c:numRef>
              <c:f>Sheet1!$C$2</c:f>
              <c:numCache>
                <c:formatCode>0%</c:formatCode>
                <c:ptCount val="1"/>
                <c:pt idx="0">
                  <c:v>0.17</c:v>
                </c:pt>
              </c:numCache>
            </c:numRef>
          </c:val>
        </c:ser>
        <c:dLbls>
          <c:showLegendKey val="0"/>
          <c:showVal val="0"/>
          <c:showCatName val="0"/>
          <c:showSerName val="0"/>
          <c:showPercent val="0"/>
          <c:showBubbleSize val="0"/>
        </c:dLbls>
        <c:gapWidth val="219"/>
        <c:overlap val="-27"/>
        <c:axId val="794320104"/>
        <c:axId val="794322064"/>
      </c:barChart>
      <c:catAx>
        <c:axId val="794320104"/>
        <c:scaling>
          <c:orientation val="minMax"/>
        </c:scaling>
        <c:delete val="1"/>
        <c:axPos val="b"/>
        <c:numFmt formatCode="General" sourceLinked="1"/>
        <c:majorTickMark val="none"/>
        <c:minorTickMark val="none"/>
        <c:tickLblPos val="nextTo"/>
        <c:crossAx val="794322064"/>
        <c:crosses val="autoZero"/>
        <c:auto val="1"/>
        <c:lblAlgn val="ctr"/>
        <c:lblOffset val="100"/>
        <c:noMultiLvlLbl val="0"/>
      </c:catAx>
      <c:valAx>
        <c:axId val="794322064"/>
        <c:scaling>
          <c:orientation val="minMax"/>
          <c:max val="0.5"/>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794320104"/>
        <c:crosses val="autoZero"/>
        <c:crossBetween val="between"/>
        <c:majorUnit val="0.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Mol + SOC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Kết quả điều trị</c:v>
                </c:pt>
              </c:strCache>
            </c:strRef>
          </c:cat>
          <c:val>
            <c:numRef>
              <c:f>Sheet1!$B$2</c:f>
              <c:numCache>
                <c:formatCode>0%</c:formatCode>
                <c:ptCount val="1"/>
                <c:pt idx="0">
                  <c:v>0.04</c:v>
                </c:pt>
              </c:numCache>
            </c:numRef>
          </c:val>
        </c:ser>
        <c:ser>
          <c:idx val="1"/>
          <c:order val="1"/>
          <c:tx>
            <c:strRef>
              <c:f>Sheet1!$C$1</c:f>
              <c:strCache>
                <c:ptCount val="1"/>
                <c:pt idx="0">
                  <c:v>SOC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Kết quả điều trị</c:v>
                </c:pt>
              </c:strCache>
            </c:strRef>
          </c:cat>
          <c:val>
            <c:numRef>
              <c:f>Sheet1!$C$2</c:f>
              <c:numCache>
                <c:formatCode>0%</c:formatCode>
                <c:ptCount val="1"/>
                <c:pt idx="0">
                  <c:v>0.11</c:v>
                </c:pt>
              </c:numCache>
            </c:numRef>
          </c:val>
        </c:ser>
        <c:dLbls>
          <c:showLegendKey val="0"/>
          <c:showVal val="0"/>
          <c:showCatName val="0"/>
          <c:showSerName val="0"/>
          <c:showPercent val="0"/>
          <c:showBubbleSize val="0"/>
        </c:dLbls>
        <c:gapWidth val="219"/>
        <c:overlap val="-27"/>
        <c:axId val="794316968"/>
        <c:axId val="794317360"/>
      </c:barChart>
      <c:catAx>
        <c:axId val="794316968"/>
        <c:scaling>
          <c:orientation val="minMax"/>
        </c:scaling>
        <c:delete val="1"/>
        <c:axPos val="b"/>
        <c:numFmt formatCode="General" sourceLinked="1"/>
        <c:majorTickMark val="none"/>
        <c:minorTickMark val="none"/>
        <c:tickLblPos val="nextTo"/>
        <c:crossAx val="794317360"/>
        <c:crosses val="autoZero"/>
        <c:auto val="1"/>
        <c:lblAlgn val="ctr"/>
        <c:lblOffset val="100"/>
        <c:noMultiLvlLbl val="0"/>
      </c:catAx>
      <c:valAx>
        <c:axId val="794317360"/>
        <c:scaling>
          <c:orientation val="minMax"/>
          <c:max val="0.2"/>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794316968"/>
        <c:crosses val="autoZero"/>
        <c:crossBetween val="between"/>
        <c:majorUnit val="5.000000000000001E-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0.68929</cdr:x>
      <cdr:y>0.14226</cdr:y>
    </cdr:from>
    <cdr:to>
      <cdr:x>0.97571</cdr:x>
      <cdr:y>0.21853</cdr:y>
    </cdr:to>
    <cdr:sp macro="" textlink="">
      <cdr:nvSpPr>
        <cdr:cNvPr id="2" name="TextBox 1"/>
        <cdr:cNvSpPr txBox="1"/>
      </cdr:nvSpPr>
      <cdr:spPr>
        <a:xfrm xmlns:a="http://schemas.openxmlformats.org/drawingml/2006/main">
          <a:off x="2597966" y="734330"/>
          <a:ext cx="1079500" cy="393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latin typeface="Times New Roman" panose="02020603050405020304" pitchFamily="18" charset="0"/>
              <a:cs typeface="Times New Roman" panose="02020603050405020304" pitchFamily="18" charset="0"/>
            </a:rPr>
            <a:t>p = 0,14</a:t>
          </a:r>
          <a:endParaRPr lang="en-US" sz="1600" dirty="0">
            <a:latin typeface="Times New Roman" panose="02020603050405020304" pitchFamily="18"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0.71358</cdr:x>
      <cdr:y>0.47306</cdr:y>
    </cdr:from>
    <cdr:to>
      <cdr:x>1</cdr:x>
      <cdr:y>0.54933</cdr:y>
    </cdr:to>
    <cdr:sp macro="" textlink="">
      <cdr:nvSpPr>
        <cdr:cNvPr id="2" name="TextBox 1"/>
        <cdr:cNvSpPr txBox="1"/>
      </cdr:nvSpPr>
      <cdr:spPr>
        <a:xfrm xmlns:a="http://schemas.openxmlformats.org/drawingml/2006/main">
          <a:off x="2689506" y="2441865"/>
          <a:ext cx="1079526" cy="3936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latin typeface="Times New Roman" panose="02020603050405020304" pitchFamily="18" charset="0"/>
              <a:cs typeface="Times New Roman" panose="02020603050405020304" pitchFamily="18" charset="0"/>
            </a:rPr>
            <a:t>p = 0,23</a:t>
          </a:r>
          <a:endParaRPr lang="en-US" sz="1600" dirty="0">
            <a:latin typeface="Times New Roman" panose="02020603050405020304" pitchFamily="18" charset="0"/>
            <a:cs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0.26281</cdr:x>
      <cdr:y>0.48881</cdr:y>
    </cdr:from>
    <cdr:to>
      <cdr:x>0.54923</cdr:x>
      <cdr:y>0.56508</cdr:y>
    </cdr:to>
    <cdr:sp macro="" textlink="">
      <cdr:nvSpPr>
        <cdr:cNvPr id="2" name="TextBox 1"/>
        <cdr:cNvSpPr txBox="1"/>
      </cdr:nvSpPr>
      <cdr:spPr>
        <a:xfrm xmlns:a="http://schemas.openxmlformats.org/drawingml/2006/main">
          <a:off x="990537" y="2523187"/>
          <a:ext cx="1079526" cy="3936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latin typeface="Times New Roman" panose="02020603050405020304" pitchFamily="18" charset="0"/>
              <a:cs typeface="Times New Roman" panose="02020603050405020304" pitchFamily="18" charset="0"/>
            </a:rPr>
            <a:t>p = 0,005</a:t>
          </a:r>
          <a:endParaRPr lang="en-US" sz="1600" b="1" dirty="0">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DEDFC-FD80-4A37-8A85-A147F67E8C29}" type="datetimeFigureOut">
              <a:rPr lang="en-US" smtClean="0"/>
              <a:t>11/24/2021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6BBF9-2DBE-4268-B4A1-265FC9E47169}" type="slidenum">
              <a:rPr lang="en-US" smtClean="0"/>
              <a:t>‹#›</a:t>
            </a:fld>
            <a:endParaRPr lang="en-US"/>
          </a:p>
        </p:txBody>
      </p:sp>
    </p:spTree>
    <p:extLst>
      <p:ext uri="{BB962C8B-B14F-4D97-AF65-F5344CB8AC3E}">
        <p14:creationId xmlns:p14="http://schemas.microsoft.com/office/powerpoint/2010/main" val="1782848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Molnupiravir</a:t>
            </a:r>
            <a:r>
              <a:rPr lang="en-US" baseline="0" dirty="0" smtClean="0"/>
              <a:t> </a:t>
            </a:r>
            <a:r>
              <a:rPr lang="en-US" baseline="0" dirty="0" err="1" smtClean="0"/>
              <a:t>là</a:t>
            </a:r>
            <a:r>
              <a:rPr lang="en-US" baseline="0" dirty="0" smtClean="0"/>
              <a:t> </a:t>
            </a:r>
            <a:r>
              <a:rPr lang="en-US" baseline="0" dirty="0" err="1" smtClean="0"/>
              <a:t>thuốc</a:t>
            </a:r>
            <a:r>
              <a:rPr lang="en-US" baseline="0" dirty="0" smtClean="0"/>
              <a:t> </a:t>
            </a:r>
            <a:r>
              <a:rPr lang="en-US" baseline="0" dirty="0" err="1" smtClean="0"/>
              <a:t>tạo</a:t>
            </a:r>
            <a:r>
              <a:rPr lang="en-US" baseline="0" dirty="0" smtClean="0"/>
              <a:t> </a:t>
            </a:r>
            <a:r>
              <a:rPr lang="en-US" baseline="0" dirty="0" err="1" smtClean="0"/>
              <a:t>ra</a:t>
            </a:r>
            <a:r>
              <a:rPr lang="en-US" baseline="0" dirty="0" smtClean="0"/>
              <a:t> </a:t>
            </a:r>
            <a:r>
              <a:rPr lang="en-US" baseline="0" dirty="0" err="1" smtClean="0"/>
              <a:t>các</a:t>
            </a:r>
            <a:r>
              <a:rPr lang="en-US" baseline="0" dirty="0" smtClean="0"/>
              <a:t> </a:t>
            </a:r>
            <a:r>
              <a:rPr lang="en-US" baseline="0" dirty="0" err="1" smtClean="0"/>
              <a:t>lỗi</a:t>
            </a:r>
            <a:r>
              <a:rPr lang="en-US" baseline="0" dirty="0" smtClean="0"/>
              <a:t> </a:t>
            </a:r>
            <a:r>
              <a:rPr lang="en-US" baseline="0" dirty="0" err="1" smtClean="0"/>
              <a:t>trong</a:t>
            </a:r>
            <a:r>
              <a:rPr lang="en-US" baseline="0" dirty="0" smtClean="0"/>
              <a:t> </a:t>
            </a:r>
            <a:r>
              <a:rPr lang="en-US" baseline="0" dirty="0" err="1" smtClean="0"/>
              <a:t>quá</a:t>
            </a:r>
            <a:r>
              <a:rPr lang="en-US" baseline="0" dirty="0" smtClean="0"/>
              <a:t> </a:t>
            </a:r>
            <a:r>
              <a:rPr lang="en-US" baseline="0" dirty="0" err="1" smtClean="0"/>
              <a:t>trình</a:t>
            </a:r>
            <a:r>
              <a:rPr lang="en-US" baseline="0" dirty="0" smtClean="0"/>
              <a:t> </a:t>
            </a:r>
            <a:r>
              <a:rPr lang="en-US" baseline="0" dirty="0" err="1" smtClean="0"/>
              <a:t>sao</a:t>
            </a:r>
            <a:r>
              <a:rPr lang="en-US" baseline="0" dirty="0" smtClean="0"/>
              <a:t> </a:t>
            </a:r>
            <a:r>
              <a:rPr lang="en-US" baseline="0" dirty="0" err="1" smtClean="0"/>
              <a:t>chép</a:t>
            </a:r>
            <a:r>
              <a:rPr lang="en-US" baseline="0" dirty="0" smtClean="0"/>
              <a:t> RNA </a:t>
            </a:r>
            <a:r>
              <a:rPr lang="en-US" baseline="0" dirty="0" err="1" smtClean="0"/>
              <a:t>của</a:t>
            </a:r>
            <a:r>
              <a:rPr lang="en-US" baseline="0" dirty="0" smtClean="0"/>
              <a:t> virus </a:t>
            </a:r>
            <a:r>
              <a:rPr lang="en-US" baseline="0" dirty="0" err="1" smtClean="0"/>
              <a:t>Covid</a:t>
            </a:r>
            <a:r>
              <a:rPr lang="en-US" baseline="0" dirty="0" smtClean="0"/>
              <a:t>, </a:t>
            </a:r>
            <a:r>
              <a:rPr lang="en-US" baseline="0" dirty="0" err="1" smtClean="0"/>
              <a:t>làm</a:t>
            </a:r>
            <a:r>
              <a:rPr lang="en-US" baseline="0" dirty="0" smtClean="0"/>
              <a:t> </a:t>
            </a:r>
            <a:r>
              <a:rPr lang="en-US" baseline="0" dirty="0" err="1" smtClean="0"/>
              <a:t>ức</a:t>
            </a:r>
            <a:r>
              <a:rPr lang="en-US" baseline="0" dirty="0" smtClean="0"/>
              <a:t> </a:t>
            </a:r>
            <a:r>
              <a:rPr lang="en-US" baseline="0" dirty="0" err="1" smtClean="0"/>
              <a:t>chế</a:t>
            </a:r>
            <a:r>
              <a:rPr lang="en-US" baseline="0" dirty="0" smtClean="0"/>
              <a:t> </a:t>
            </a:r>
            <a:r>
              <a:rPr lang="en-US" baseline="0" dirty="0" err="1" smtClean="0"/>
              <a:t>sự</a:t>
            </a:r>
            <a:r>
              <a:rPr lang="en-US" baseline="0" dirty="0" smtClean="0"/>
              <a:t> </a:t>
            </a:r>
            <a:r>
              <a:rPr lang="en-US" baseline="0" dirty="0" err="1" smtClean="0"/>
              <a:t>nhân</a:t>
            </a:r>
            <a:r>
              <a:rPr lang="en-US" baseline="0" dirty="0" smtClean="0"/>
              <a:t> </a:t>
            </a:r>
            <a:r>
              <a:rPr lang="en-US" baseline="0" dirty="0" err="1" smtClean="0"/>
              <a:t>lên</a:t>
            </a:r>
            <a:r>
              <a:rPr lang="en-US" baseline="0" dirty="0" smtClean="0"/>
              <a:t> </a:t>
            </a:r>
            <a:r>
              <a:rPr lang="en-US" baseline="0" dirty="0" err="1" smtClean="0"/>
              <a:t>của</a:t>
            </a:r>
            <a:r>
              <a:rPr lang="en-US" baseline="0" dirty="0" smtClean="0"/>
              <a:t> virus. </a:t>
            </a:r>
            <a:endParaRPr lang="en-US" dirty="0"/>
          </a:p>
        </p:txBody>
      </p:sp>
      <p:sp>
        <p:nvSpPr>
          <p:cNvPr id="4" name="Slide Number Placeholder 3"/>
          <p:cNvSpPr>
            <a:spLocks noGrp="1"/>
          </p:cNvSpPr>
          <p:nvPr>
            <p:ph type="sldNum" sz="quarter" idx="10"/>
          </p:nvPr>
        </p:nvSpPr>
        <p:spPr/>
        <p:txBody>
          <a:bodyPr/>
          <a:lstStyle/>
          <a:p>
            <a:fld id="{EAE6BBF9-2DBE-4268-B4A1-265FC9E47169}" type="slidenum">
              <a:rPr lang="en-US" smtClean="0"/>
              <a:t>4</a:t>
            </a:fld>
            <a:endParaRPr lang="en-US"/>
          </a:p>
        </p:txBody>
      </p:sp>
    </p:spTree>
    <p:extLst>
      <p:ext uri="{BB962C8B-B14F-4D97-AF65-F5344CB8AC3E}">
        <p14:creationId xmlns:p14="http://schemas.microsoft.com/office/powerpoint/2010/main" val="1653637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E6BBF9-2DBE-4268-B4A1-265FC9E47169}" type="slidenum">
              <a:rPr lang="en-US" smtClean="0"/>
              <a:t>5</a:t>
            </a:fld>
            <a:endParaRPr lang="en-US"/>
          </a:p>
        </p:txBody>
      </p:sp>
    </p:spTree>
    <p:extLst>
      <p:ext uri="{BB962C8B-B14F-4D97-AF65-F5344CB8AC3E}">
        <p14:creationId xmlns:p14="http://schemas.microsoft.com/office/powerpoint/2010/main" val="2120957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6BBF9-2DBE-4268-B4A1-265FC9E47169}" type="slidenum">
              <a:rPr lang="en-US" smtClean="0"/>
              <a:t>21</a:t>
            </a:fld>
            <a:endParaRPr lang="en-US"/>
          </a:p>
        </p:txBody>
      </p:sp>
    </p:spTree>
    <p:extLst>
      <p:ext uri="{BB962C8B-B14F-4D97-AF65-F5344CB8AC3E}">
        <p14:creationId xmlns:p14="http://schemas.microsoft.com/office/powerpoint/2010/main" val="1454986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E82B72-4DEC-4640-B323-77A480CACACF}"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A3036-19A9-4280-BEF3-24E61D512D5E}" type="slidenum">
              <a:rPr lang="en-US" smtClean="0"/>
              <a:t>‹#›</a:t>
            </a:fld>
            <a:endParaRPr lang="en-US"/>
          </a:p>
        </p:txBody>
      </p:sp>
    </p:spTree>
    <p:extLst>
      <p:ext uri="{BB962C8B-B14F-4D97-AF65-F5344CB8AC3E}">
        <p14:creationId xmlns:p14="http://schemas.microsoft.com/office/powerpoint/2010/main" val="3843343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82B72-4DEC-4640-B323-77A480CACACF}"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A3036-19A9-4280-BEF3-24E61D512D5E}" type="slidenum">
              <a:rPr lang="en-US" smtClean="0"/>
              <a:t>‹#›</a:t>
            </a:fld>
            <a:endParaRPr lang="en-US"/>
          </a:p>
        </p:txBody>
      </p:sp>
    </p:spTree>
    <p:extLst>
      <p:ext uri="{BB962C8B-B14F-4D97-AF65-F5344CB8AC3E}">
        <p14:creationId xmlns:p14="http://schemas.microsoft.com/office/powerpoint/2010/main" val="993651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82B72-4DEC-4640-B323-77A480CACACF}"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A3036-19A9-4280-BEF3-24E61D512D5E}" type="slidenum">
              <a:rPr lang="en-US" smtClean="0"/>
              <a:t>‹#›</a:t>
            </a:fld>
            <a:endParaRPr lang="en-US"/>
          </a:p>
        </p:txBody>
      </p:sp>
    </p:spTree>
    <p:extLst>
      <p:ext uri="{BB962C8B-B14F-4D97-AF65-F5344CB8AC3E}">
        <p14:creationId xmlns:p14="http://schemas.microsoft.com/office/powerpoint/2010/main" val="3397172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82B72-4DEC-4640-B323-77A480CACACF}"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A3036-19A9-4280-BEF3-24E61D512D5E}" type="slidenum">
              <a:rPr lang="en-US" smtClean="0"/>
              <a:t>‹#›</a:t>
            </a:fld>
            <a:endParaRPr lang="en-US"/>
          </a:p>
        </p:txBody>
      </p:sp>
    </p:spTree>
    <p:extLst>
      <p:ext uri="{BB962C8B-B14F-4D97-AF65-F5344CB8AC3E}">
        <p14:creationId xmlns:p14="http://schemas.microsoft.com/office/powerpoint/2010/main" val="2535618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E82B72-4DEC-4640-B323-77A480CACACF}"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A3036-19A9-4280-BEF3-24E61D512D5E}" type="slidenum">
              <a:rPr lang="en-US" smtClean="0"/>
              <a:t>‹#›</a:t>
            </a:fld>
            <a:endParaRPr lang="en-US"/>
          </a:p>
        </p:txBody>
      </p:sp>
    </p:spTree>
    <p:extLst>
      <p:ext uri="{BB962C8B-B14F-4D97-AF65-F5344CB8AC3E}">
        <p14:creationId xmlns:p14="http://schemas.microsoft.com/office/powerpoint/2010/main" val="1389103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E82B72-4DEC-4640-B323-77A480CACACF}"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A3036-19A9-4280-BEF3-24E61D512D5E}" type="slidenum">
              <a:rPr lang="en-US" smtClean="0"/>
              <a:t>‹#›</a:t>
            </a:fld>
            <a:endParaRPr lang="en-US"/>
          </a:p>
        </p:txBody>
      </p:sp>
    </p:spTree>
    <p:extLst>
      <p:ext uri="{BB962C8B-B14F-4D97-AF65-F5344CB8AC3E}">
        <p14:creationId xmlns:p14="http://schemas.microsoft.com/office/powerpoint/2010/main" val="2197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E82B72-4DEC-4640-B323-77A480CACACF}" type="datetimeFigureOut">
              <a:rPr lang="en-US" smtClean="0"/>
              <a:t>11/24/2021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2A3036-19A9-4280-BEF3-24E61D512D5E}" type="slidenum">
              <a:rPr lang="en-US" smtClean="0"/>
              <a:t>‹#›</a:t>
            </a:fld>
            <a:endParaRPr lang="en-US"/>
          </a:p>
        </p:txBody>
      </p:sp>
    </p:spTree>
    <p:extLst>
      <p:ext uri="{BB962C8B-B14F-4D97-AF65-F5344CB8AC3E}">
        <p14:creationId xmlns:p14="http://schemas.microsoft.com/office/powerpoint/2010/main" val="253921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E82B72-4DEC-4640-B323-77A480CACACF}" type="datetimeFigureOut">
              <a:rPr lang="en-US" smtClean="0"/>
              <a:t>11/24/2021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2A3036-19A9-4280-BEF3-24E61D512D5E}" type="slidenum">
              <a:rPr lang="en-US" smtClean="0"/>
              <a:t>‹#›</a:t>
            </a:fld>
            <a:endParaRPr lang="en-US"/>
          </a:p>
        </p:txBody>
      </p:sp>
    </p:spTree>
    <p:extLst>
      <p:ext uri="{BB962C8B-B14F-4D97-AF65-F5344CB8AC3E}">
        <p14:creationId xmlns:p14="http://schemas.microsoft.com/office/powerpoint/2010/main" val="2852425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82B72-4DEC-4640-B323-77A480CACACF}" type="datetimeFigureOut">
              <a:rPr lang="en-US" smtClean="0"/>
              <a:t>11/24/2021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2A3036-19A9-4280-BEF3-24E61D512D5E}" type="slidenum">
              <a:rPr lang="en-US" smtClean="0"/>
              <a:t>‹#›</a:t>
            </a:fld>
            <a:endParaRPr lang="en-US"/>
          </a:p>
        </p:txBody>
      </p:sp>
    </p:spTree>
    <p:extLst>
      <p:ext uri="{BB962C8B-B14F-4D97-AF65-F5344CB8AC3E}">
        <p14:creationId xmlns:p14="http://schemas.microsoft.com/office/powerpoint/2010/main" val="353135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82B72-4DEC-4640-B323-77A480CACACF}"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A3036-19A9-4280-BEF3-24E61D512D5E}" type="slidenum">
              <a:rPr lang="en-US" smtClean="0"/>
              <a:t>‹#›</a:t>
            </a:fld>
            <a:endParaRPr lang="en-US"/>
          </a:p>
        </p:txBody>
      </p:sp>
    </p:spTree>
    <p:extLst>
      <p:ext uri="{BB962C8B-B14F-4D97-AF65-F5344CB8AC3E}">
        <p14:creationId xmlns:p14="http://schemas.microsoft.com/office/powerpoint/2010/main" val="2060400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82B72-4DEC-4640-B323-77A480CACACF}"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A3036-19A9-4280-BEF3-24E61D512D5E}" type="slidenum">
              <a:rPr lang="en-US" smtClean="0"/>
              <a:t>‹#›</a:t>
            </a:fld>
            <a:endParaRPr lang="en-US"/>
          </a:p>
        </p:txBody>
      </p:sp>
    </p:spTree>
    <p:extLst>
      <p:ext uri="{BB962C8B-B14F-4D97-AF65-F5344CB8AC3E}">
        <p14:creationId xmlns:p14="http://schemas.microsoft.com/office/powerpoint/2010/main" val="39616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82B72-4DEC-4640-B323-77A480CACACF}" type="datetimeFigureOut">
              <a:rPr lang="en-US" smtClean="0"/>
              <a:t>11/24/2021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2A3036-19A9-4280-BEF3-24E61D512D5E}" type="slidenum">
              <a:rPr lang="en-US" smtClean="0"/>
              <a:t>‹#›</a:t>
            </a:fld>
            <a:endParaRPr lang="en-US"/>
          </a:p>
        </p:txBody>
      </p:sp>
    </p:spTree>
    <p:extLst>
      <p:ext uri="{BB962C8B-B14F-4D97-AF65-F5344CB8AC3E}">
        <p14:creationId xmlns:p14="http://schemas.microsoft.com/office/powerpoint/2010/main" val="3913370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213648" cy="6858000"/>
          </a:xfrm>
          <a:prstGeom prst="rect">
            <a:avLst/>
          </a:prstGeom>
          <a:gradFill>
            <a:gsLst>
              <a:gs pos="0">
                <a:srgbClr val="07854A"/>
              </a:gs>
              <a:gs pos="100000">
                <a:schemeClr val="accent4">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854A"/>
              </a:solidFill>
            </a:endParaRPr>
          </a:p>
        </p:txBody>
      </p:sp>
      <p:sp>
        <p:nvSpPr>
          <p:cNvPr id="2" name="Rectangle 1"/>
          <p:cNvSpPr/>
          <p:nvPr/>
        </p:nvSpPr>
        <p:spPr>
          <a:xfrm>
            <a:off x="114300" y="101600"/>
            <a:ext cx="11976100" cy="664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2903" y="575733"/>
            <a:ext cx="1210137" cy="1194073"/>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4712" r="17058"/>
          <a:stretch/>
        </p:blipFill>
        <p:spPr>
          <a:xfrm>
            <a:off x="4064000" y="439123"/>
            <a:ext cx="1354668" cy="1409660"/>
          </a:xfrm>
          <a:prstGeom prst="rect">
            <a:avLst/>
          </a:prstGeom>
        </p:spPr>
      </p:pic>
      <p:sp>
        <p:nvSpPr>
          <p:cNvPr id="8" name="TextBox 7"/>
          <p:cNvSpPr txBox="1"/>
          <p:nvPr/>
        </p:nvSpPr>
        <p:spPr>
          <a:xfrm>
            <a:off x="1061884" y="2664541"/>
            <a:ext cx="10373032" cy="3908762"/>
          </a:xfrm>
          <a:prstGeom prst="rect">
            <a:avLst/>
          </a:prstGeom>
          <a:noFill/>
        </p:spPr>
        <p:txBody>
          <a:bodyPr wrap="square" rtlCol="0">
            <a:spAutoFit/>
          </a:bodyPr>
          <a:lstStyle/>
          <a:p>
            <a:pPr algn="ctr"/>
            <a:r>
              <a:rPr lang="en-US" sz="4000" b="1" dirty="0" smtClean="0">
                <a:latin typeface="Times New Roman" panose="02020603050405020304" pitchFamily="18" charset="0"/>
                <a:cs typeface="Times New Roman" panose="02020603050405020304" pitchFamily="18" charset="0"/>
              </a:rPr>
              <a:t>SỬ DỤNG THUỐC MOLNUPIRAVIR TRONG ĐIỀU TRỊ BỆNH NHÂN COVID-19 THỂ NHẸ TẠI VIỆT NAM</a:t>
            </a:r>
          </a:p>
          <a:p>
            <a:endParaRPr lang="en-US" sz="3600" b="1" dirty="0" smtClean="0">
              <a:latin typeface="Times New Roman" panose="02020603050405020304" pitchFamily="18" charset="0"/>
              <a:cs typeface="Times New Roman" panose="02020603050405020304" pitchFamily="18" charset="0"/>
            </a:endParaRPr>
          </a:p>
          <a:p>
            <a:endParaRPr lang="en-US" sz="3600" b="1" dirty="0">
              <a:latin typeface="Times New Roman" panose="02020603050405020304" pitchFamily="18" charset="0"/>
              <a:cs typeface="Times New Roman" panose="02020603050405020304" pitchFamily="18" charset="0"/>
            </a:endParaRPr>
          </a:p>
          <a:p>
            <a:pPr algn="r"/>
            <a:r>
              <a:rPr lang="en-US" sz="2800" b="1" i="1" dirty="0" smtClean="0">
                <a:latin typeface="Times New Roman" panose="02020603050405020304" pitchFamily="18" charset="0"/>
                <a:cs typeface="Times New Roman" panose="02020603050405020304" pitchFamily="18" charset="0"/>
              </a:rPr>
              <a:t>PGS.TS. Nguyễn Viết Nhung  </a:t>
            </a:r>
          </a:p>
          <a:p>
            <a:pPr algn="r"/>
            <a:r>
              <a:rPr lang="en-US" sz="2800" b="1" i="1" dirty="0" err="1" smtClean="0">
                <a:latin typeface="Times New Roman" panose="02020603050405020304" pitchFamily="18" charset="0"/>
                <a:cs typeface="Times New Roman" panose="02020603050405020304" pitchFamily="18" charset="0"/>
              </a:rPr>
              <a:t>Bệnh</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viện</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Phổi</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Trung</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ương</a:t>
            </a:r>
            <a:endParaRPr lang="en-US"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767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749845"/>
          </a:xfrm>
          <a:prstGeom prst="rect">
            <a:avLst/>
          </a:prstGeom>
          <a:solidFill>
            <a:schemeClr val="bg1">
              <a:lumMod val="9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626942"/>
            <a:ext cx="12192000" cy="231058"/>
          </a:xfrm>
          <a:prstGeom prst="rect">
            <a:avLst/>
          </a:prstGeom>
          <a:gradFill>
            <a:gsLst>
              <a:gs pos="100000">
                <a:srgbClr val="07854A"/>
              </a:gs>
              <a:gs pos="0">
                <a:schemeClr val="accent4">
                  <a:lumMod val="40000"/>
                  <a:lumOff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40413" y="0"/>
            <a:ext cx="1845187" cy="723900"/>
          </a:xfrm>
          <a:prstGeom prst="rect">
            <a:avLst/>
          </a:prstGeom>
          <a:solidFill>
            <a:srgbClr val="171043"/>
          </a:solidFill>
          <a:ln>
            <a:solidFill>
              <a:srgbClr val="1710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VIN-MOL-001</a:t>
            </a:r>
            <a:endParaRPr lang="en-US" sz="2000" b="1"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0" y="723900"/>
            <a:ext cx="12192000" cy="0"/>
          </a:xfrm>
          <a:prstGeom prst="line">
            <a:avLst/>
          </a:prstGeom>
          <a:ln w="25400">
            <a:solidFill>
              <a:srgbClr val="171043"/>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6812" y="131117"/>
            <a:ext cx="6685935"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KẾT QUẢ SƠ BỘ</a:t>
            </a:r>
            <a:endParaRPr lang="en-US" sz="2800" b="1" dirty="0">
              <a:latin typeface="Times New Roman" panose="02020603050405020304" pitchFamily="18" charset="0"/>
              <a:cs typeface="Times New Roman" panose="02020603050405020304" pitchFamily="18" charset="0"/>
            </a:endParaRPr>
          </a:p>
        </p:txBody>
      </p:sp>
      <p:grpSp>
        <p:nvGrpSpPr>
          <p:cNvPr id="42" name="Group 41"/>
          <p:cNvGrpSpPr/>
          <p:nvPr/>
        </p:nvGrpSpPr>
        <p:grpSpPr>
          <a:xfrm>
            <a:off x="2340078" y="1060358"/>
            <a:ext cx="8056552" cy="5230125"/>
            <a:chOff x="27709" y="-9222"/>
            <a:chExt cx="7343250" cy="3606208"/>
          </a:xfrm>
        </p:grpSpPr>
        <p:sp>
          <p:nvSpPr>
            <p:cNvPr id="43" name="Rectangle 42"/>
            <p:cNvSpPr>
              <a:spLocks noChangeArrowheads="1"/>
            </p:cNvSpPr>
            <p:nvPr/>
          </p:nvSpPr>
          <p:spPr bwMode="auto">
            <a:xfrm>
              <a:off x="1977238" y="-9222"/>
              <a:ext cx="3168780" cy="489676"/>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algn="ctr">
                <a:spcBef>
                  <a:spcPts val="0"/>
                </a:spcBef>
                <a:spcAft>
                  <a:spcPts val="0"/>
                </a:spcAft>
              </a:pPr>
              <a:r>
                <a:rPr lang="en-CA" dirty="0" err="1">
                  <a:effectLst/>
                  <a:latin typeface="Times New Roman" panose="02020603050405020304" pitchFamily="18" charset="0"/>
                  <a:ea typeface="Times New Roman" panose="02020603050405020304" pitchFamily="18" charset="0"/>
                </a:rPr>
                <a:t>Đánh</a:t>
              </a:r>
              <a:r>
                <a:rPr lang="en-CA" dirty="0">
                  <a:effectLst/>
                  <a:latin typeface="Times New Roman" panose="02020603050405020304" pitchFamily="18" charset="0"/>
                  <a:ea typeface="Times New Roman" panose="02020603050405020304" pitchFamily="18" charset="0"/>
                </a:rPr>
                <a:t> </a:t>
              </a:r>
              <a:r>
                <a:rPr lang="en-CA" dirty="0" err="1" smtClean="0">
                  <a:effectLst/>
                  <a:latin typeface="Times New Roman" panose="02020603050405020304" pitchFamily="18" charset="0"/>
                  <a:ea typeface="Times New Roman" panose="02020603050405020304" pitchFamily="18" charset="0"/>
                </a:rPr>
                <a:t>giá</a:t>
              </a:r>
              <a:r>
                <a:rPr lang="en-CA" dirty="0" smtClean="0">
                  <a:effectLst/>
                  <a:latin typeface="Times New Roman" panose="02020603050405020304" pitchFamily="18" charset="0"/>
                  <a:ea typeface="Times New Roman" panose="02020603050405020304" pitchFamily="18" charset="0"/>
                </a:rPr>
                <a:t> </a:t>
              </a:r>
              <a:r>
                <a:rPr lang="en-CA" dirty="0" err="1">
                  <a:effectLst/>
                  <a:latin typeface="Times New Roman" panose="02020603050405020304" pitchFamily="18" charset="0"/>
                  <a:ea typeface="Times New Roman" panose="02020603050405020304" pitchFamily="18" charset="0"/>
                </a:rPr>
                <a:t>tiêu</a:t>
              </a:r>
              <a:r>
                <a:rPr lang="en-CA" dirty="0">
                  <a:effectLst/>
                  <a:latin typeface="Times New Roman" panose="02020603050405020304" pitchFamily="18" charset="0"/>
                  <a:ea typeface="Times New Roman" panose="02020603050405020304" pitchFamily="18" charset="0"/>
                </a:rPr>
                <a:t> </a:t>
              </a:r>
              <a:r>
                <a:rPr lang="en-CA" dirty="0" err="1">
                  <a:effectLst/>
                  <a:latin typeface="Times New Roman" panose="02020603050405020304" pitchFamily="18" charset="0"/>
                  <a:ea typeface="Times New Roman" panose="02020603050405020304" pitchFamily="18" charset="0"/>
                </a:rPr>
                <a:t>chuẩn</a:t>
              </a:r>
              <a:r>
                <a:rPr lang="en-CA" dirty="0">
                  <a:effectLst/>
                  <a:latin typeface="Times New Roman" panose="02020603050405020304" pitchFamily="18" charset="0"/>
                  <a:ea typeface="Times New Roman" panose="02020603050405020304" pitchFamily="18" charset="0"/>
                </a:rPr>
                <a:t> </a:t>
              </a:r>
              <a:r>
                <a:rPr lang="en-CA" dirty="0" err="1">
                  <a:effectLst/>
                  <a:latin typeface="Times New Roman" panose="02020603050405020304" pitchFamily="18" charset="0"/>
                  <a:ea typeface="Times New Roman" panose="02020603050405020304" pitchFamily="18" charset="0"/>
                </a:rPr>
                <a:t>tuyển</a:t>
              </a:r>
              <a:r>
                <a:rPr lang="en-CA" dirty="0">
                  <a:effectLst/>
                  <a:latin typeface="Times New Roman" panose="02020603050405020304" pitchFamily="18" charset="0"/>
                  <a:ea typeface="Times New Roman" panose="02020603050405020304" pitchFamily="18" charset="0"/>
                </a:rPr>
                <a:t> </a:t>
              </a:r>
              <a:r>
                <a:rPr lang="en-CA" dirty="0" err="1">
                  <a:effectLst/>
                  <a:latin typeface="Times New Roman" panose="02020603050405020304" pitchFamily="18" charset="0"/>
                  <a:ea typeface="Times New Roman" panose="02020603050405020304" pitchFamily="18" charset="0"/>
                </a:rPr>
                <a:t>chọn</a:t>
              </a:r>
              <a:r>
                <a:rPr lang="en-CA" dirty="0">
                  <a:effectLst/>
                  <a:latin typeface="Times New Roman" panose="02020603050405020304" pitchFamily="18" charset="0"/>
                  <a:ea typeface="Times New Roman" panose="02020603050405020304" pitchFamily="18" charset="0"/>
                </a:rPr>
                <a:t> (</a:t>
              </a:r>
              <a:r>
                <a:rPr lang="en-CA" dirty="0" smtClean="0">
                  <a:effectLst/>
                  <a:latin typeface="Times New Roman" panose="02020603050405020304" pitchFamily="18" charset="0"/>
                  <a:ea typeface="Times New Roman" panose="02020603050405020304" pitchFamily="18" charset="0"/>
                </a:rPr>
                <a:t>n=585)</a:t>
              </a:r>
              <a:endParaRPr lang="en-US" dirty="0">
                <a:effectLst/>
                <a:latin typeface="Times New Roman" panose="02020603050405020304" pitchFamily="18" charset="0"/>
                <a:ea typeface="Times New Roman" panose="02020603050405020304" pitchFamily="18" charset="0"/>
              </a:endParaRPr>
            </a:p>
          </p:txBody>
        </p:sp>
        <p:sp>
          <p:nvSpPr>
            <p:cNvPr id="44" name="Rectangle 43"/>
            <p:cNvSpPr>
              <a:spLocks noChangeArrowheads="1"/>
            </p:cNvSpPr>
            <p:nvPr/>
          </p:nvSpPr>
          <p:spPr bwMode="auto">
            <a:xfrm>
              <a:off x="4238755" y="547255"/>
              <a:ext cx="3132204" cy="1011262"/>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algn="just">
                <a:spcBef>
                  <a:spcPts val="0"/>
                </a:spcBef>
                <a:spcAft>
                  <a:spcPts val="0"/>
                </a:spcAft>
              </a:pPr>
              <a:r>
                <a:rPr lang="en-CA" dirty="0" err="1">
                  <a:effectLst/>
                  <a:latin typeface="Times New Roman" panose="02020603050405020304" pitchFamily="18" charset="0"/>
                  <a:ea typeface="Times New Roman" panose="02020603050405020304" pitchFamily="18" charset="0"/>
                </a:rPr>
                <a:t>Loại</a:t>
              </a:r>
              <a:r>
                <a:rPr lang="en-CA" dirty="0">
                  <a:effectLst/>
                  <a:latin typeface="Times New Roman" panose="02020603050405020304" pitchFamily="18" charset="0"/>
                  <a:ea typeface="Times New Roman" panose="02020603050405020304" pitchFamily="18" charset="0"/>
                </a:rPr>
                <a:t> (</a:t>
              </a:r>
              <a:r>
                <a:rPr lang="en-CA" dirty="0" smtClean="0">
                  <a:effectLst/>
                  <a:latin typeface="Times New Roman" panose="02020603050405020304" pitchFamily="18" charset="0"/>
                  <a:ea typeface="Times New Roman" panose="02020603050405020304" pitchFamily="18" charset="0"/>
                </a:rPr>
                <a:t>n=127)</a:t>
              </a:r>
              <a:endParaRPr lang="en-US" dirty="0">
                <a:effectLst/>
                <a:latin typeface="Times New Roman" panose="02020603050405020304" pitchFamily="18" charset="0"/>
                <a:ea typeface="Times New Roman" panose="02020603050405020304" pitchFamily="18" charset="0"/>
              </a:endParaRPr>
            </a:p>
            <a:p>
              <a:pPr marL="457200" marR="0" indent="-228600">
                <a:lnSpc>
                  <a:spcPct val="115000"/>
                </a:lnSpc>
                <a:spcBef>
                  <a:spcPts val="0"/>
                </a:spcBef>
                <a:spcAft>
                  <a:spcPts val="0"/>
                </a:spcAft>
              </a:pPr>
              <a:r>
                <a:rPr lang="en-CA" sz="1600" dirty="0" err="1">
                  <a:effectLst/>
                  <a:latin typeface="Times New Roman" panose="02020603050405020304" pitchFamily="18" charset="0"/>
                  <a:ea typeface="Calibri" panose="020F0502020204030204" pitchFamily="34" charset="0"/>
                  <a:cs typeface="Times New Roman" panose="02020603050405020304" pitchFamily="18" charset="0"/>
                </a:rPr>
                <a:t>Rút</a:t>
              </a:r>
              <a:r>
                <a:rPr lang="en-CA"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CA" sz="16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CA"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CA" sz="1600" dirty="0" err="1">
                  <a:effectLst/>
                  <a:latin typeface="Times New Roman" panose="02020603050405020304" pitchFamily="18" charset="0"/>
                  <a:ea typeface="Calibri" panose="020F0502020204030204" pitchFamily="34" charset="0"/>
                  <a:cs typeface="Times New Roman" panose="02020603050405020304" pitchFamily="18" charset="0"/>
                </a:rPr>
                <a:t>thuận</a:t>
              </a:r>
              <a:r>
                <a:rPr lang="en-CA"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CA" sz="1600" dirty="0" smtClean="0">
                  <a:effectLst/>
                  <a:latin typeface="Times New Roman" panose="02020603050405020304" pitchFamily="18" charset="0"/>
                  <a:ea typeface="Calibri" panose="020F0502020204030204" pitchFamily="34" charset="0"/>
                  <a:cs typeface="Times New Roman" panose="02020603050405020304" pitchFamily="18" charset="0"/>
                </a:rPr>
                <a:t>7 </a:t>
              </a:r>
              <a:r>
                <a:rPr lang="en-CA" sz="1600" dirty="0">
                  <a:effectLst/>
                  <a:latin typeface="Times New Roman" panose="02020603050405020304" pitchFamily="18" charset="0"/>
                  <a:ea typeface="Calibri" panose="020F0502020204030204" pitchFamily="34" charset="0"/>
                  <a:cs typeface="Times New Roman" panose="02020603050405020304" pitchFamily="18" charset="0"/>
                </a:rPr>
                <a:t>BN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15000"/>
                </a:lnSpc>
                <a:spcBef>
                  <a:spcPts val="0"/>
                </a:spcBef>
                <a:spcAft>
                  <a:spcPts val="1000"/>
                </a:spcAft>
              </a:pPr>
              <a:r>
                <a:rPr lang="en-CA" sz="16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CA"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CA" sz="1600" dirty="0" err="1">
                  <a:effectLst/>
                  <a:latin typeface="Times New Roman" panose="02020603050405020304" pitchFamily="18" charset="0"/>
                  <a:ea typeface="Calibri" panose="020F0502020204030204" pitchFamily="34" charset="0"/>
                  <a:cs typeface="Times New Roman" panose="02020603050405020304" pitchFamily="18" charset="0"/>
                </a:rPr>
                <a:t>thỏa</a:t>
              </a:r>
              <a:r>
                <a:rPr lang="en-CA"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CA" sz="16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CA"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CA" sz="1600"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CA"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CA" sz="1600" dirty="0" smtClean="0">
                  <a:latin typeface="Times New Roman" panose="02020603050405020304" pitchFamily="18" charset="0"/>
                  <a:ea typeface="Calibri" panose="020F0502020204030204" pitchFamily="34" charset="0"/>
                  <a:cs typeface="Times New Roman" panose="02020603050405020304" pitchFamily="18" charset="0"/>
                </a:rPr>
                <a:t>120</a:t>
              </a:r>
              <a:r>
                <a:rPr lang="en-CA" sz="16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Rectangle 44"/>
            <p:cNvSpPr>
              <a:spLocks noChangeArrowheads="1"/>
            </p:cNvSpPr>
            <p:nvPr/>
          </p:nvSpPr>
          <p:spPr bwMode="auto">
            <a:xfrm>
              <a:off x="27709" y="2611582"/>
              <a:ext cx="2847975" cy="971550"/>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algn="ctr">
                <a:spcBef>
                  <a:spcPts val="0"/>
                </a:spcBef>
                <a:spcAft>
                  <a:spcPts val="0"/>
                </a:spcAft>
              </a:pPr>
              <a:r>
                <a:rPr lang="en-CA" dirty="0" err="1" smtClean="0">
                  <a:effectLst/>
                  <a:latin typeface="Times New Roman" panose="02020603050405020304" pitchFamily="18" charset="0"/>
                  <a:ea typeface="Times New Roman" panose="02020603050405020304" pitchFamily="18" charset="0"/>
                </a:rPr>
                <a:t>Nhóm</a:t>
              </a:r>
              <a:r>
                <a:rPr lang="en-CA" dirty="0" smtClean="0">
                  <a:effectLst/>
                  <a:latin typeface="Times New Roman" panose="02020603050405020304" pitchFamily="18" charset="0"/>
                  <a:ea typeface="Times New Roman" panose="02020603050405020304" pitchFamily="18" charset="0"/>
                </a:rPr>
                <a:t> </a:t>
              </a:r>
              <a:r>
                <a:rPr lang="en-CA" dirty="0" err="1" smtClean="0">
                  <a:effectLst/>
                  <a:latin typeface="Times New Roman" panose="02020603050405020304" pitchFamily="18" charset="0"/>
                  <a:ea typeface="Times New Roman" panose="02020603050405020304" pitchFamily="18" charset="0"/>
                </a:rPr>
                <a:t>điều</a:t>
              </a:r>
              <a:r>
                <a:rPr lang="en-CA" dirty="0" smtClean="0">
                  <a:effectLst/>
                  <a:latin typeface="Times New Roman" panose="02020603050405020304" pitchFamily="18" charset="0"/>
                  <a:ea typeface="Times New Roman" panose="02020603050405020304" pitchFamily="18" charset="0"/>
                </a:rPr>
                <a:t> </a:t>
              </a:r>
              <a:r>
                <a:rPr lang="en-CA" dirty="0" err="1" smtClean="0">
                  <a:effectLst/>
                  <a:latin typeface="Times New Roman" panose="02020603050405020304" pitchFamily="18" charset="0"/>
                  <a:ea typeface="Times New Roman" panose="02020603050405020304" pitchFamily="18" charset="0"/>
                </a:rPr>
                <a:t>trị</a:t>
              </a:r>
              <a:r>
                <a:rPr lang="en-CA" dirty="0" smtClean="0">
                  <a:effectLst/>
                  <a:latin typeface="Times New Roman" panose="02020603050405020304" pitchFamily="18" charset="0"/>
                  <a:ea typeface="Times New Roman" panose="02020603050405020304" pitchFamily="18" charset="0"/>
                </a:rPr>
                <a:t> </a:t>
              </a:r>
              <a:r>
                <a:rPr lang="en-CA" dirty="0" err="1" smtClean="0">
                  <a:effectLst/>
                  <a:latin typeface="Times New Roman" panose="02020603050405020304" pitchFamily="18" charset="0"/>
                  <a:ea typeface="Times New Roman" panose="02020603050405020304" pitchFamily="18" charset="0"/>
                </a:rPr>
                <a:t>tiêu</a:t>
              </a:r>
              <a:r>
                <a:rPr lang="en-CA" dirty="0" smtClean="0">
                  <a:effectLst/>
                  <a:latin typeface="Times New Roman" panose="02020603050405020304" pitchFamily="18" charset="0"/>
                  <a:ea typeface="Times New Roman" panose="02020603050405020304" pitchFamily="18" charset="0"/>
                </a:rPr>
                <a:t> </a:t>
              </a:r>
              <a:r>
                <a:rPr lang="en-CA" dirty="0" err="1" smtClean="0">
                  <a:effectLst/>
                  <a:latin typeface="Times New Roman" panose="02020603050405020304" pitchFamily="18" charset="0"/>
                  <a:ea typeface="Times New Roman" panose="02020603050405020304" pitchFamily="18" charset="0"/>
                </a:rPr>
                <a:t>chuẩn</a:t>
              </a:r>
              <a:r>
                <a:rPr lang="en-CA" dirty="0" smtClean="0">
                  <a:effectLst/>
                  <a:latin typeface="Times New Roman" panose="02020603050405020304" pitchFamily="18" charset="0"/>
                  <a:ea typeface="Times New Roman" panose="02020603050405020304" pitchFamily="18" charset="0"/>
                </a:rPr>
                <a:t> </a:t>
              </a:r>
              <a:r>
                <a:rPr lang="en-CA" dirty="0" err="1" smtClean="0">
                  <a:effectLst/>
                  <a:latin typeface="Times New Roman" panose="02020603050405020304" pitchFamily="18" charset="0"/>
                  <a:ea typeface="Times New Roman" panose="02020603050405020304" pitchFamily="18" charset="0"/>
                </a:rPr>
                <a:t>kết</a:t>
              </a:r>
              <a:r>
                <a:rPr lang="en-CA" dirty="0" smtClean="0">
                  <a:effectLst/>
                  <a:latin typeface="Times New Roman" panose="02020603050405020304" pitchFamily="18" charset="0"/>
                  <a:ea typeface="Times New Roman" panose="02020603050405020304" pitchFamily="18" charset="0"/>
                </a:rPr>
                <a:t> </a:t>
              </a:r>
              <a:r>
                <a:rPr lang="en-CA" dirty="0" err="1" smtClean="0">
                  <a:effectLst/>
                  <a:latin typeface="Times New Roman" panose="02020603050405020304" pitchFamily="18" charset="0"/>
                  <a:ea typeface="Times New Roman" panose="02020603050405020304" pitchFamily="18" charset="0"/>
                </a:rPr>
                <a:t>hợp</a:t>
              </a:r>
              <a:r>
                <a:rPr lang="en-CA" dirty="0" smtClean="0">
                  <a:effectLst/>
                  <a:latin typeface="Times New Roman" panose="02020603050405020304" pitchFamily="18" charset="0"/>
                  <a:ea typeface="Times New Roman" panose="02020603050405020304" pitchFamily="18" charset="0"/>
                </a:rPr>
                <a:t> </a:t>
              </a:r>
              <a:r>
                <a:rPr lang="en-CA" dirty="0" err="1">
                  <a:effectLst/>
                  <a:latin typeface="Times New Roman" panose="02020603050405020304" pitchFamily="18" charset="0"/>
                  <a:ea typeface="Times New Roman" panose="02020603050405020304" pitchFamily="18" charset="0"/>
                </a:rPr>
                <a:t>Molnupiravir</a:t>
              </a:r>
              <a:r>
                <a:rPr lang="en-CA" dirty="0">
                  <a:effectLst/>
                  <a:latin typeface="Times New Roman" panose="02020603050405020304" pitchFamily="18" charset="0"/>
                  <a:ea typeface="Times New Roman" panose="02020603050405020304" pitchFamily="18" charset="0"/>
                </a:rPr>
                <a:t> </a:t>
              </a:r>
              <a:endParaRPr lang="en-CA" dirty="0" smtClean="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CA" dirty="0" smtClean="0">
                  <a:effectLst/>
                  <a:latin typeface="Times New Roman" panose="02020603050405020304" pitchFamily="18" charset="0"/>
                  <a:ea typeface="Times New Roman" panose="02020603050405020304" pitchFamily="18" charset="0"/>
                </a:rPr>
                <a:t>(n=278)</a:t>
              </a:r>
            </a:p>
            <a:p>
              <a:pPr marL="0" marR="0" algn="ctr">
                <a:spcBef>
                  <a:spcPts val="0"/>
                </a:spcBef>
                <a:spcAft>
                  <a:spcPts val="0"/>
                </a:spcAft>
              </a:pPr>
              <a:r>
                <a:rPr lang="en-US" dirty="0" err="1" smtClean="0">
                  <a:latin typeface="Times New Roman" panose="02020603050405020304" pitchFamily="18" charset="0"/>
                  <a:ea typeface="Times New Roman" panose="02020603050405020304" pitchFamily="18" charset="0"/>
                </a:rPr>
                <a:t>Rút</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khỏi</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nghiên</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cứu</a:t>
              </a:r>
              <a:r>
                <a:rPr lang="en-US" dirty="0" smtClean="0">
                  <a:latin typeface="Times New Roman" panose="02020603050405020304" pitchFamily="18" charset="0"/>
                  <a:ea typeface="Times New Roman" panose="02020603050405020304" pitchFamily="18" charset="0"/>
                </a:rPr>
                <a:t>: 5</a:t>
              </a:r>
              <a:endParaRPr lang="en-US" dirty="0">
                <a:effectLst/>
                <a:latin typeface="Times New Roman" panose="02020603050405020304" pitchFamily="18" charset="0"/>
                <a:ea typeface="Times New Roman" panose="02020603050405020304" pitchFamily="18" charset="0"/>
              </a:endParaRPr>
            </a:p>
            <a:p>
              <a:pPr marL="180340" marR="0" indent="-90170">
                <a:lnSpc>
                  <a:spcPct val="115000"/>
                </a:lnSpc>
                <a:spcBef>
                  <a:spcPts val="0"/>
                </a:spcBef>
                <a:spcAft>
                  <a:spcPts val="10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Rectangle 45"/>
            <p:cNvSpPr>
              <a:spLocks noChangeArrowheads="1"/>
            </p:cNvSpPr>
            <p:nvPr/>
          </p:nvSpPr>
          <p:spPr bwMode="auto">
            <a:xfrm>
              <a:off x="4010891" y="2625436"/>
              <a:ext cx="2843530" cy="971550"/>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algn="ctr">
                <a:spcBef>
                  <a:spcPts val="0"/>
                </a:spcBef>
                <a:spcAft>
                  <a:spcPts val="0"/>
                </a:spcAft>
              </a:pPr>
              <a:r>
                <a:rPr lang="en-CA" dirty="0" err="1">
                  <a:effectLst/>
                  <a:latin typeface="Times New Roman" panose="02020603050405020304" pitchFamily="18" charset="0"/>
                  <a:ea typeface="Times New Roman" panose="02020603050405020304" pitchFamily="18" charset="0"/>
                </a:rPr>
                <a:t>Nhóm</a:t>
              </a:r>
              <a:r>
                <a:rPr lang="en-CA" dirty="0">
                  <a:effectLst/>
                  <a:latin typeface="Times New Roman" panose="02020603050405020304" pitchFamily="18" charset="0"/>
                  <a:ea typeface="Times New Roman" panose="02020603050405020304" pitchFamily="18" charset="0"/>
                </a:rPr>
                <a:t> </a:t>
              </a:r>
              <a:r>
                <a:rPr lang="en-CA" dirty="0" err="1" smtClean="0">
                  <a:latin typeface="Times New Roman" panose="02020603050405020304" pitchFamily="18" charset="0"/>
                  <a:ea typeface="Times New Roman" panose="02020603050405020304" pitchFamily="18" charset="0"/>
                </a:rPr>
                <a:t>điều</a:t>
              </a:r>
              <a:r>
                <a:rPr lang="en-CA" dirty="0" smtClean="0">
                  <a:latin typeface="Times New Roman" panose="02020603050405020304" pitchFamily="18" charset="0"/>
                  <a:ea typeface="Times New Roman" panose="02020603050405020304" pitchFamily="18" charset="0"/>
                </a:rPr>
                <a:t> </a:t>
              </a:r>
              <a:r>
                <a:rPr lang="en-CA" dirty="0" err="1" smtClean="0">
                  <a:latin typeface="Times New Roman" panose="02020603050405020304" pitchFamily="18" charset="0"/>
                  <a:ea typeface="Times New Roman" panose="02020603050405020304" pitchFamily="18" charset="0"/>
                </a:rPr>
                <a:t>trị</a:t>
              </a:r>
              <a:r>
                <a:rPr lang="en-CA" dirty="0" smtClean="0">
                  <a:latin typeface="Times New Roman" panose="02020603050405020304" pitchFamily="18" charset="0"/>
                  <a:ea typeface="Times New Roman" panose="02020603050405020304" pitchFamily="18" charset="0"/>
                </a:rPr>
                <a:t> </a:t>
              </a:r>
              <a:r>
                <a:rPr lang="en-CA" dirty="0" err="1" smtClean="0">
                  <a:latin typeface="Times New Roman" panose="02020603050405020304" pitchFamily="18" charset="0"/>
                  <a:ea typeface="Times New Roman" panose="02020603050405020304" pitchFamily="18" charset="0"/>
                </a:rPr>
                <a:t>tiêu</a:t>
              </a:r>
              <a:r>
                <a:rPr lang="en-CA" dirty="0" smtClean="0">
                  <a:latin typeface="Times New Roman" panose="02020603050405020304" pitchFamily="18" charset="0"/>
                  <a:ea typeface="Times New Roman" panose="02020603050405020304" pitchFamily="18" charset="0"/>
                </a:rPr>
                <a:t> </a:t>
              </a:r>
              <a:r>
                <a:rPr lang="en-CA" dirty="0" err="1" smtClean="0">
                  <a:latin typeface="Times New Roman" panose="02020603050405020304" pitchFamily="18" charset="0"/>
                  <a:ea typeface="Times New Roman" panose="02020603050405020304" pitchFamily="18" charset="0"/>
                </a:rPr>
                <a:t>chuẩn</a:t>
              </a:r>
              <a:endParaRPr lang="en-CA" dirty="0" smtClean="0">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CA" dirty="0" smtClean="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CA" dirty="0" smtClean="0">
                  <a:effectLst/>
                  <a:latin typeface="Times New Roman" panose="02020603050405020304" pitchFamily="18" charset="0"/>
                  <a:ea typeface="Times New Roman" panose="02020603050405020304" pitchFamily="18" charset="0"/>
                </a:rPr>
                <a:t>(n=180)</a:t>
              </a:r>
            </a:p>
            <a:p>
              <a:pPr algn="ctr"/>
              <a:r>
                <a:rPr lang="en-US" dirty="0" err="1" smtClean="0">
                  <a:latin typeface="Times New Roman" panose="02020603050405020304" pitchFamily="18" charset="0"/>
                  <a:ea typeface="Times New Roman" panose="02020603050405020304" pitchFamily="18" charset="0"/>
                </a:rPr>
                <a:t>Rút</a:t>
              </a:r>
              <a:r>
                <a:rPr lang="en-US" dirty="0" smtClean="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khỏi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nghiên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cứu</a:t>
              </a:r>
              <a:r>
                <a:rPr lang="en-US"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8</a:t>
              </a:r>
              <a:endParaRPr lang="en-US" dirty="0">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effectLst/>
                <a:latin typeface="Times New Roman" panose="02020603050405020304" pitchFamily="18" charset="0"/>
                <a:ea typeface="Times New Roman" panose="02020603050405020304" pitchFamily="18" charset="0"/>
              </a:endParaRPr>
            </a:p>
          </p:txBody>
        </p:sp>
        <p:sp>
          <p:nvSpPr>
            <p:cNvPr id="47" name="Rounded Rectangle 46"/>
            <p:cNvSpPr>
              <a:spLocks noChangeArrowheads="1"/>
            </p:cNvSpPr>
            <p:nvPr/>
          </p:nvSpPr>
          <p:spPr bwMode="auto">
            <a:xfrm>
              <a:off x="2726373" y="2409825"/>
              <a:ext cx="1433830" cy="293370"/>
            </a:xfrm>
            <a:prstGeom prst="roundRect">
              <a:avLst>
                <a:gd name="adj" fmla="val 16667"/>
              </a:avLst>
            </a:prstGeom>
            <a:solidFill>
              <a:srgbClr val="A9C7FD"/>
            </a:solidFill>
            <a:ln w="9525">
              <a:solidFill>
                <a:srgbClr val="000000"/>
              </a:solidFill>
              <a:round/>
              <a:headEnd/>
              <a:tailEnd/>
            </a:ln>
          </p:spPr>
          <p:txBody>
            <a:bodyPr rot="0" vert="horz" wrap="square" lIns="45720" tIns="45720" rIns="45720" bIns="45720" anchor="t" anchorCtr="0" upright="1">
              <a:noAutofit/>
            </a:bodyPr>
            <a:lstStyle/>
            <a:p>
              <a:pPr marL="0" marR="0" algn="ctr">
                <a:spcBef>
                  <a:spcPts val="0"/>
                </a:spcBef>
                <a:spcAft>
                  <a:spcPts val="0"/>
                </a:spcAft>
              </a:pPr>
              <a:r>
                <a:rPr lang="en-GB" dirty="0" err="1">
                  <a:effectLst/>
                  <a:latin typeface="Times New Roman" panose="02020603050405020304" pitchFamily="18" charset="0"/>
                  <a:ea typeface="Times New Roman" panose="02020603050405020304" pitchFamily="18" charset="0"/>
                </a:rPr>
                <a:t>Phân</a:t>
              </a:r>
              <a:r>
                <a:rPr lang="en-GB" dirty="0">
                  <a:effectLst/>
                  <a:latin typeface="Times New Roman" panose="02020603050405020304" pitchFamily="18" charset="0"/>
                  <a:ea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rPr>
                <a:t>nhóm</a:t>
              </a:r>
              <a:endParaRPr lang="en-US" dirty="0">
                <a:effectLst/>
                <a:latin typeface="Times New Roman" panose="02020603050405020304" pitchFamily="18" charset="0"/>
                <a:ea typeface="Times New Roman" panose="02020603050405020304" pitchFamily="18" charset="0"/>
              </a:endParaRPr>
            </a:p>
          </p:txBody>
        </p:sp>
        <p:cxnSp>
          <p:nvCxnSpPr>
            <p:cNvPr id="48" name="Elbow Connector 47"/>
            <p:cNvCxnSpPr>
              <a:cxnSpLocks noChangeShapeType="1"/>
            </p:cNvCxnSpPr>
            <p:nvPr/>
          </p:nvCxnSpPr>
          <p:spPr bwMode="auto">
            <a:xfrm rot="10800000" flipV="1">
              <a:off x="1468581" y="2209800"/>
              <a:ext cx="2331720" cy="400050"/>
            </a:xfrm>
            <a:prstGeom prst="bentConnector2">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9" name="Elbow Connector 48"/>
            <p:cNvCxnSpPr>
              <a:cxnSpLocks noChangeShapeType="1"/>
            </p:cNvCxnSpPr>
            <p:nvPr/>
          </p:nvCxnSpPr>
          <p:spPr bwMode="auto">
            <a:xfrm>
              <a:off x="3103418" y="2209800"/>
              <a:ext cx="2331720" cy="400050"/>
            </a:xfrm>
            <a:prstGeom prst="bentConnector2">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0" name="Straight Arrow Connector 49"/>
            <p:cNvCxnSpPr>
              <a:cxnSpLocks noChangeShapeType="1"/>
            </p:cNvCxnSpPr>
            <p:nvPr/>
          </p:nvCxnSpPr>
          <p:spPr bwMode="auto">
            <a:xfrm>
              <a:off x="3588327" y="484909"/>
              <a:ext cx="635" cy="1732915"/>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1" name="Rectangle 50"/>
            <p:cNvSpPr>
              <a:spLocks noChangeArrowheads="1"/>
            </p:cNvSpPr>
            <p:nvPr/>
          </p:nvSpPr>
          <p:spPr bwMode="auto">
            <a:xfrm>
              <a:off x="1867227" y="1627409"/>
              <a:ext cx="3388803" cy="390390"/>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algn="just">
                <a:spcBef>
                  <a:spcPts val="0"/>
                </a:spcBef>
                <a:spcAft>
                  <a:spcPts val="0"/>
                </a:spcAft>
              </a:pPr>
              <a:r>
                <a:rPr lang="en-CA" dirty="0" err="1">
                  <a:effectLst/>
                  <a:latin typeface="Times New Roman" panose="02020603050405020304" pitchFamily="18" charset="0"/>
                  <a:ea typeface="Times New Roman" panose="02020603050405020304" pitchFamily="18" charset="0"/>
                </a:rPr>
                <a:t>Phân</a:t>
              </a:r>
              <a:r>
                <a:rPr lang="en-CA" dirty="0">
                  <a:effectLst/>
                  <a:latin typeface="Times New Roman" panose="02020603050405020304" pitchFamily="18" charset="0"/>
                  <a:ea typeface="Times New Roman" panose="02020603050405020304" pitchFamily="18" charset="0"/>
                </a:rPr>
                <a:t> </a:t>
              </a:r>
              <a:r>
                <a:rPr lang="en-CA" dirty="0" err="1">
                  <a:effectLst/>
                  <a:latin typeface="Times New Roman" panose="02020603050405020304" pitchFamily="18" charset="0"/>
                  <a:ea typeface="Times New Roman" panose="02020603050405020304" pitchFamily="18" charset="0"/>
                </a:rPr>
                <a:t>nhóm</a:t>
              </a:r>
              <a:r>
                <a:rPr lang="en-CA" dirty="0">
                  <a:effectLst/>
                  <a:latin typeface="Times New Roman" panose="02020603050405020304" pitchFamily="18" charset="0"/>
                  <a:ea typeface="Times New Roman" panose="02020603050405020304" pitchFamily="18" charset="0"/>
                </a:rPr>
                <a:t> </a:t>
              </a:r>
              <a:r>
                <a:rPr lang="en-CA" dirty="0" err="1">
                  <a:effectLst/>
                  <a:latin typeface="Times New Roman" panose="02020603050405020304" pitchFamily="18" charset="0"/>
                  <a:ea typeface="Times New Roman" panose="02020603050405020304" pitchFamily="18" charset="0"/>
                </a:rPr>
                <a:t>ngẫu</a:t>
              </a:r>
              <a:r>
                <a:rPr lang="en-CA" dirty="0">
                  <a:effectLst/>
                  <a:latin typeface="Times New Roman" panose="02020603050405020304" pitchFamily="18" charset="0"/>
                  <a:ea typeface="Times New Roman" panose="02020603050405020304" pitchFamily="18" charset="0"/>
                </a:rPr>
                <a:t> </a:t>
              </a:r>
              <a:r>
                <a:rPr lang="en-CA" dirty="0" err="1">
                  <a:effectLst/>
                  <a:latin typeface="Times New Roman" panose="02020603050405020304" pitchFamily="18" charset="0"/>
                  <a:ea typeface="Times New Roman" panose="02020603050405020304" pitchFamily="18" charset="0"/>
                </a:rPr>
                <a:t>nhiên</a:t>
              </a:r>
              <a:r>
                <a:rPr lang="en-CA" dirty="0">
                  <a:effectLst/>
                  <a:latin typeface="Times New Roman" panose="02020603050405020304" pitchFamily="18" charset="0"/>
                  <a:ea typeface="Times New Roman" panose="02020603050405020304" pitchFamily="18" charset="0"/>
                </a:rPr>
                <a:t> (</a:t>
              </a:r>
              <a:r>
                <a:rPr lang="en-CA" dirty="0" smtClean="0">
                  <a:effectLst/>
                  <a:latin typeface="Times New Roman" panose="02020603050405020304" pitchFamily="18" charset="0"/>
                  <a:ea typeface="Times New Roman" panose="02020603050405020304" pitchFamily="18" charset="0"/>
                </a:rPr>
                <a:t>n=458)</a:t>
              </a:r>
              <a:endParaRPr lang="en-US" dirty="0">
                <a:effectLst/>
                <a:latin typeface="Times New Roman" panose="02020603050405020304" pitchFamily="18" charset="0"/>
                <a:ea typeface="Times New Roman" panose="02020603050405020304" pitchFamily="18" charset="0"/>
              </a:endParaRPr>
            </a:p>
          </p:txBody>
        </p:sp>
        <p:cxnSp>
          <p:nvCxnSpPr>
            <p:cNvPr id="52" name="Straight Arrow Connector 51"/>
            <p:cNvCxnSpPr>
              <a:cxnSpLocks noChangeShapeType="1"/>
            </p:cNvCxnSpPr>
            <p:nvPr/>
          </p:nvCxnSpPr>
          <p:spPr bwMode="auto">
            <a:xfrm>
              <a:off x="3588327" y="1052945"/>
              <a:ext cx="656590" cy="635"/>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3" name="Rounded Rectangle 52"/>
            <p:cNvSpPr>
              <a:spLocks noChangeArrowheads="1"/>
            </p:cNvSpPr>
            <p:nvPr/>
          </p:nvSpPr>
          <p:spPr bwMode="auto">
            <a:xfrm>
              <a:off x="124691" y="0"/>
              <a:ext cx="1547495" cy="323215"/>
            </a:xfrm>
            <a:prstGeom prst="roundRect">
              <a:avLst>
                <a:gd name="adj" fmla="val 16667"/>
              </a:avLst>
            </a:prstGeom>
            <a:solidFill>
              <a:srgbClr val="A9C7FD"/>
            </a:solidFill>
            <a:ln w="9525">
              <a:solidFill>
                <a:srgbClr val="000000"/>
              </a:solidFill>
              <a:round/>
              <a:headEnd/>
              <a:tailEnd/>
            </a:ln>
          </p:spPr>
          <p:txBody>
            <a:bodyPr rot="0" vert="horz" wrap="square" lIns="45720" tIns="45720" rIns="45720" bIns="45720" anchor="t" anchorCtr="0" upright="1">
              <a:noAutofit/>
            </a:bodyPr>
            <a:lstStyle/>
            <a:p>
              <a:pPr marL="0" marR="0" algn="just">
                <a:spcBef>
                  <a:spcPts val="0"/>
                </a:spcBef>
                <a:spcAft>
                  <a:spcPts val="0"/>
                </a:spcAft>
              </a:pPr>
              <a:r>
                <a:rPr lang="en-GB" dirty="0">
                  <a:effectLst/>
                  <a:latin typeface="Times New Roman" panose="02020603050405020304" pitchFamily="18" charset="0"/>
                  <a:ea typeface="Times New Roman" panose="02020603050405020304" pitchFamily="18" charset="0"/>
                </a:rPr>
                <a:t>Thu </a:t>
              </a:r>
              <a:r>
                <a:rPr lang="en-GB" dirty="0" err="1">
                  <a:effectLst/>
                  <a:latin typeface="Times New Roman" panose="02020603050405020304" pitchFamily="18" charset="0"/>
                  <a:ea typeface="Times New Roman" panose="02020603050405020304" pitchFamily="18" charset="0"/>
                </a:rPr>
                <a:t>tuyển</a:t>
              </a:r>
              <a:endParaRPr lang="en-US"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664230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407"/>
            <a:ext cx="12192000" cy="6749845"/>
          </a:xfrm>
          <a:prstGeom prst="rect">
            <a:avLst/>
          </a:prstGeom>
          <a:solidFill>
            <a:schemeClr val="bg1">
              <a:lumMod val="9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626942"/>
            <a:ext cx="12192000" cy="231058"/>
          </a:xfrm>
          <a:prstGeom prst="rect">
            <a:avLst/>
          </a:prstGeom>
          <a:gradFill>
            <a:gsLst>
              <a:gs pos="100000">
                <a:srgbClr val="07854A"/>
              </a:gs>
              <a:gs pos="0">
                <a:schemeClr val="accent4">
                  <a:lumMod val="40000"/>
                  <a:lumOff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40413" y="0"/>
            <a:ext cx="1845187" cy="723900"/>
          </a:xfrm>
          <a:prstGeom prst="rect">
            <a:avLst/>
          </a:prstGeom>
          <a:solidFill>
            <a:srgbClr val="171043"/>
          </a:solidFill>
          <a:ln>
            <a:solidFill>
              <a:srgbClr val="1710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VIN-MOL-001</a:t>
            </a:r>
            <a:endParaRPr lang="en-US" sz="2000" b="1"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0" y="723900"/>
            <a:ext cx="12192000" cy="0"/>
          </a:xfrm>
          <a:prstGeom prst="line">
            <a:avLst/>
          </a:prstGeom>
          <a:ln w="25400">
            <a:solidFill>
              <a:srgbClr val="171043"/>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6812" y="131117"/>
            <a:ext cx="6685935"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KẾT QUẢ SƠ BỘ</a:t>
            </a:r>
            <a:endParaRPr lang="en-US" sz="2800" b="1" dirty="0">
              <a:latin typeface="Times New Roman" panose="02020603050405020304" pitchFamily="18" charset="0"/>
              <a:cs typeface="Times New Roman" panose="02020603050405020304" pitchFamily="18" charset="0"/>
            </a:endParaRPr>
          </a:p>
        </p:txBody>
      </p:sp>
      <p:graphicFrame>
        <p:nvGraphicFramePr>
          <p:cNvPr id="12" name="Chart 11"/>
          <p:cNvGraphicFramePr/>
          <p:nvPr>
            <p:extLst>
              <p:ext uri="{D42A27DB-BD31-4B8C-83A1-F6EECF244321}">
                <p14:modId xmlns:p14="http://schemas.microsoft.com/office/powerpoint/2010/main" val="1961383688"/>
              </p:ext>
            </p:extLst>
          </p:nvPr>
        </p:nvGraphicFramePr>
        <p:xfrm>
          <a:off x="186812" y="891270"/>
          <a:ext cx="3102488" cy="5161903"/>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0" y="6213370"/>
            <a:ext cx="4267200"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RT-PCR </a:t>
            </a:r>
            <a:r>
              <a:rPr lang="en-US" b="1" dirty="0" err="1" smtClean="0">
                <a:latin typeface="Times New Roman" panose="02020603050405020304" pitchFamily="18" charset="0"/>
                <a:cs typeface="Times New Roman" panose="02020603050405020304" pitchFamily="18" charset="0"/>
              </a:rPr>
              <a:t>âm</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tính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hoặc</a:t>
            </a:r>
            <a:r>
              <a:rPr lang="en-US" b="1" dirty="0" smtClean="0">
                <a:latin typeface="Times New Roman" panose="02020603050405020304" pitchFamily="18" charset="0"/>
                <a:cs typeface="Times New Roman" panose="02020603050405020304" pitchFamily="18" charset="0"/>
              </a:rPr>
              <a:t> CT&gt;30 </a:t>
            </a:r>
            <a:r>
              <a:rPr lang="en-US" b="1" dirty="0" err="1" smtClean="0">
                <a:latin typeface="Times New Roman" panose="02020603050405020304" pitchFamily="18" charset="0"/>
                <a:cs typeface="Times New Roman" panose="02020603050405020304" pitchFamily="18" charset="0"/>
              </a:rPr>
              <a:t>sau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điều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trị</a:t>
            </a:r>
            <a:endParaRPr lang="en-US" b="1" dirty="0">
              <a:latin typeface="Times New Roman" panose="02020603050405020304" pitchFamily="18" charset="0"/>
              <a:cs typeface="Times New Roman" panose="02020603050405020304" pitchFamily="18" charset="0"/>
            </a:endParaRPr>
          </a:p>
        </p:txBody>
      </p:sp>
      <p:graphicFrame>
        <p:nvGraphicFramePr>
          <p:cNvPr id="31" name="Chart 30"/>
          <p:cNvGraphicFramePr/>
          <p:nvPr>
            <p:extLst>
              <p:ext uri="{D42A27DB-BD31-4B8C-83A1-F6EECF244321}">
                <p14:modId xmlns:p14="http://schemas.microsoft.com/office/powerpoint/2010/main" val="3781005786"/>
              </p:ext>
            </p:extLst>
          </p:nvPr>
        </p:nvGraphicFramePr>
        <p:xfrm>
          <a:off x="5003800" y="839356"/>
          <a:ext cx="70866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p:cNvSpPr txBox="1"/>
          <p:nvPr/>
        </p:nvSpPr>
        <p:spPr>
          <a:xfrm>
            <a:off x="5557255" y="4358690"/>
            <a:ext cx="809723" cy="307777"/>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p=0,02</a:t>
            </a:r>
            <a:endParaRPr lang="en-US" sz="1400" b="1" dirty="0">
              <a:latin typeface="Arial" panose="020B0604020202020204" pitchFamily="34" charset="0"/>
              <a:cs typeface="Arial" panose="020B0604020202020204" pitchFamily="34" charset="0"/>
            </a:endParaRPr>
          </a:p>
        </p:txBody>
      </p:sp>
      <p:sp>
        <p:nvSpPr>
          <p:cNvPr id="34" name="TextBox 33"/>
          <p:cNvSpPr txBox="1"/>
          <p:nvPr/>
        </p:nvSpPr>
        <p:spPr>
          <a:xfrm>
            <a:off x="11025008" y="4666467"/>
            <a:ext cx="809723" cy="307777"/>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p=0,02</a:t>
            </a:r>
            <a:endParaRPr lang="en-US" sz="1400" b="1" dirty="0">
              <a:latin typeface="Arial" panose="020B0604020202020204" pitchFamily="34" charset="0"/>
              <a:cs typeface="Arial" panose="020B0604020202020204" pitchFamily="34" charset="0"/>
            </a:endParaRPr>
          </a:p>
        </p:txBody>
      </p:sp>
      <p:sp>
        <p:nvSpPr>
          <p:cNvPr id="35" name="TextBox 34"/>
          <p:cNvSpPr txBox="1"/>
          <p:nvPr/>
        </p:nvSpPr>
        <p:spPr>
          <a:xfrm>
            <a:off x="6803394" y="2520002"/>
            <a:ext cx="809723"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p=0,56</a:t>
            </a:r>
            <a:endParaRPr lang="en-US" sz="1400" dirty="0">
              <a:latin typeface="Arial" panose="020B0604020202020204" pitchFamily="34" charset="0"/>
              <a:cs typeface="Arial" panose="020B0604020202020204" pitchFamily="34" charset="0"/>
            </a:endParaRPr>
          </a:p>
        </p:txBody>
      </p:sp>
      <p:sp>
        <p:nvSpPr>
          <p:cNvPr id="36" name="TextBox 35"/>
          <p:cNvSpPr txBox="1"/>
          <p:nvPr/>
        </p:nvSpPr>
        <p:spPr>
          <a:xfrm>
            <a:off x="8022594" y="1923102"/>
            <a:ext cx="809723"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p=0,99</a:t>
            </a:r>
            <a:endParaRPr lang="en-US" sz="1400" dirty="0">
              <a:latin typeface="Arial" panose="020B0604020202020204" pitchFamily="34" charset="0"/>
              <a:cs typeface="Arial" panose="020B0604020202020204" pitchFamily="34" charset="0"/>
            </a:endParaRPr>
          </a:p>
        </p:txBody>
      </p:sp>
      <p:sp>
        <p:nvSpPr>
          <p:cNvPr id="37" name="TextBox 36"/>
          <p:cNvSpPr txBox="1"/>
          <p:nvPr/>
        </p:nvSpPr>
        <p:spPr>
          <a:xfrm>
            <a:off x="9130690" y="1092819"/>
            <a:ext cx="809723"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p=0,41</a:t>
            </a:r>
            <a:endParaRPr lang="en-US" sz="1400" dirty="0">
              <a:latin typeface="Arial" panose="020B0604020202020204" pitchFamily="34" charset="0"/>
              <a:cs typeface="Arial" panose="020B0604020202020204" pitchFamily="34" charset="0"/>
            </a:endParaRPr>
          </a:p>
        </p:txBody>
      </p:sp>
      <p:sp>
        <p:nvSpPr>
          <p:cNvPr id="38" name="TextBox 37"/>
          <p:cNvSpPr txBox="1"/>
          <p:nvPr/>
        </p:nvSpPr>
        <p:spPr>
          <a:xfrm>
            <a:off x="9940413" y="4609214"/>
            <a:ext cx="809723"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p=0,98</a:t>
            </a:r>
            <a:endParaRPr lang="en-US" sz="1400" dirty="0">
              <a:latin typeface="Arial" panose="020B0604020202020204" pitchFamily="34" charset="0"/>
              <a:cs typeface="Arial" panose="020B0604020202020204" pitchFamily="34" charset="0"/>
            </a:endParaRPr>
          </a:p>
        </p:txBody>
      </p:sp>
      <p:sp>
        <p:nvSpPr>
          <p:cNvPr id="39" name="TextBox 38"/>
          <p:cNvSpPr txBox="1"/>
          <p:nvPr/>
        </p:nvSpPr>
        <p:spPr>
          <a:xfrm>
            <a:off x="5981700" y="6213370"/>
            <a:ext cx="5539473" cy="369332"/>
          </a:xfrm>
          <a:prstGeom prst="rect">
            <a:avLst/>
          </a:prstGeom>
          <a:noFill/>
        </p:spPr>
        <p:txBody>
          <a:bodyPr wrap="square" rtlCol="0">
            <a:spAutoFit/>
          </a:bodyPr>
          <a:lstStyle/>
          <a:p>
            <a:r>
              <a:rPr lang="en-US" b="1" dirty="0" err="1" smtClean="0">
                <a:latin typeface="Times New Roman" panose="02020603050405020304" pitchFamily="18" charset="0"/>
                <a:cs typeface="Times New Roman" panose="02020603050405020304" pitchFamily="18" charset="0"/>
              </a:rPr>
              <a:t>Mức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độ</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cải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thiệu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dấu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hiệu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sinh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tồn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sau</a:t>
            </a:r>
            <a:r>
              <a:rPr lang="en-US" b="1" dirty="0" smtClean="0">
                <a:latin typeface="Times New Roman" panose="02020603050405020304" pitchFamily="18" charset="0"/>
                <a:cs typeface="Times New Roman" panose="02020603050405020304" pitchFamily="18" charset="0"/>
              </a:rPr>
              <a:t> 5 </a:t>
            </a:r>
            <a:r>
              <a:rPr lang="en-US" b="1" dirty="0" err="1" smtClean="0">
                <a:latin typeface="Times New Roman" panose="02020603050405020304" pitchFamily="18" charset="0"/>
                <a:cs typeface="Times New Roman" panose="02020603050405020304" pitchFamily="18" charset="0"/>
              </a:rPr>
              <a:t>ngày</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điều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trị</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5773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2903"/>
            <a:ext cx="12192000" cy="6749845"/>
          </a:xfrm>
          <a:prstGeom prst="rect">
            <a:avLst/>
          </a:prstGeom>
          <a:solidFill>
            <a:schemeClr val="bg1">
              <a:lumMod val="9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626942"/>
            <a:ext cx="12192000" cy="231058"/>
          </a:xfrm>
          <a:prstGeom prst="rect">
            <a:avLst/>
          </a:prstGeom>
          <a:gradFill>
            <a:gsLst>
              <a:gs pos="100000">
                <a:srgbClr val="07854A"/>
              </a:gs>
              <a:gs pos="0">
                <a:schemeClr val="accent4">
                  <a:lumMod val="40000"/>
                  <a:lumOff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40413" y="0"/>
            <a:ext cx="1845187" cy="723900"/>
          </a:xfrm>
          <a:prstGeom prst="rect">
            <a:avLst/>
          </a:prstGeom>
          <a:solidFill>
            <a:srgbClr val="171043"/>
          </a:solidFill>
          <a:ln>
            <a:solidFill>
              <a:srgbClr val="1710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VIN-MOL-001</a:t>
            </a:r>
            <a:endParaRPr lang="en-US" sz="2000" b="1"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0" y="723900"/>
            <a:ext cx="12192000" cy="0"/>
          </a:xfrm>
          <a:prstGeom prst="line">
            <a:avLst/>
          </a:prstGeom>
          <a:ln w="25400">
            <a:solidFill>
              <a:srgbClr val="171043"/>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6812" y="131117"/>
            <a:ext cx="6685935"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KẾT QUẢ SƠ BỘ</a:t>
            </a:r>
            <a:endParaRPr lang="en-US" sz="2800" b="1" dirty="0">
              <a:latin typeface="Times New Roman" panose="02020603050405020304" pitchFamily="18" charset="0"/>
              <a:cs typeface="Times New Roman" panose="02020603050405020304" pitchFamily="18" charset="0"/>
            </a:endParaRPr>
          </a:p>
        </p:txBody>
      </p:sp>
      <p:pic>
        <p:nvPicPr>
          <p:cNvPr id="14" name="Picture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100" y="511363"/>
            <a:ext cx="11075021" cy="6160585"/>
          </a:xfrm>
          <a:prstGeom prst="rect">
            <a:avLst/>
          </a:prstGeom>
          <a:noFill/>
        </p:spPr>
      </p:pic>
    </p:spTree>
    <p:extLst>
      <p:ext uri="{BB962C8B-B14F-4D97-AF65-F5344CB8AC3E}">
        <p14:creationId xmlns:p14="http://schemas.microsoft.com/office/powerpoint/2010/main" val="3592691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2903"/>
            <a:ext cx="12192000" cy="6749845"/>
          </a:xfrm>
          <a:prstGeom prst="rect">
            <a:avLst/>
          </a:prstGeom>
          <a:solidFill>
            <a:schemeClr val="bg1">
              <a:lumMod val="9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626942"/>
            <a:ext cx="12192000" cy="231058"/>
          </a:xfrm>
          <a:prstGeom prst="rect">
            <a:avLst/>
          </a:prstGeom>
          <a:gradFill>
            <a:gsLst>
              <a:gs pos="100000">
                <a:srgbClr val="07854A"/>
              </a:gs>
              <a:gs pos="0">
                <a:schemeClr val="accent4">
                  <a:lumMod val="40000"/>
                  <a:lumOff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40413" y="0"/>
            <a:ext cx="1845187" cy="723900"/>
          </a:xfrm>
          <a:prstGeom prst="rect">
            <a:avLst/>
          </a:prstGeom>
          <a:solidFill>
            <a:srgbClr val="171043"/>
          </a:solidFill>
          <a:ln>
            <a:solidFill>
              <a:srgbClr val="1710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VIN-MOL-001</a:t>
            </a:r>
            <a:endParaRPr lang="en-US" sz="2000" b="1"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0" y="723900"/>
            <a:ext cx="12192000" cy="0"/>
          </a:xfrm>
          <a:prstGeom prst="line">
            <a:avLst/>
          </a:prstGeom>
          <a:ln w="25400">
            <a:solidFill>
              <a:srgbClr val="171043"/>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6812" y="131117"/>
            <a:ext cx="6685935"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KẾT QUẢ SƠ BỘ</a:t>
            </a:r>
            <a:endParaRPr lang="en-US" sz="2800" b="1" dirty="0">
              <a:latin typeface="Times New Roman" panose="02020603050405020304" pitchFamily="18" charset="0"/>
              <a:cs typeface="Times New Roman" panose="02020603050405020304" pitchFamily="18" charset="0"/>
            </a:endParaRPr>
          </a:p>
        </p:txBody>
      </p:sp>
      <p:graphicFrame>
        <p:nvGraphicFramePr>
          <p:cNvPr id="28" name="Chart 27"/>
          <p:cNvGraphicFramePr/>
          <p:nvPr>
            <p:extLst>
              <p:ext uri="{D42A27DB-BD31-4B8C-83A1-F6EECF244321}">
                <p14:modId xmlns:p14="http://schemas.microsoft.com/office/powerpoint/2010/main" val="1114250510"/>
              </p:ext>
            </p:extLst>
          </p:nvPr>
        </p:nvGraphicFramePr>
        <p:xfrm>
          <a:off x="718520" y="891270"/>
          <a:ext cx="3769032" cy="51619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Chart 28"/>
          <p:cNvGraphicFramePr/>
          <p:nvPr>
            <p:extLst>
              <p:ext uri="{D42A27DB-BD31-4B8C-83A1-F6EECF244321}">
                <p14:modId xmlns:p14="http://schemas.microsoft.com/office/powerpoint/2010/main" val="2396323544"/>
              </p:ext>
            </p:extLst>
          </p:nvPr>
        </p:nvGraphicFramePr>
        <p:xfrm>
          <a:off x="7093974" y="949034"/>
          <a:ext cx="3769032" cy="5161903"/>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304336" y="6110937"/>
            <a:ext cx="4877264" cy="369332"/>
          </a:xfrm>
          <a:prstGeom prst="rect">
            <a:avLst/>
          </a:prstGeom>
          <a:noFill/>
        </p:spPr>
        <p:txBody>
          <a:bodyPr wrap="square" rtlCol="0">
            <a:spAutoFit/>
          </a:bodyPr>
          <a:lstStyle/>
          <a:p>
            <a:r>
              <a:rPr lang="en-US" b="1" dirty="0" err="1" smtClean="0">
                <a:latin typeface="Times New Roman" panose="02020603050405020304" pitchFamily="18" charset="0"/>
                <a:cs typeface="Times New Roman" panose="02020603050405020304" pitchFamily="18" charset="0"/>
              </a:rPr>
              <a:t>Tỷ</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lệ</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gặp</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biến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cố</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bất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lợi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trong</a:t>
            </a:r>
            <a:r>
              <a:rPr lang="en-US" b="1" dirty="0" smtClean="0">
                <a:latin typeface="Times New Roman" panose="02020603050405020304" pitchFamily="18" charset="0"/>
                <a:cs typeface="Times New Roman" panose="02020603050405020304" pitchFamily="18" charset="0"/>
              </a:rPr>
              <a:t> 14 </a:t>
            </a:r>
            <a:r>
              <a:rPr lang="en-US" b="1" dirty="0" err="1" smtClean="0">
                <a:latin typeface="Times New Roman" panose="02020603050405020304" pitchFamily="18" charset="0"/>
                <a:cs typeface="Times New Roman" panose="02020603050405020304" pitchFamily="18" charset="0"/>
              </a:rPr>
              <a:t>ngày</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theo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dõi</a:t>
            </a:r>
            <a:endParaRPr lang="en-US"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5943600" y="6110937"/>
            <a:ext cx="6248400" cy="369332"/>
          </a:xfrm>
          <a:prstGeom prst="rect">
            <a:avLst/>
          </a:prstGeom>
          <a:noFill/>
        </p:spPr>
        <p:txBody>
          <a:bodyPr wrap="square" rtlCol="0">
            <a:spAutoFit/>
          </a:bodyPr>
          <a:lstStyle/>
          <a:p>
            <a:r>
              <a:rPr lang="en-US" b="1" dirty="0" err="1" smtClean="0">
                <a:latin typeface="Times New Roman" panose="02020603050405020304" pitchFamily="18" charset="0"/>
                <a:cs typeface="Times New Roman" panose="02020603050405020304" pitchFamily="18" charset="0"/>
              </a:rPr>
              <a:t>Tỷ</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lệ</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gặp</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viêm</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phổi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diễn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biến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nặng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trong</a:t>
            </a:r>
            <a:r>
              <a:rPr lang="en-US" b="1" dirty="0" smtClean="0">
                <a:latin typeface="Times New Roman" panose="02020603050405020304" pitchFamily="18" charset="0"/>
                <a:cs typeface="Times New Roman" panose="02020603050405020304" pitchFamily="18" charset="0"/>
              </a:rPr>
              <a:t> 14 </a:t>
            </a:r>
            <a:r>
              <a:rPr lang="en-US" b="1" dirty="0" err="1" smtClean="0">
                <a:latin typeface="Times New Roman" panose="02020603050405020304" pitchFamily="18" charset="0"/>
                <a:cs typeface="Times New Roman" panose="02020603050405020304" pitchFamily="18" charset="0"/>
              </a:rPr>
              <a:t>ngày</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theo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dõi</a:t>
            </a:r>
            <a:endParaRPr lang="en-US"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068053" y="1828800"/>
            <a:ext cx="4027947" cy="369332"/>
          </a:xfrm>
          <a:prstGeom prst="rect">
            <a:avLst/>
          </a:prstGeom>
          <a:noFill/>
        </p:spPr>
        <p:txBody>
          <a:bodyPr wrap="square" rtlCol="0">
            <a:spAutoFit/>
          </a:bodyPr>
          <a:lstStyle/>
          <a:p>
            <a:r>
              <a:rPr lang="en-US" b="1" dirty="0" err="1" smtClean="0">
                <a:solidFill>
                  <a:srgbClr val="0070C0"/>
                </a:solidFill>
                <a:latin typeface="Times New Roman" panose="02020603050405020304" pitchFamily="18" charset="0"/>
                <a:cs typeface="Times New Roman" panose="02020603050405020304" pitchFamily="18" charset="0"/>
              </a:rPr>
              <a:t>Không</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có</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biến</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cố</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bất</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lợi</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nghiêm</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trọng</a:t>
            </a:r>
            <a:r>
              <a:rPr lang="en-US" b="1" dirty="0" smtClean="0">
                <a:solidFill>
                  <a:srgbClr val="0070C0"/>
                </a:solidFill>
                <a:latin typeface="Times New Roman" panose="02020603050405020304" pitchFamily="18" charset="0"/>
                <a:cs typeface="Times New Roman" panose="02020603050405020304" pitchFamily="18" charset="0"/>
              </a:rPr>
              <a:t>!</a:t>
            </a:r>
            <a:endParaRPr lang="en-US"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3950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749845"/>
          </a:xfrm>
          <a:prstGeom prst="rect">
            <a:avLst/>
          </a:prstGeom>
          <a:solidFill>
            <a:schemeClr val="bg1">
              <a:lumMod val="9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626942"/>
            <a:ext cx="12192000" cy="231058"/>
          </a:xfrm>
          <a:prstGeom prst="rect">
            <a:avLst/>
          </a:prstGeom>
          <a:gradFill>
            <a:gsLst>
              <a:gs pos="100000">
                <a:srgbClr val="07854A"/>
              </a:gs>
              <a:gs pos="0">
                <a:schemeClr val="accent4">
                  <a:lumMod val="40000"/>
                  <a:lumOff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40413" y="0"/>
            <a:ext cx="1845187" cy="723900"/>
          </a:xfrm>
          <a:prstGeom prst="rect">
            <a:avLst/>
          </a:prstGeom>
          <a:solidFill>
            <a:srgbClr val="171043"/>
          </a:solidFill>
          <a:ln>
            <a:solidFill>
              <a:srgbClr val="1710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NỘI DUNG</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76748" y="2359742"/>
            <a:ext cx="11008852" cy="1754326"/>
          </a:xfrm>
          <a:prstGeom prst="rect">
            <a:avLst/>
          </a:prstGeom>
          <a:noFill/>
        </p:spPr>
        <p:txBody>
          <a:bodyPr wrap="square" rtlCol="0">
            <a:spAutoFit/>
          </a:bodyPr>
          <a:lstStyle/>
          <a:p>
            <a:pPr algn="ctr">
              <a:lnSpc>
                <a:spcPct val="150000"/>
              </a:lnSpc>
            </a:pPr>
            <a:r>
              <a:rPr lang="en-US" sz="3600" b="1" dirty="0" smtClean="0">
                <a:solidFill>
                  <a:srgbClr val="002060"/>
                </a:solidFill>
                <a:latin typeface="Times New Roman" panose="02020603050405020304" pitchFamily="18" charset="0"/>
                <a:cs typeface="Times New Roman" panose="02020603050405020304" pitchFamily="18" charset="0"/>
              </a:rPr>
              <a:t>CHƯƠNG TRÌNH ĐIỀU TRỊ COVID-19 CÓ KIỂM SOÁT BẰNG MOLNUPIRAVIR</a:t>
            </a:r>
            <a:endParaRPr lang="en-US"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9384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749845"/>
          </a:xfrm>
          <a:prstGeom prst="rect">
            <a:avLst/>
          </a:prstGeom>
          <a:solidFill>
            <a:schemeClr val="bg1">
              <a:lumMod val="9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626942"/>
            <a:ext cx="12192000" cy="231058"/>
          </a:xfrm>
          <a:prstGeom prst="rect">
            <a:avLst/>
          </a:prstGeom>
          <a:gradFill>
            <a:gsLst>
              <a:gs pos="100000">
                <a:srgbClr val="07854A"/>
              </a:gs>
              <a:gs pos="0">
                <a:schemeClr val="accent4">
                  <a:lumMod val="40000"/>
                  <a:lumOff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40413" y="0"/>
            <a:ext cx="1845187" cy="723900"/>
          </a:xfrm>
          <a:prstGeom prst="rect">
            <a:avLst/>
          </a:prstGeom>
          <a:solidFill>
            <a:srgbClr val="171043"/>
          </a:solidFill>
          <a:ln>
            <a:solidFill>
              <a:srgbClr val="1710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CỘNG ĐỒNG</a:t>
            </a:r>
            <a:endParaRPr lang="en-US" sz="2000" b="1"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0" y="723900"/>
            <a:ext cx="12192000" cy="0"/>
          </a:xfrm>
          <a:prstGeom prst="line">
            <a:avLst/>
          </a:prstGeom>
          <a:ln w="25400">
            <a:solidFill>
              <a:srgbClr val="171043"/>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6812" y="131117"/>
            <a:ext cx="6685935"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GIỚI THIỆU</a:t>
            </a:r>
            <a:endParaRPr lang="en-US" sz="2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55600" y="932528"/>
            <a:ext cx="11518900" cy="5262979"/>
          </a:xfrm>
          <a:prstGeom prst="rect">
            <a:avLst/>
          </a:prstGeom>
          <a:noFill/>
        </p:spPr>
        <p:txBody>
          <a:bodyPr wrap="square" rtlCol="0">
            <a:spAutoFit/>
          </a:bodyPr>
          <a:lstStyle/>
          <a:p>
            <a:pPr algn="just">
              <a:lnSpc>
                <a:spcPct val="200000"/>
              </a:lnSpc>
            </a:pPr>
            <a:r>
              <a:rPr lang="en-US" sz="2400" dirty="0" err="1" smtClean="0">
                <a:latin typeface="Times New Roman" panose="02020603050405020304" pitchFamily="18" charset="0"/>
                <a:cs typeface="Times New Roman" panose="02020603050405020304" pitchFamily="18" charset="0"/>
              </a:rPr>
              <a:t>Thuốc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Molnupiravir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chưa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phép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Việt</a:t>
            </a:r>
            <a:r>
              <a:rPr lang="en-US" sz="2400" dirty="0" smtClean="0">
                <a:latin typeface="Times New Roman" panose="02020603050405020304" pitchFamily="18" charset="0"/>
                <a:cs typeface="Times New Roman" panose="02020603050405020304" pitchFamily="18" charset="0"/>
              </a:rPr>
              <a:t> Nam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Bệnh</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viện</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Phổi</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Trung</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ương</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phụ</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trách</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triển</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khai</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smtClean="0">
                <a:latin typeface="Times New Roman" panose="02020603050405020304" pitchFamily="18" charset="0"/>
                <a:cs typeface="Times New Roman" panose="02020603050405020304" pitchFamily="18" charset="0"/>
              </a:rPr>
              <a:t>Chương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trình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sử</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dụng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thuốc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Molnupiravir</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có</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kiểm</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soát</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trên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cộng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đồng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cho</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người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mắc</a:t>
            </a:r>
            <a:r>
              <a:rPr lang="en-US" sz="2400" b="1" i="1" dirty="0" smtClean="0">
                <a:latin typeface="Times New Roman" panose="02020603050405020304" pitchFamily="18" charset="0"/>
                <a:cs typeface="Times New Roman" panose="02020603050405020304" pitchFamily="18" charset="0"/>
              </a:rPr>
              <a:t> Covid-19 </a:t>
            </a:r>
            <a:r>
              <a:rPr lang="en-US" sz="2400" b="1" i="1" dirty="0" err="1" smtClean="0">
                <a:latin typeface="Times New Roman" panose="02020603050405020304" pitchFamily="18" charset="0"/>
                <a:cs typeface="Times New Roman" panose="02020603050405020304" pitchFamily="18" charset="0"/>
              </a:rPr>
              <a:t>thể</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nhẹ</a:t>
            </a:r>
            <a:r>
              <a:rPr lang="en-US" sz="2400" b="1" i="1" dirty="0" smtClean="0">
                <a:latin typeface="Times New Roman" panose="02020603050405020304" pitchFamily="18" charset="0"/>
                <a:cs typeface="Times New Roman" panose="02020603050405020304" pitchFamily="18" charset="0"/>
              </a:rPr>
              <a:t> ở </a:t>
            </a:r>
            <a:r>
              <a:rPr lang="en-US" sz="2400" b="1" i="1" dirty="0" err="1" smtClean="0">
                <a:latin typeface="Times New Roman" panose="02020603050405020304" pitchFamily="18" charset="0"/>
                <a:cs typeface="Times New Roman" panose="02020603050405020304" pitchFamily="18" charset="0"/>
              </a:rPr>
              <a:t>một</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số</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tỉnh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tại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Việt</a:t>
            </a:r>
            <a:r>
              <a:rPr lang="en-US" sz="2400" b="1" i="1" dirty="0" smtClean="0">
                <a:latin typeface="Times New Roman" panose="02020603050405020304" pitchFamily="18" charset="0"/>
                <a:cs typeface="Times New Roman" panose="02020603050405020304" pitchFamily="18" charset="0"/>
              </a:rPr>
              <a:t> Nam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mục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đích</a:t>
            </a:r>
            <a:r>
              <a:rPr lang="en-US" sz="2400" dirty="0" smtClean="0">
                <a:latin typeface="Times New Roman" panose="02020603050405020304" pitchFamily="18" charset="0"/>
                <a:cs typeface="Times New Roman" panose="02020603050405020304" pitchFamily="18" charset="0"/>
              </a:rPr>
              <a:t>:</a:t>
            </a:r>
          </a:p>
          <a:p>
            <a:pPr marL="457200" indent="-457200" algn="just">
              <a:lnSpc>
                <a:spcPct val="200000"/>
              </a:lnSpc>
              <a:buFont typeface="+mj-lt"/>
              <a:buAutoNum type="arabicPeriod"/>
            </a:pP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soát</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thuốc</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8DCA"/>
                </a:solidFill>
                <a:effectLst/>
                <a:latin typeface="Times New Roman" panose="02020603050405020304" pitchFamily="18" charset="0"/>
                <a:ea typeface="Times New Roman" panose="02020603050405020304" pitchFamily="18" charset="0"/>
                <a:cs typeface="Times New Roman" panose="02020603050405020304" pitchFamily="18" charset="0"/>
              </a:rPr>
              <a:t>chấp</a:t>
            </a:r>
            <a:r>
              <a:rPr lang="en-US" sz="2400" dirty="0" smtClean="0">
                <a:solidFill>
                  <a:srgbClr val="008DC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8DCA"/>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2400" dirty="0" smtClean="0">
                <a:solidFill>
                  <a:srgbClr val="008DC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8DCA"/>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smtClean="0">
                <a:solidFill>
                  <a:srgbClr val="008DC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8DCA"/>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smtClean="0">
                <a:solidFill>
                  <a:srgbClr val="008DC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nhân</a:t>
            </a:r>
            <a:endPar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tránh</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thuốc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sai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lợi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nhân</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lnSpc>
                <a:spcPct val="200000"/>
              </a:lnSpc>
              <a:buFont typeface="+mj-lt"/>
              <a:buAutoNum type="arabicPeriod" startAt="2"/>
            </a:pP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soát</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8DCA"/>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smtClean="0">
                <a:solidFill>
                  <a:srgbClr val="008DC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8DCA"/>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smtClean="0">
                <a:solidFill>
                  <a:srgbClr val="008DC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đảm</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bệnh</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uống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đủ</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thuốc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dõi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trị</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lnSpc>
                <a:spcPct val="200000"/>
              </a:lnSpc>
              <a:buFont typeface="+mj-lt"/>
              <a:buAutoNum type="arabicPeriod" startAt="2"/>
            </a:pP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soát</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solidFill>
                  <a:srgbClr val="008DCA"/>
                </a:solidFill>
                <a:effectLst/>
                <a:latin typeface="Times New Roman" panose="02020603050405020304" pitchFamily="18" charset="0"/>
                <a:ea typeface="Times New Roman" panose="02020603050405020304" pitchFamily="18" charset="0"/>
                <a:cs typeface="Times New Roman" panose="02020603050405020304" pitchFamily="18" charset="0"/>
              </a:rPr>
              <a:t>an </a:t>
            </a:r>
            <a:r>
              <a:rPr lang="en-US" sz="2400" dirty="0" err="1" smtClean="0">
                <a:solidFill>
                  <a:srgbClr val="008DCA"/>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dirty="0" smtClean="0">
                <a:solidFill>
                  <a:srgbClr val="008DC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thuốc</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dõi</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cố</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ngày</a:t>
            </a:r>
            <a:endPar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499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9845"/>
          </a:xfrm>
          <a:prstGeom prst="rect">
            <a:avLst/>
          </a:prstGeom>
          <a:solidFill>
            <a:schemeClr val="bg1">
              <a:lumMod val="9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626942"/>
            <a:ext cx="12192000" cy="231058"/>
          </a:xfrm>
          <a:prstGeom prst="rect">
            <a:avLst/>
          </a:prstGeom>
          <a:gradFill>
            <a:gsLst>
              <a:gs pos="100000">
                <a:srgbClr val="07854A"/>
              </a:gs>
              <a:gs pos="0">
                <a:schemeClr val="accent4">
                  <a:lumMod val="40000"/>
                  <a:lumOff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40413" y="0"/>
            <a:ext cx="1845187" cy="723900"/>
          </a:xfrm>
          <a:prstGeom prst="rect">
            <a:avLst/>
          </a:prstGeom>
          <a:solidFill>
            <a:srgbClr val="171043"/>
          </a:solidFill>
          <a:ln>
            <a:solidFill>
              <a:srgbClr val="1710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CỘNG ĐỒNG</a:t>
            </a:r>
            <a:endParaRPr lang="en-US" sz="2000" b="1"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0" y="723900"/>
            <a:ext cx="12192000" cy="0"/>
          </a:xfrm>
          <a:prstGeom prst="line">
            <a:avLst/>
          </a:prstGeom>
          <a:ln w="25400">
            <a:solidFill>
              <a:srgbClr val="171043"/>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6812" y="131117"/>
            <a:ext cx="6685935"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VAI TRÒ</a:t>
            </a:r>
            <a:endParaRPr lang="en-US" sz="28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1197" t="23809" r="31196" b="31746"/>
          <a:stretch/>
        </p:blipFill>
        <p:spPr>
          <a:xfrm>
            <a:off x="1516352" y="2831415"/>
            <a:ext cx="931335" cy="1185333"/>
          </a:xfrm>
          <a:prstGeom prst="rect">
            <a:avLst/>
          </a:prstGeom>
        </p:spPr>
      </p:pic>
      <p:sp>
        <p:nvSpPr>
          <p:cNvPr id="4" name="TextBox 3"/>
          <p:cNvSpPr txBox="1"/>
          <p:nvPr/>
        </p:nvSpPr>
        <p:spPr>
          <a:xfrm>
            <a:off x="915219" y="4178710"/>
            <a:ext cx="2133600" cy="830997"/>
          </a:xfrm>
          <a:prstGeom prst="rect">
            <a:avLst/>
          </a:prstGeom>
          <a:noFill/>
        </p:spPr>
        <p:txBody>
          <a:bodyPr wrap="square" rtlCol="0">
            <a:spAutoFit/>
          </a:bodyPr>
          <a:lstStyle/>
          <a:p>
            <a:pPr algn="ctr"/>
            <a:r>
              <a:rPr lang="en-US" sz="2400" b="1" dirty="0" err="1" smtClean="0">
                <a:latin typeface="Times New Roman" panose="02020603050405020304" pitchFamily="18" charset="0"/>
                <a:cs typeface="Times New Roman" panose="02020603050405020304" pitchFamily="18" charset="0"/>
              </a:rPr>
              <a:t>Sở</a:t>
            </a:r>
            <a:r>
              <a:rPr lang="en-US" sz="2400" b="1" dirty="0" smtClean="0">
                <a:latin typeface="Times New Roman" panose="02020603050405020304" pitchFamily="18" charset="0"/>
                <a:cs typeface="Times New Roman" panose="02020603050405020304" pitchFamily="18" charset="0"/>
              </a:rPr>
              <a:t> Y </a:t>
            </a:r>
            <a:r>
              <a:rPr lang="en-US" sz="2400" b="1" dirty="0" err="1" smtClean="0">
                <a:latin typeface="Times New Roman" panose="02020603050405020304" pitchFamily="18" charset="0"/>
                <a:cs typeface="Times New Roman" panose="02020603050405020304" pitchFamily="18" charset="0"/>
              </a:rPr>
              <a:t>tế</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tỉnh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thành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phố</a:t>
            </a:r>
            <a:endParaRPr lang="en-US" sz="2400" b="1"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4712" r="17058"/>
          <a:stretch/>
        </p:blipFill>
        <p:spPr>
          <a:xfrm>
            <a:off x="8110970" y="1294529"/>
            <a:ext cx="1354668" cy="140966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3235" y="4412670"/>
            <a:ext cx="1210137" cy="1194073"/>
          </a:xfrm>
          <a:prstGeom prst="rect">
            <a:avLst/>
          </a:prstGeom>
        </p:spPr>
      </p:pic>
      <p:grpSp>
        <p:nvGrpSpPr>
          <p:cNvPr id="32" name="Group 31"/>
          <p:cNvGrpSpPr/>
          <p:nvPr/>
        </p:nvGrpSpPr>
        <p:grpSpPr>
          <a:xfrm>
            <a:off x="2797825" y="1741787"/>
            <a:ext cx="5980083" cy="1115899"/>
            <a:chOff x="2797825" y="1741787"/>
            <a:chExt cx="5980083" cy="1115899"/>
          </a:xfrm>
        </p:grpSpPr>
        <p:cxnSp>
          <p:nvCxnSpPr>
            <p:cNvPr id="7" name="Straight Arrow Connector 6"/>
            <p:cNvCxnSpPr/>
            <p:nvPr/>
          </p:nvCxnSpPr>
          <p:spPr>
            <a:xfrm flipV="1">
              <a:off x="2797825" y="1806965"/>
              <a:ext cx="5062342" cy="1050721"/>
            </a:xfrm>
            <a:prstGeom prst="straightConnector1">
              <a:avLst/>
            </a:prstGeom>
            <a:ln w="25400">
              <a:solidFill>
                <a:srgbClr val="DA2A24"/>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20847172">
              <a:off x="3018663" y="1741787"/>
              <a:ext cx="5759245" cy="369332"/>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Báo cáo dịch tễ, công văn đề nghị tham gia</a:t>
              </a:r>
              <a:endParaRPr lang="vi-VN" dirty="0">
                <a:latin typeface="Times New Roman" panose="02020603050405020304" pitchFamily="18" charset="0"/>
                <a:cs typeface="Times New Roman" panose="02020603050405020304" pitchFamily="18" charset="0"/>
              </a:endParaRPr>
            </a:p>
          </p:txBody>
        </p:sp>
      </p:grpSp>
      <p:grpSp>
        <p:nvGrpSpPr>
          <p:cNvPr id="33" name="Group 32"/>
          <p:cNvGrpSpPr/>
          <p:nvPr/>
        </p:nvGrpSpPr>
        <p:grpSpPr>
          <a:xfrm>
            <a:off x="2908164" y="2152894"/>
            <a:ext cx="5880139" cy="2013599"/>
            <a:chOff x="2908164" y="2152894"/>
            <a:chExt cx="5880139" cy="2013599"/>
          </a:xfrm>
        </p:grpSpPr>
        <p:cxnSp>
          <p:nvCxnSpPr>
            <p:cNvPr id="18" name="Straight Arrow Connector 17"/>
            <p:cNvCxnSpPr/>
            <p:nvPr/>
          </p:nvCxnSpPr>
          <p:spPr>
            <a:xfrm>
              <a:off x="8788303" y="2819631"/>
              <a:ext cx="0" cy="1346862"/>
            </a:xfrm>
            <a:prstGeom prst="straightConnector1">
              <a:avLst/>
            </a:prstGeom>
            <a:ln w="25400">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908164" y="2152894"/>
              <a:ext cx="5055148" cy="1045756"/>
            </a:xfrm>
            <a:prstGeom prst="straightConnector1">
              <a:avLst/>
            </a:prstGeom>
            <a:ln w="25400">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20839172">
              <a:off x="3542285" y="2682151"/>
              <a:ext cx="4538299" cy="369332"/>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Quyết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định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thuận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thuốc</a:t>
              </a:r>
              <a:endParaRPr lang="vi-VN" dirty="0">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2833958" y="3558526"/>
            <a:ext cx="5238491" cy="1107040"/>
            <a:chOff x="2833958" y="3558526"/>
            <a:chExt cx="5238491" cy="1107040"/>
          </a:xfrm>
        </p:grpSpPr>
        <p:cxnSp>
          <p:nvCxnSpPr>
            <p:cNvPr id="21" name="Straight Arrow Connector 20"/>
            <p:cNvCxnSpPr/>
            <p:nvPr/>
          </p:nvCxnSpPr>
          <p:spPr>
            <a:xfrm flipH="1" flipV="1">
              <a:off x="2833958" y="3558526"/>
              <a:ext cx="5049645" cy="1107040"/>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742356">
              <a:off x="4577439" y="3880863"/>
              <a:ext cx="3495010" cy="369332"/>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Hỗ</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kỹ</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lý</a:t>
              </a:r>
              <a:endParaRPr lang="vi-VN" dirty="0">
                <a:latin typeface="Times New Roman" panose="02020603050405020304" pitchFamily="18" charset="0"/>
                <a:cs typeface="Times New Roman" panose="02020603050405020304" pitchFamily="18" charset="0"/>
              </a:endParaRPr>
            </a:p>
          </p:txBody>
        </p:sp>
      </p:grpSp>
      <p:grpSp>
        <p:nvGrpSpPr>
          <p:cNvPr id="35" name="Group 34"/>
          <p:cNvGrpSpPr/>
          <p:nvPr/>
        </p:nvGrpSpPr>
        <p:grpSpPr>
          <a:xfrm>
            <a:off x="2740630" y="3976238"/>
            <a:ext cx="5010494" cy="1116496"/>
            <a:chOff x="2740630" y="3976238"/>
            <a:chExt cx="5010494" cy="1116496"/>
          </a:xfrm>
        </p:grpSpPr>
        <p:cxnSp>
          <p:nvCxnSpPr>
            <p:cNvPr id="14" name="Straight Arrow Connector 13"/>
            <p:cNvCxnSpPr/>
            <p:nvPr/>
          </p:nvCxnSpPr>
          <p:spPr>
            <a:xfrm flipH="1" flipV="1">
              <a:off x="2740630" y="3976238"/>
              <a:ext cx="5010494" cy="1116496"/>
            </a:xfrm>
            <a:prstGeom prst="straightConnector1">
              <a:avLst/>
            </a:prstGeom>
            <a:ln w="25400">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742356">
              <a:off x="3501530" y="4661833"/>
              <a:ext cx="3495010" cy="369332"/>
            </a:xfrm>
            <a:prstGeom prst="rect">
              <a:avLst/>
            </a:prstGeom>
            <a:noFill/>
          </p:spPr>
          <p:txBody>
            <a:bodyPr wrap="square" rtlCol="0">
              <a:spAutoFit/>
            </a:bodyPr>
            <a:lstStyle/>
            <a:p>
              <a:pPr algn="ctr"/>
              <a:r>
                <a:rPr lang="en-US" dirty="0" err="1" smtClean="0">
                  <a:latin typeface="Times New Roman" panose="02020603050405020304" pitchFamily="18" charset="0"/>
                  <a:cs typeface="Times New Roman" panose="02020603050405020304" pitchFamily="18" charset="0"/>
                </a:rPr>
                <a:t>Triển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cáo</a:t>
              </a:r>
              <a:endParaRPr lang="vi-VN" dirty="0">
                <a:latin typeface="Times New Roman" panose="02020603050405020304" pitchFamily="18" charset="0"/>
                <a:cs typeface="Times New Roman" panose="02020603050405020304" pitchFamily="18" charset="0"/>
              </a:endParaRPr>
            </a:p>
          </p:txBody>
        </p:sp>
      </p:grpSp>
      <p:sp>
        <p:nvSpPr>
          <p:cNvPr id="30" name="TextBox 29"/>
          <p:cNvSpPr txBox="1"/>
          <p:nvPr/>
        </p:nvSpPr>
        <p:spPr>
          <a:xfrm>
            <a:off x="9390975" y="1583860"/>
            <a:ext cx="2133600" cy="830997"/>
          </a:xfrm>
          <a:prstGeom prst="rect">
            <a:avLst/>
          </a:prstGeom>
          <a:noFill/>
        </p:spPr>
        <p:txBody>
          <a:bodyPr wrap="square" rtlCol="0">
            <a:spAutoFit/>
          </a:bodyPr>
          <a:lstStyle/>
          <a:p>
            <a:pPr algn="ctr"/>
            <a:r>
              <a:rPr lang="en-US" sz="2400" b="1" dirty="0" err="1" smtClean="0">
                <a:latin typeface="Times New Roman" panose="02020603050405020304" pitchFamily="18" charset="0"/>
                <a:cs typeface="Times New Roman" panose="02020603050405020304" pitchFamily="18" charset="0"/>
              </a:rPr>
              <a:t>Cục</a:t>
            </a:r>
            <a:r>
              <a:rPr lang="en-US" sz="2400" b="1" dirty="0" smtClean="0">
                <a:latin typeface="Times New Roman" panose="02020603050405020304" pitchFamily="18" charset="0"/>
                <a:cs typeface="Times New Roman" panose="02020603050405020304" pitchFamily="18" charset="0"/>
              </a:rPr>
              <a:t> KHCN&amp;ĐT</a:t>
            </a:r>
            <a:endParaRPr lang="en-US" sz="24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9390975" y="4778873"/>
            <a:ext cx="2133600" cy="461665"/>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BVPTW</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64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1500"/>
                                        <p:tgtEl>
                                          <p:spTgt spid="32"/>
                                        </p:tgtEl>
                                      </p:cBhvr>
                                    </p:animEffect>
                                  </p:childTnLst>
                                </p:cTn>
                              </p:par>
                            </p:childTnLst>
                          </p:cTn>
                        </p:par>
                        <p:par>
                          <p:cTn id="8" fill="hold">
                            <p:stCondLst>
                              <p:cond delay="1500"/>
                            </p:stCondLst>
                            <p:childTnLst>
                              <p:par>
                                <p:cTn id="9" presetID="22" presetClass="entr" presetSubtype="2"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1500"/>
                                        <p:tgtEl>
                                          <p:spTgt spid="33"/>
                                        </p:tgtEl>
                                      </p:cBhvr>
                                    </p:animEffect>
                                  </p:childTnLst>
                                </p:cTn>
                              </p:par>
                            </p:childTnLst>
                          </p:cTn>
                        </p:par>
                        <p:par>
                          <p:cTn id="12" fill="hold">
                            <p:stCondLst>
                              <p:cond delay="3000"/>
                            </p:stCondLst>
                            <p:childTnLst>
                              <p:par>
                                <p:cTn id="13" presetID="22" presetClass="entr" presetSubtype="2"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2000"/>
                                        <p:tgtEl>
                                          <p:spTgt spid="34"/>
                                        </p:tgtEl>
                                      </p:cBhvr>
                                    </p:animEffect>
                                  </p:childTnLst>
                                </p:cTn>
                              </p:par>
                            </p:childTnLst>
                          </p:cTn>
                        </p:par>
                        <p:par>
                          <p:cTn id="16" fill="hold">
                            <p:stCondLst>
                              <p:cond delay="5000"/>
                            </p:stCondLst>
                            <p:childTnLst>
                              <p:par>
                                <p:cTn id="17" presetID="22" presetClass="entr" presetSubtype="8"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749845"/>
          </a:xfrm>
          <a:prstGeom prst="rect">
            <a:avLst/>
          </a:prstGeom>
          <a:solidFill>
            <a:schemeClr val="bg1">
              <a:lumMod val="9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626942"/>
            <a:ext cx="12192000" cy="231058"/>
          </a:xfrm>
          <a:prstGeom prst="rect">
            <a:avLst/>
          </a:prstGeom>
          <a:gradFill>
            <a:gsLst>
              <a:gs pos="100000">
                <a:srgbClr val="07854A"/>
              </a:gs>
              <a:gs pos="0">
                <a:schemeClr val="accent4">
                  <a:lumMod val="40000"/>
                  <a:lumOff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40413" y="0"/>
            <a:ext cx="1845187" cy="723900"/>
          </a:xfrm>
          <a:prstGeom prst="rect">
            <a:avLst/>
          </a:prstGeom>
          <a:solidFill>
            <a:srgbClr val="171043"/>
          </a:solidFill>
          <a:ln>
            <a:solidFill>
              <a:srgbClr val="1710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CỘNG ĐỒNG</a:t>
            </a:r>
            <a:endParaRPr lang="en-US" sz="2000" b="1"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0" y="723900"/>
            <a:ext cx="12192000" cy="0"/>
          </a:xfrm>
          <a:prstGeom prst="line">
            <a:avLst/>
          </a:prstGeom>
          <a:ln w="25400">
            <a:solidFill>
              <a:srgbClr val="171043"/>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6812" y="131117"/>
            <a:ext cx="6685935"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PHƯƠNG PHÁP TRIỂN KHAI</a:t>
            </a:r>
            <a:endParaRPr lang="en-US" sz="28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46888" y="1073433"/>
            <a:ext cx="11650471" cy="1200329"/>
          </a:xfrm>
          <a:prstGeom prst="rect">
            <a:avLst/>
          </a:prstGeom>
          <a:noFill/>
        </p:spPr>
        <p:txBody>
          <a:bodyPr wrap="square" rtlCol="0">
            <a:spAutoFit/>
          </a:bodyPr>
          <a:lstStyle/>
          <a:p>
            <a:pPr algn="just">
              <a:lnSpc>
                <a:spcPct val="150000"/>
              </a:lnSpc>
              <a:spcBef>
                <a:spcPts val="600"/>
              </a:spcBef>
            </a:pPr>
            <a:r>
              <a:rPr lang="en-US" sz="2400" b="1" dirty="0" err="1" smtClean="0">
                <a:latin typeface="Times New Roman" panose="02020603050405020304" pitchFamily="18" charset="0"/>
                <a:cs typeface="Times New Roman" panose="02020603050405020304" pitchFamily="18" charset="0"/>
              </a:rPr>
              <a:t>Tổng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thời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gian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theo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dõi</a:t>
            </a:r>
            <a:r>
              <a:rPr lang="en-US" sz="2400" b="1" dirty="0" smtClean="0">
                <a:latin typeface="Times New Roman" panose="02020603050405020304" pitchFamily="18" charset="0"/>
                <a:cs typeface="Times New Roman" panose="02020603050405020304" pitchFamily="18" charset="0"/>
              </a:rPr>
              <a:t>: 14 </a:t>
            </a:r>
            <a:r>
              <a:rPr lang="en-US" sz="2400" b="1" dirty="0" err="1" smtClean="0">
                <a:latin typeface="Times New Roman" panose="02020603050405020304" pitchFamily="18" charset="0"/>
                <a:cs typeface="Times New Roman" panose="02020603050405020304" pitchFamily="18" charset="0"/>
              </a:rPr>
              <a:t>ngày</a:t>
            </a:r>
            <a:endParaRPr lang="en-US" sz="2400" b="1" dirty="0" smtClean="0">
              <a:latin typeface="Times New Roman" panose="02020603050405020304" pitchFamily="18" charset="0"/>
              <a:cs typeface="Times New Roman" panose="02020603050405020304" pitchFamily="18" charset="0"/>
            </a:endParaRPr>
          </a:p>
          <a:p>
            <a:pPr algn="just">
              <a:lnSpc>
                <a:spcPct val="150000"/>
              </a:lnSpc>
            </a:pPr>
            <a:endParaRPr lang="en-US" sz="2400" b="1" dirty="0" smtClean="0">
              <a:latin typeface="Times New Roman" panose="02020603050405020304" pitchFamily="18" charset="0"/>
              <a:cs typeface="Times New Roman" panose="02020603050405020304" pitchFamily="18" charset="0"/>
            </a:endParaRPr>
          </a:p>
        </p:txBody>
      </p:sp>
      <p:grpSp>
        <p:nvGrpSpPr>
          <p:cNvPr id="3" name="Group 2"/>
          <p:cNvGrpSpPr/>
          <p:nvPr/>
        </p:nvGrpSpPr>
        <p:grpSpPr>
          <a:xfrm>
            <a:off x="773594" y="2173735"/>
            <a:ext cx="10644811" cy="3626510"/>
            <a:chOff x="786428" y="3304035"/>
            <a:chExt cx="10644811" cy="3626510"/>
          </a:xfrm>
        </p:grpSpPr>
        <p:grpSp>
          <p:nvGrpSpPr>
            <p:cNvPr id="13" name="Group 12"/>
            <p:cNvGrpSpPr/>
            <p:nvPr/>
          </p:nvGrpSpPr>
          <p:grpSpPr>
            <a:xfrm>
              <a:off x="786428" y="3304035"/>
              <a:ext cx="10644811" cy="3626510"/>
              <a:chOff x="879025" y="3338759"/>
              <a:chExt cx="10644811" cy="3626510"/>
            </a:xfrm>
          </p:grpSpPr>
          <p:grpSp>
            <p:nvGrpSpPr>
              <p:cNvPr id="14" name="Group 13"/>
              <p:cNvGrpSpPr/>
              <p:nvPr/>
            </p:nvGrpSpPr>
            <p:grpSpPr>
              <a:xfrm>
                <a:off x="1897702" y="4679915"/>
                <a:ext cx="9061080" cy="286878"/>
                <a:chOff x="1596760" y="5004619"/>
                <a:chExt cx="9061080" cy="286878"/>
              </a:xfrm>
            </p:grpSpPr>
            <p:cxnSp>
              <p:nvCxnSpPr>
                <p:cNvPr id="25" name="Straight Arrow Connector 24"/>
                <p:cNvCxnSpPr/>
                <p:nvPr/>
              </p:nvCxnSpPr>
              <p:spPr>
                <a:xfrm>
                  <a:off x="1645920" y="5147514"/>
                  <a:ext cx="9011920"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6" name="Flowchart: Connector 25"/>
                <p:cNvSpPr/>
                <p:nvPr/>
              </p:nvSpPr>
              <p:spPr>
                <a:xfrm>
                  <a:off x="1596760" y="5004620"/>
                  <a:ext cx="275303" cy="275303"/>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27" name="Flowchart: Connector 26"/>
                <p:cNvSpPr/>
                <p:nvPr/>
              </p:nvSpPr>
              <p:spPr>
                <a:xfrm>
                  <a:off x="4912684" y="5004619"/>
                  <a:ext cx="275303" cy="275303"/>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28" name="Flowchart: Connector 27"/>
                <p:cNvSpPr/>
                <p:nvPr/>
              </p:nvSpPr>
              <p:spPr>
                <a:xfrm>
                  <a:off x="10175386" y="5016194"/>
                  <a:ext cx="275303" cy="275303"/>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879025" y="3338759"/>
                <a:ext cx="10644811" cy="3626510"/>
                <a:chOff x="879025" y="4101615"/>
                <a:chExt cx="10644811" cy="3626510"/>
              </a:xfrm>
            </p:grpSpPr>
            <p:sp>
              <p:nvSpPr>
                <p:cNvPr id="18" name="TextBox 17"/>
                <p:cNvSpPr txBox="1"/>
                <p:nvPr/>
              </p:nvSpPr>
              <p:spPr>
                <a:xfrm>
                  <a:off x="1466512" y="4960221"/>
                  <a:ext cx="1585732" cy="369332"/>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0(+1)</a:t>
                  </a:r>
                  <a:endParaRPr lang="en-SG"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4696063" y="4951203"/>
                  <a:ext cx="1585732" cy="369332"/>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5(+1)</a:t>
                  </a:r>
                  <a:endParaRPr lang="en-SG"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9938104" y="4951203"/>
                  <a:ext cx="1585732" cy="369332"/>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14(+1)</a:t>
                  </a:r>
                  <a:endParaRPr lang="en-SG"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1926242" y="5974187"/>
                  <a:ext cx="3617956" cy="646331"/>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tiêu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chuẩn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hợp</a:t>
                  </a:r>
                  <a:endParaRPr lang="en-US" dirty="0" smtClean="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Molnupiravir</a:t>
                  </a:r>
                  <a:r>
                    <a:rPr lang="en-US" dirty="0" smtClean="0">
                      <a:latin typeface="Times New Roman" panose="02020603050405020304" pitchFamily="18" charset="0"/>
                      <a:cs typeface="Times New Roman" panose="02020603050405020304" pitchFamily="18" charset="0"/>
                    </a:rPr>
                    <a:t> 800mg x 2 </a:t>
                  </a:r>
                  <a:r>
                    <a:rPr lang="en-US" dirty="0" err="1" smtClean="0">
                      <a:latin typeface="Times New Roman" panose="02020603050405020304" pitchFamily="18" charset="0"/>
                      <a:cs typeface="Times New Roman" panose="02020603050405020304" pitchFamily="18" charset="0"/>
                    </a:rPr>
                    <a:t>lần</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ngày</a:t>
                  </a:r>
                  <a:endParaRPr lang="en-SG"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4562536" y="7081794"/>
                  <a:ext cx="3617956"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Theo </a:t>
                  </a:r>
                  <a:r>
                    <a:rPr lang="en-US" dirty="0" err="1" smtClean="0">
                      <a:latin typeface="Times New Roman" panose="02020603050405020304" pitchFamily="18" charset="0"/>
                      <a:cs typeface="Times New Roman" panose="02020603050405020304" pitchFamily="18" charset="0"/>
                    </a:rPr>
                    <a:t>dõi</a:t>
                  </a:r>
                  <a:r>
                    <a:rPr lang="en-US" dirty="0" smtClean="0">
                      <a:latin typeface="Times New Roman" panose="02020603050405020304" pitchFamily="18" charset="0"/>
                      <a:cs typeface="Times New Roman" panose="02020603050405020304" pitchFamily="18" charset="0"/>
                    </a:rPr>
                    <a:t> y </a:t>
                  </a:r>
                  <a:r>
                    <a:rPr lang="en-US" dirty="0" err="1" smtClean="0">
                      <a:latin typeface="Times New Roman" panose="02020603050405020304" pitchFamily="18" charset="0"/>
                      <a:cs typeface="Times New Roman" panose="02020603050405020304" pitchFamily="18" charset="0"/>
                    </a:rPr>
                    <a:t>tế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ghi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nhận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bằng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theo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dõi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tử</a:t>
                  </a:r>
                  <a:endParaRPr lang="en-SG"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879025" y="4101615"/>
                  <a:ext cx="2856195" cy="369332"/>
                </a:xfrm>
                <a:prstGeom prst="rect">
                  <a:avLst/>
                </a:prstGeom>
                <a:noFill/>
              </p:spPr>
              <p:txBody>
                <a:bodyPr wrap="square" rtlCol="0">
                  <a:spAutoFit/>
                </a:bodyPr>
                <a:lstStyle/>
                <a:p>
                  <a:r>
                    <a:rPr lang="en-US" i="1" dirty="0" err="1" smtClean="0">
                      <a:latin typeface="Times New Roman" panose="02020603050405020304" pitchFamily="18" charset="0"/>
                      <a:cs typeface="Times New Roman" panose="02020603050405020304" pitchFamily="18" charset="0"/>
                    </a:rPr>
                    <a:t>Thử</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thai</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nữ</a:t>
                  </a:r>
                  <a:r>
                    <a:rPr lang="en-US" i="1" dirty="0" smtClean="0">
                      <a:latin typeface="Times New Roman" panose="02020603050405020304" pitchFamily="18" charset="0"/>
                      <a:cs typeface="Times New Roman" panose="02020603050405020304" pitchFamily="18" charset="0"/>
                    </a:rPr>
                    <a:t> 18-49 </a:t>
                  </a:r>
                  <a:r>
                    <a:rPr lang="en-US" i="1" dirty="0" err="1" smtClean="0">
                      <a:latin typeface="Times New Roman" panose="02020603050405020304" pitchFamily="18" charset="0"/>
                      <a:cs typeface="Times New Roman" panose="02020603050405020304" pitchFamily="18" charset="0"/>
                    </a:rPr>
                    <a:t>tuổi</a:t>
                  </a:r>
                  <a:r>
                    <a:rPr lang="en-US" i="1" dirty="0" smtClean="0">
                      <a:latin typeface="Times New Roman" panose="02020603050405020304" pitchFamily="18" charset="0"/>
                      <a:cs typeface="Times New Roman" panose="02020603050405020304" pitchFamily="18" charset="0"/>
                    </a:rPr>
                    <a:t>)</a:t>
                  </a:r>
                  <a:endParaRPr lang="en-SG" i="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3923179" y="4111774"/>
                  <a:ext cx="4896729" cy="369332"/>
                </a:xfrm>
                <a:prstGeom prst="rect">
                  <a:avLst/>
                </a:prstGeom>
                <a:noFill/>
              </p:spPr>
              <p:txBody>
                <a:bodyPr wrap="square" rtlCol="0">
                  <a:spAutoFit/>
                </a:bodyPr>
                <a:lstStyle/>
                <a:p>
                  <a:r>
                    <a:rPr lang="en-US" b="1" i="1" dirty="0" smtClean="0">
                      <a:latin typeface="Times New Roman" panose="02020603050405020304" pitchFamily="18" charset="0"/>
                      <a:cs typeface="Times New Roman" panose="02020603050405020304" pitchFamily="18" charset="0"/>
                    </a:rPr>
                    <a:t>RT-PCR </a:t>
                  </a:r>
                  <a:r>
                    <a:rPr lang="en-US" b="1" i="1" dirty="0" err="1" smtClean="0">
                      <a:latin typeface="Times New Roman" panose="02020603050405020304" pitchFamily="18" charset="0"/>
                      <a:cs typeface="Times New Roman" panose="02020603050405020304" pitchFamily="18" charset="0"/>
                    </a:rPr>
                    <a:t>hoặc</a:t>
                  </a:r>
                  <a:r>
                    <a:rPr lang="en-US" b="1" i="1" dirty="0" smtClean="0">
                      <a:latin typeface="Times New Roman" panose="02020603050405020304" pitchFamily="18" charset="0"/>
                      <a:cs typeface="Times New Roman" panose="02020603050405020304" pitchFamily="18" charset="0"/>
                    </a:rPr>
                    <a:t> test </a:t>
                  </a:r>
                  <a:r>
                    <a:rPr lang="en-US" b="1" i="1" dirty="0" err="1" smtClean="0">
                      <a:latin typeface="Times New Roman" panose="02020603050405020304" pitchFamily="18" charset="0"/>
                      <a:cs typeface="Times New Roman" panose="02020603050405020304" pitchFamily="18" charset="0"/>
                    </a:rPr>
                    <a:t>nhanh</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kháng</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nguyên</a:t>
                  </a:r>
                  <a:endParaRPr lang="en-SG" b="1" i="1" dirty="0">
                    <a:latin typeface="Times New Roman" panose="02020603050405020304" pitchFamily="18" charset="0"/>
                    <a:cs typeface="Times New Roman" panose="02020603050405020304" pitchFamily="18" charset="0"/>
                  </a:endParaRPr>
                </a:p>
              </p:txBody>
            </p:sp>
          </p:grpSp>
          <p:sp>
            <p:nvSpPr>
              <p:cNvPr id="16" name="Right Brace 15"/>
              <p:cNvSpPr/>
              <p:nvPr/>
            </p:nvSpPr>
            <p:spPr>
              <a:xfrm rot="5400000">
                <a:off x="3660433" y="3466304"/>
                <a:ext cx="154646" cy="3178273"/>
              </a:xfrm>
              <a:prstGeom prst="rightBrace">
                <a:avLst>
                  <a:gd name="adj1" fmla="val 317521"/>
                  <a:gd name="adj2" fmla="val 50787"/>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17" name="Right Brace 16"/>
              <p:cNvSpPr/>
              <p:nvPr/>
            </p:nvSpPr>
            <p:spPr>
              <a:xfrm rot="5400000">
                <a:off x="6290868" y="1806156"/>
                <a:ext cx="277041" cy="8603013"/>
              </a:xfrm>
              <a:prstGeom prst="rightBrace">
                <a:avLst>
                  <a:gd name="adj1" fmla="val 317521"/>
                  <a:gd name="adj2" fmla="val 50787"/>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grpSp>
        <p:cxnSp>
          <p:nvCxnSpPr>
            <p:cNvPr id="29" name="Straight Arrow Connector 28"/>
            <p:cNvCxnSpPr/>
            <p:nvPr/>
          </p:nvCxnSpPr>
          <p:spPr>
            <a:xfrm flipV="1">
              <a:off x="1854265" y="3683526"/>
              <a:ext cx="0" cy="47009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121029" y="3680969"/>
              <a:ext cx="0" cy="47009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07614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749845"/>
          </a:xfrm>
          <a:prstGeom prst="rect">
            <a:avLst/>
          </a:prstGeom>
          <a:solidFill>
            <a:schemeClr val="bg1">
              <a:lumMod val="9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626942"/>
            <a:ext cx="12192000" cy="231058"/>
          </a:xfrm>
          <a:prstGeom prst="rect">
            <a:avLst/>
          </a:prstGeom>
          <a:gradFill>
            <a:gsLst>
              <a:gs pos="100000">
                <a:srgbClr val="07854A"/>
              </a:gs>
              <a:gs pos="0">
                <a:schemeClr val="accent4">
                  <a:lumMod val="40000"/>
                  <a:lumOff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40413" y="0"/>
            <a:ext cx="1845187" cy="723900"/>
          </a:xfrm>
          <a:prstGeom prst="rect">
            <a:avLst/>
          </a:prstGeom>
          <a:solidFill>
            <a:srgbClr val="171043"/>
          </a:solidFill>
          <a:ln>
            <a:solidFill>
              <a:srgbClr val="1710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CỘNG ĐỒNG</a:t>
            </a:r>
            <a:endParaRPr lang="en-US" sz="2000" b="1"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0" y="723900"/>
            <a:ext cx="12192000" cy="0"/>
          </a:xfrm>
          <a:prstGeom prst="line">
            <a:avLst/>
          </a:prstGeom>
          <a:ln w="25400">
            <a:solidFill>
              <a:srgbClr val="171043"/>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6812" y="131117"/>
            <a:ext cx="6685935"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HỆ THỐNG QUẢN LÝ ĐIỆN TỬ</a:t>
            </a:r>
            <a:endParaRPr lang="en-US" sz="2800" b="1"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0" y="1585973"/>
            <a:ext cx="4416036" cy="3412392"/>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2361" b="10555"/>
          <a:stretch/>
        </p:blipFill>
        <p:spPr>
          <a:xfrm>
            <a:off x="7191594" y="1447800"/>
            <a:ext cx="2375403" cy="3965148"/>
          </a:xfrm>
          <a:prstGeom prst="rect">
            <a:avLst/>
          </a:prstGeom>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t="8035"/>
          <a:stretch/>
        </p:blipFill>
        <p:spPr>
          <a:xfrm>
            <a:off x="9885844" y="1447801"/>
            <a:ext cx="1991018" cy="3965148"/>
          </a:xfrm>
          <a:prstGeom prst="rect">
            <a:avLst/>
          </a:prstGeom>
        </p:spPr>
      </p:pic>
      <p:pic>
        <p:nvPicPr>
          <p:cNvPr id="4" name="Picture 3"/>
          <p:cNvPicPr>
            <a:picLocks noChangeAspect="1"/>
          </p:cNvPicPr>
          <p:nvPr/>
        </p:nvPicPr>
        <p:blipFill>
          <a:blip r:embed="rId5"/>
          <a:stretch>
            <a:fillRect/>
          </a:stretch>
        </p:blipFill>
        <p:spPr>
          <a:xfrm>
            <a:off x="4732252" y="1447800"/>
            <a:ext cx="2143125" cy="4086225"/>
          </a:xfrm>
          <a:prstGeom prst="rect">
            <a:avLst/>
          </a:prstGeom>
        </p:spPr>
      </p:pic>
    </p:spTree>
    <p:extLst>
      <p:ext uri="{BB962C8B-B14F-4D97-AF65-F5344CB8AC3E}">
        <p14:creationId xmlns:p14="http://schemas.microsoft.com/office/powerpoint/2010/main" val="2229268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749845"/>
          </a:xfrm>
          <a:prstGeom prst="rect">
            <a:avLst/>
          </a:prstGeom>
          <a:solidFill>
            <a:schemeClr val="bg1">
              <a:lumMod val="9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626942"/>
            <a:ext cx="12192000" cy="231058"/>
          </a:xfrm>
          <a:prstGeom prst="rect">
            <a:avLst/>
          </a:prstGeom>
          <a:gradFill>
            <a:gsLst>
              <a:gs pos="100000">
                <a:srgbClr val="07854A"/>
              </a:gs>
              <a:gs pos="0">
                <a:schemeClr val="accent4">
                  <a:lumMod val="40000"/>
                  <a:lumOff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40413" y="0"/>
            <a:ext cx="1845187" cy="723900"/>
          </a:xfrm>
          <a:prstGeom prst="rect">
            <a:avLst/>
          </a:prstGeom>
          <a:solidFill>
            <a:srgbClr val="171043"/>
          </a:solidFill>
          <a:ln>
            <a:solidFill>
              <a:srgbClr val="1710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CỘNG ĐỒNG</a:t>
            </a:r>
            <a:endParaRPr lang="en-US" sz="2000" b="1"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0" y="723900"/>
            <a:ext cx="12192000" cy="0"/>
          </a:xfrm>
          <a:prstGeom prst="line">
            <a:avLst/>
          </a:prstGeom>
          <a:ln w="25400">
            <a:solidFill>
              <a:srgbClr val="171043"/>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6888" y="5943600"/>
            <a:ext cx="3491992" cy="646331"/>
          </a:xfrm>
          <a:prstGeom prst="rect">
            <a:avLst/>
          </a:prstGeom>
          <a:noFill/>
        </p:spPr>
        <p:txBody>
          <a:bodyPr wrap="square" rtlCol="0">
            <a:spAutoFit/>
          </a:bodyPr>
          <a:lstStyle/>
          <a:p>
            <a:pPr algn="ctr"/>
            <a:r>
              <a:rPr lang="en-US" dirty="0" err="1" smtClean="0">
                <a:latin typeface="Times New Roman" panose="02020603050405020304" pitchFamily="18" charset="0"/>
                <a:cs typeface="Times New Roman" panose="02020603050405020304" pitchFamily="18" charset="0"/>
              </a:rPr>
              <a:t>Hướng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dẫn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thuận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tham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bằng</a:t>
            </a:r>
            <a:r>
              <a:rPr lang="en-US" dirty="0" smtClean="0">
                <a:latin typeface="Times New Roman" panose="02020603050405020304" pitchFamily="18" charset="0"/>
                <a:cs typeface="Times New Roman" panose="02020603050405020304" pitchFamily="18" charset="0"/>
              </a:rPr>
              <a:t> form </a:t>
            </a:r>
            <a:r>
              <a:rPr lang="en-US" dirty="0" err="1" smtClean="0">
                <a:latin typeface="Times New Roman" panose="02020603050405020304" pitchFamily="18" charset="0"/>
                <a:cs typeface="Times New Roman" panose="02020603050405020304" pitchFamily="18" charset="0"/>
              </a:rPr>
              <a:t>điện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tử</a:t>
            </a:r>
            <a:endParaRPr lang="en-US" dirty="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2"/>
          <a:stretch>
            <a:fillRect/>
          </a:stretch>
        </p:blipFill>
        <p:spPr>
          <a:xfrm>
            <a:off x="4293870" y="932528"/>
            <a:ext cx="3429000" cy="4572000"/>
          </a:xfrm>
          <a:prstGeom prst="rect">
            <a:avLst/>
          </a:prstGeom>
        </p:spPr>
      </p:pic>
      <p:sp>
        <p:nvSpPr>
          <p:cNvPr id="18" name="TextBox 17"/>
          <p:cNvSpPr txBox="1"/>
          <p:nvPr/>
        </p:nvSpPr>
        <p:spPr>
          <a:xfrm>
            <a:off x="4230878" y="5943599"/>
            <a:ext cx="3612642" cy="646331"/>
          </a:xfrm>
          <a:prstGeom prst="rect">
            <a:avLst/>
          </a:prstGeom>
          <a:noFill/>
        </p:spPr>
        <p:txBody>
          <a:bodyPr wrap="square" rtlCol="0">
            <a:spAutoFit/>
          </a:bodyPr>
          <a:lstStyle/>
          <a:p>
            <a:pPr algn="ct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thuốc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endParaRPr lang="en-US"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8106029" y="5957330"/>
            <a:ext cx="3612642" cy="646331"/>
          </a:xfrm>
          <a:prstGeom prst="rect">
            <a:avLst/>
          </a:prstGeom>
          <a:noFill/>
        </p:spPr>
        <p:txBody>
          <a:bodyPr wrap="square" rtlCol="0">
            <a:spAutoFit/>
          </a:bodyPr>
          <a:lstStyle/>
          <a:p>
            <a:pPr algn="ct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uống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thuốc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dưới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sự</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ghi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nhận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NVYT</a:t>
            </a:r>
            <a:endParaRPr lang="en-US" dirty="0">
              <a:latin typeface="Times New Roman" panose="02020603050405020304" pitchFamily="18" charset="0"/>
              <a:cs typeface="Times New Roman" panose="02020603050405020304" pitchFamily="18" charset="0"/>
            </a:endParaRPr>
          </a:p>
        </p:txBody>
      </p:sp>
      <p:grpSp>
        <p:nvGrpSpPr>
          <p:cNvPr id="20" name="Group 19"/>
          <p:cNvGrpSpPr/>
          <p:nvPr/>
        </p:nvGrpSpPr>
        <p:grpSpPr>
          <a:xfrm>
            <a:off x="8197850" y="932528"/>
            <a:ext cx="3429000" cy="4572000"/>
            <a:chOff x="8197850" y="932528"/>
            <a:chExt cx="3429000" cy="4572000"/>
          </a:xfrm>
        </p:grpSpPr>
        <p:pic>
          <p:nvPicPr>
            <p:cNvPr id="21" name="Picture 20"/>
            <p:cNvPicPr>
              <a:picLocks noChangeAspect="1"/>
            </p:cNvPicPr>
            <p:nvPr/>
          </p:nvPicPr>
          <p:blipFill>
            <a:blip r:embed="rId3"/>
            <a:stretch>
              <a:fillRect/>
            </a:stretch>
          </p:blipFill>
          <p:spPr>
            <a:xfrm>
              <a:off x="8197850" y="932528"/>
              <a:ext cx="3429000" cy="4572000"/>
            </a:xfrm>
            <a:prstGeom prst="rect">
              <a:avLst/>
            </a:prstGeom>
          </p:spPr>
        </p:pic>
        <p:sp>
          <p:nvSpPr>
            <p:cNvPr id="22" name="Rectangle 21"/>
            <p:cNvSpPr/>
            <p:nvPr/>
          </p:nvSpPr>
          <p:spPr>
            <a:xfrm>
              <a:off x="9982200" y="1663700"/>
              <a:ext cx="65405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3" name="Picture 2"/>
          <p:cNvPicPr>
            <a:picLocks noChangeAspect="1"/>
          </p:cNvPicPr>
          <p:nvPr/>
        </p:nvPicPr>
        <p:blipFill>
          <a:blip r:embed="rId4"/>
          <a:stretch>
            <a:fillRect/>
          </a:stretch>
        </p:blipFill>
        <p:spPr>
          <a:xfrm>
            <a:off x="425196" y="932528"/>
            <a:ext cx="3443478" cy="4591304"/>
          </a:xfrm>
          <a:prstGeom prst="rect">
            <a:avLst/>
          </a:prstGeom>
        </p:spPr>
      </p:pic>
    </p:spTree>
    <p:extLst>
      <p:ext uri="{BB962C8B-B14F-4D97-AF65-F5344CB8AC3E}">
        <p14:creationId xmlns:p14="http://schemas.microsoft.com/office/powerpoint/2010/main" val="4121309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749845"/>
          </a:xfrm>
          <a:prstGeom prst="rect">
            <a:avLst/>
          </a:prstGeom>
          <a:solidFill>
            <a:schemeClr val="bg1">
              <a:lumMod val="9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626942"/>
            <a:ext cx="12192000" cy="231058"/>
          </a:xfrm>
          <a:prstGeom prst="rect">
            <a:avLst/>
          </a:prstGeom>
          <a:gradFill>
            <a:gsLst>
              <a:gs pos="100000">
                <a:srgbClr val="07854A"/>
              </a:gs>
              <a:gs pos="0">
                <a:schemeClr val="accent4">
                  <a:lumMod val="40000"/>
                  <a:lumOff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40413" y="0"/>
            <a:ext cx="1845187" cy="723900"/>
          </a:xfrm>
          <a:prstGeom prst="rect">
            <a:avLst/>
          </a:prstGeom>
          <a:solidFill>
            <a:srgbClr val="171043"/>
          </a:solidFill>
          <a:ln>
            <a:solidFill>
              <a:srgbClr val="1710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NỘI DUNG</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76748" y="1229032"/>
            <a:ext cx="11008852" cy="3316742"/>
          </a:xfrm>
          <a:prstGeom prst="rect">
            <a:avLst/>
          </a:prstGeom>
          <a:noFill/>
        </p:spPr>
        <p:txBody>
          <a:bodyPr wrap="square" rtlCol="0">
            <a:spAutoFit/>
          </a:bodyPr>
          <a:lstStyle/>
          <a:p>
            <a:pPr marL="742950" indent="-742950">
              <a:lnSpc>
                <a:spcPct val="150000"/>
              </a:lnSpc>
              <a:buAutoNum type="arabicPeriod"/>
            </a:pPr>
            <a:r>
              <a:rPr lang="en-US" sz="3600" dirty="0" err="1" smtClean="0">
                <a:latin typeface="Times New Roman" panose="02020603050405020304" pitchFamily="18" charset="0"/>
                <a:cs typeface="Times New Roman" panose="02020603050405020304" pitchFamily="18" charset="0"/>
              </a:rPr>
              <a:t>Bối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cảnh</a:t>
            </a:r>
            <a:r>
              <a:rPr lang="en-US" sz="3600" dirty="0" smtClean="0">
                <a:latin typeface="Times New Roman" panose="02020603050405020304" pitchFamily="18" charset="0"/>
                <a:cs typeface="Times New Roman" panose="02020603050405020304" pitchFamily="18" charset="0"/>
              </a:rPr>
              <a:t> </a:t>
            </a:r>
          </a:p>
          <a:p>
            <a:pPr marL="742950" indent="-742950">
              <a:lnSpc>
                <a:spcPct val="150000"/>
              </a:lnSpc>
              <a:buAutoNum type="arabicPeriod"/>
            </a:pPr>
            <a:r>
              <a:rPr lang="en-US" sz="3600" dirty="0" err="1" smtClean="0">
                <a:latin typeface="Times New Roman" panose="02020603050405020304" pitchFamily="18" charset="0"/>
                <a:cs typeface="Times New Roman" panose="02020603050405020304" pitchFamily="18" charset="0"/>
              </a:rPr>
              <a:t>Nghiên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cứu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thử</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nghiệm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lâm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sàng</a:t>
            </a:r>
            <a:endParaRPr lang="en-US" sz="3600" dirty="0">
              <a:latin typeface="Times New Roman" panose="02020603050405020304" pitchFamily="18" charset="0"/>
              <a:cs typeface="Times New Roman" panose="02020603050405020304" pitchFamily="18" charset="0"/>
            </a:endParaRPr>
          </a:p>
          <a:p>
            <a:pPr marL="742950" indent="-742950">
              <a:lnSpc>
                <a:spcPct val="150000"/>
              </a:lnSpc>
              <a:buAutoNum type="arabicPeriod"/>
            </a:pPr>
            <a:r>
              <a:rPr lang="en-US" sz="3600" dirty="0" err="1" smtClean="0">
                <a:latin typeface="Times New Roman" panose="02020603050405020304" pitchFamily="18" charset="0"/>
                <a:cs typeface="Times New Roman" panose="02020603050405020304" pitchFamily="18" charset="0"/>
              </a:rPr>
              <a:t>Chương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trình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điều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trị</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kiểm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soát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tại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cộng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đồng</a:t>
            </a:r>
            <a:endParaRPr lang="en-US" sz="3600" dirty="0" smtClean="0">
              <a:latin typeface="Times New Roman" panose="02020603050405020304" pitchFamily="18" charset="0"/>
              <a:cs typeface="Times New Roman" panose="02020603050405020304" pitchFamily="18" charset="0"/>
            </a:endParaRPr>
          </a:p>
          <a:p>
            <a:pPr marL="742950" indent="-742950">
              <a:lnSpc>
                <a:spcPct val="150000"/>
              </a:lnSpc>
              <a:buAutoNum type="arabicPeriod"/>
            </a:pPr>
            <a:r>
              <a:rPr lang="en-US" sz="3600" dirty="0" err="1" smtClean="0">
                <a:latin typeface="Times New Roman" panose="02020603050405020304" pitchFamily="18" charset="0"/>
                <a:cs typeface="Times New Roman" panose="02020603050405020304" pitchFamily="18" charset="0"/>
              </a:rPr>
              <a:t>Định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hướng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tiếp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theo</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5167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626942"/>
            <a:ext cx="12192000" cy="231058"/>
          </a:xfrm>
          <a:prstGeom prst="rect">
            <a:avLst/>
          </a:prstGeom>
          <a:gradFill>
            <a:gsLst>
              <a:gs pos="100000">
                <a:srgbClr val="07854A"/>
              </a:gs>
              <a:gs pos="0">
                <a:schemeClr val="accent4">
                  <a:lumMod val="40000"/>
                  <a:lumOff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40413" y="0"/>
            <a:ext cx="1845187" cy="723900"/>
          </a:xfrm>
          <a:prstGeom prst="rect">
            <a:avLst/>
          </a:prstGeom>
          <a:solidFill>
            <a:srgbClr val="171043"/>
          </a:solidFill>
          <a:ln>
            <a:solidFill>
              <a:srgbClr val="1710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CỘNG ĐỒNG</a:t>
            </a:r>
          </a:p>
        </p:txBody>
      </p:sp>
      <p:cxnSp>
        <p:nvCxnSpPr>
          <p:cNvPr id="5" name="Straight Connector 4"/>
          <p:cNvCxnSpPr/>
          <p:nvPr/>
        </p:nvCxnSpPr>
        <p:spPr>
          <a:xfrm>
            <a:off x="0" y="723900"/>
            <a:ext cx="12192000" cy="0"/>
          </a:xfrm>
          <a:prstGeom prst="line">
            <a:avLst/>
          </a:prstGeom>
          <a:ln w="25400">
            <a:solidFill>
              <a:srgbClr val="171043"/>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6812" y="131117"/>
            <a:ext cx="668593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KẾT QUẢ SƠ BỘ</a:t>
            </a:r>
          </a:p>
        </p:txBody>
      </p:sp>
      <p:sp>
        <p:nvSpPr>
          <p:cNvPr id="3" name="TextBox 2"/>
          <p:cNvSpPr txBox="1"/>
          <p:nvPr/>
        </p:nvSpPr>
        <p:spPr>
          <a:xfrm>
            <a:off x="609600" y="1297858"/>
            <a:ext cx="10884310"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Bệnh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Phổi</a:t>
            </a:r>
            <a:r>
              <a:rPr lang="en-US" sz="2800" dirty="0">
                <a:latin typeface="Times New Roman" panose="02020603050405020304" pitchFamily="18" charset="0"/>
                <a:cs typeface="Times New Roman" panose="02020603050405020304" pitchFamily="18" charset="0"/>
              </a:rPr>
              <a:t> Trung </a:t>
            </a:r>
            <a:r>
              <a:rPr lang="en-US" sz="2800" dirty="0" err="1">
                <a:latin typeface="Times New Roman" panose="02020603050405020304" pitchFamily="18" charset="0"/>
                <a:cs typeface="Times New Roman" panose="02020603050405020304" pitchFamily="18" charset="0"/>
              </a:rPr>
              <a:t>ương</a:t>
            </a:r>
            <a:r>
              <a:rPr lang="en-US" sz="2800" dirty="0">
                <a:latin typeface="Times New Roman" panose="02020603050405020304" pitchFamily="18" charset="0"/>
                <a:cs typeface="Times New Roman" panose="02020603050405020304" pitchFamily="18" charset="0"/>
              </a:rPr>
              <a:t>: 17 </a:t>
            </a:r>
            <a:r>
              <a:rPr lang="en-US" sz="2800" dirty="0" err="1" smtClean="0">
                <a:latin typeface="Times New Roman" panose="02020603050405020304" pitchFamily="18" charset="0"/>
                <a:cs typeface="Times New Roman" panose="02020603050405020304" pitchFamily="18" charset="0"/>
              </a:rPr>
              <a:t>tỉnh</a:t>
            </a:r>
            <a:r>
              <a:rPr lang="en-US" sz="2800" dirty="0" smtClean="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endParaRPr lang="en-US" sz="2800"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 xmlns:a16="http://schemas.microsoft.com/office/drawing/2014/main" id="{6FF9B17C-D386-402C-9C62-DF875521CF35}"/>
              </a:ext>
            </a:extLst>
          </p:cNvPr>
          <p:cNvSpPr txBox="1">
            <a:spLocks/>
          </p:cNvSpPr>
          <p:nvPr/>
        </p:nvSpPr>
        <p:spPr>
          <a:xfrm>
            <a:off x="1543050" y="2475650"/>
            <a:ext cx="4636577" cy="4266821"/>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Tx/>
              <a:buChar char="-"/>
            </a:pP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Dương</a:t>
            </a:r>
            <a:endParaRPr lang="en-US" sz="2800" dirty="0">
              <a:latin typeface="Times New Roman" panose="02020603050405020304" pitchFamily="18" charset="0"/>
              <a:cs typeface="Times New Roman" panose="02020603050405020304" pitchFamily="18" charset="0"/>
            </a:endParaRPr>
          </a:p>
          <a:p>
            <a:pPr marL="285750" indent="-285750" algn="l">
              <a:buFontTx/>
              <a:buChar char="-"/>
            </a:pPr>
            <a:r>
              <a:rPr lang="en-US" sz="2800" dirty="0">
                <a:latin typeface="Times New Roman" panose="02020603050405020304" pitchFamily="18" charset="0"/>
                <a:cs typeface="Times New Roman" panose="02020603050405020304" pitchFamily="18" charset="0"/>
              </a:rPr>
              <a:t>TP. </a:t>
            </a:r>
            <a:r>
              <a:rPr lang="en-US" sz="2800" dirty="0" err="1">
                <a:latin typeface="Times New Roman" panose="02020603050405020304" pitchFamily="18" charset="0"/>
                <a:cs typeface="Times New Roman" panose="02020603050405020304" pitchFamily="18" charset="0"/>
              </a:rPr>
              <a:t>Đà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Nẵng</a:t>
            </a:r>
            <a:endParaRPr lang="en-US" sz="2800" dirty="0">
              <a:latin typeface="Times New Roman" panose="02020603050405020304" pitchFamily="18" charset="0"/>
              <a:cs typeface="Times New Roman" panose="02020603050405020304" pitchFamily="18" charset="0"/>
            </a:endParaRPr>
          </a:p>
          <a:p>
            <a:pPr marL="285750" indent="-285750" algn="l">
              <a:buFontTx/>
              <a:buChar char="-"/>
            </a:pP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Nai</a:t>
            </a:r>
            <a:endParaRPr lang="en-US" sz="2800" dirty="0">
              <a:latin typeface="Times New Roman" panose="02020603050405020304" pitchFamily="18" charset="0"/>
              <a:cs typeface="Times New Roman" panose="02020603050405020304" pitchFamily="18" charset="0"/>
            </a:endParaRPr>
          </a:p>
          <a:p>
            <a:pPr marL="285750" indent="-285750" algn="l">
              <a:buFontTx/>
              <a:buChar char="-"/>
            </a:pPr>
            <a:r>
              <a:rPr lang="en-US" sz="2800" dirty="0" err="1">
                <a:latin typeface="Times New Roman" panose="02020603050405020304" pitchFamily="18" charset="0"/>
                <a:cs typeface="Times New Roman" panose="02020603050405020304" pitchFamily="18" charset="0"/>
              </a:rPr>
              <a:t>Khánh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endParaRPr lang="en-US" sz="2800" dirty="0">
              <a:latin typeface="Times New Roman" panose="02020603050405020304" pitchFamily="18" charset="0"/>
              <a:cs typeface="Times New Roman" panose="02020603050405020304" pitchFamily="18" charset="0"/>
            </a:endParaRPr>
          </a:p>
          <a:p>
            <a:pPr marL="285750" indent="-285750" algn="l">
              <a:buFontTx/>
              <a:buChar char="-"/>
            </a:pPr>
            <a:r>
              <a:rPr lang="en-US" sz="2800" dirty="0">
                <a:latin typeface="Times New Roman" panose="02020603050405020304" pitchFamily="18" charset="0"/>
                <a:cs typeface="Times New Roman" panose="02020603050405020304" pitchFamily="18" charset="0"/>
              </a:rPr>
              <a:t>Long An</a:t>
            </a:r>
          </a:p>
          <a:p>
            <a:pPr marL="285750" indent="-285750" algn="l">
              <a:buFontTx/>
              <a:buChar char="-"/>
            </a:pP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Tàu</a:t>
            </a:r>
            <a:endParaRPr lang="en-US" sz="2800" dirty="0">
              <a:latin typeface="Times New Roman" panose="02020603050405020304" pitchFamily="18" charset="0"/>
              <a:cs typeface="Times New Roman" panose="02020603050405020304" pitchFamily="18" charset="0"/>
            </a:endParaRPr>
          </a:p>
          <a:p>
            <a:pPr marL="285750" indent="-285750" algn="l">
              <a:buFontTx/>
              <a:buChar char="-"/>
            </a:pP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endParaRPr lang="en-US" sz="2800" dirty="0">
              <a:latin typeface="Times New Roman" panose="02020603050405020304" pitchFamily="18" charset="0"/>
              <a:cs typeface="Times New Roman" panose="02020603050405020304" pitchFamily="18" charset="0"/>
            </a:endParaRPr>
          </a:p>
          <a:p>
            <a:pPr marL="285750" indent="-285750" algn="l">
              <a:buFontTx/>
              <a:buChar char="-"/>
            </a:pP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Phước</a:t>
            </a:r>
            <a:endParaRPr lang="en-US" sz="2800" dirty="0">
              <a:latin typeface="Times New Roman" panose="02020603050405020304" pitchFamily="18" charset="0"/>
              <a:cs typeface="Times New Roman" panose="02020603050405020304" pitchFamily="18" charset="0"/>
            </a:endParaRPr>
          </a:p>
          <a:p>
            <a:pPr marL="285750" indent="-285750" algn="l">
              <a:buFontTx/>
              <a:buChar char="-"/>
            </a:pPr>
            <a:r>
              <a:rPr lang="en-US" sz="2800" dirty="0" err="1">
                <a:latin typeface="Times New Roman" panose="02020603050405020304" pitchFamily="18" charset="0"/>
                <a:cs typeface="Times New Roman" panose="02020603050405020304" pitchFamily="18" charset="0"/>
              </a:rPr>
              <a:t>Đắk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Nông</a:t>
            </a:r>
            <a:endParaRPr lang="en-US" sz="2800" dirty="0">
              <a:latin typeface="Times New Roman" panose="02020603050405020304" pitchFamily="18" charset="0"/>
              <a:cs typeface="Times New Roman" panose="02020603050405020304" pitchFamily="18" charset="0"/>
            </a:endParaRPr>
          </a:p>
        </p:txBody>
      </p:sp>
      <p:sp>
        <p:nvSpPr>
          <p:cNvPr id="12" name="Content Placeholder 2">
            <a:extLst>
              <a:ext uri="{FF2B5EF4-FFF2-40B4-BE49-F238E27FC236}">
                <a16:creationId xmlns="" xmlns:a16="http://schemas.microsoft.com/office/drawing/2014/main" id="{D33B2D56-EB21-4C9B-8147-BE995537B276}"/>
              </a:ext>
            </a:extLst>
          </p:cNvPr>
          <p:cNvSpPr txBox="1">
            <a:spLocks/>
          </p:cNvSpPr>
          <p:nvPr/>
        </p:nvSpPr>
        <p:spPr>
          <a:xfrm>
            <a:off x="6096000" y="2475650"/>
            <a:ext cx="5181600" cy="42668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Tx/>
              <a:buChar char="-"/>
            </a:pPr>
            <a:r>
              <a:rPr lang="en-US" sz="2800" dirty="0">
                <a:latin typeface="Times New Roman" panose="02020603050405020304" pitchFamily="18" charset="0"/>
                <a:cs typeface="Times New Roman" panose="02020603050405020304" pitchFamily="18" charset="0"/>
              </a:rPr>
              <a:t>TP. </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endParaRPr lang="en-US" sz="2800" dirty="0">
              <a:latin typeface="Times New Roman" panose="02020603050405020304" pitchFamily="18" charset="0"/>
              <a:cs typeface="Times New Roman" panose="02020603050405020304" pitchFamily="18" charset="0"/>
            </a:endParaRPr>
          </a:p>
          <a:p>
            <a:pPr marL="285750" indent="-285750" algn="l">
              <a:buFontTx/>
              <a:buChar char="-"/>
            </a:pPr>
            <a:r>
              <a:rPr lang="en-US" sz="2800" dirty="0" err="1">
                <a:latin typeface="Times New Roman" panose="02020603050405020304" pitchFamily="18" charset="0"/>
                <a:cs typeface="Times New Roman" panose="02020603050405020304" pitchFamily="18" charset="0"/>
              </a:rPr>
              <a:t>Phú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Yên</a:t>
            </a:r>
            <a:endParaRPr lang="en-US" sz="2800" dirty="0">
              <a:latin typeface="Times New Roman" panose="02020603050405020304" pitchFamily="18" charset="0"/>
              <a:cs typeface="Times New Roman" panose="02020603050405020304" pitchFamily="18" charset="0"/>
            </a:endParaRPr>
          </a:p>
          <a:p>
            <a:pPr marL="285750" indent="-285750" algn="l">
              <a:buFontTx/>
              <a:buChar char="-"/>
            </a:pP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endParaRPr lang="en-US" sz="2800" dirty="0">
              <a:latin typeface="Times New Roman" panose="02020603050405020304" pitchFamily="18" charset="0"/>
              <a:cs typeface="Times New Roman" panose="02020603050405020304" pitchFamily="18" charset="0"/>
            </a:endParaRPr>
          </a:p>
          <a:p>
            <a:pPr marL="285750" indent="-285750" algn="l">
              <a:buFontTx/>
              <a:buChar char="-"/>
            </a:pPr>
            <a:r>
              <a:rPr lang="en-US" sz="2800" dirty="0">
                <a:latin typeface="Times New Roman" panose="02020603050405020304" pitchFamily="18" charset="0"/>
                <a:cs typeface="Times New Roman" panose="02020603050405020304" pitchFamily="18" charset="0"/>
              </a:rPr>
              <a:t>Thanh </a:t>
            </a:r>
            <a:r>
              <a:rPr lang="en-US" sz="2800" dirty="0" err="1">
                <a:latin typeface="Times New Roman" panose="02020603050405020304" pitchFamily="18" charset="0"/>
                <a:cs typeface="Times New Roman" panose="02020603050405020304" pitchFamily="18" charset="0"/>
              </a:rPr>
              <a:t>Hóa</a:t>
            </a:r>
            <a:endParaRPr lang="en-US" sz="2800" dirty="0">
              <a:latin typeface="Times New Roman" panose="02020603050405020304" pitchFamily="18" charset="0"/>
              <a:cs typeface="Times New Roman" panose="02020603050405020304" pitchFamily="18" charset="0"/>
            </a:endParaRPr>
          </a:p>
          <a:p>
            <a:pPr marL="285750" indent="-285750" algn="l">
              <a:buFontTx/>
              <a:buChar char="-"/>
            </a:pPr>
            <a:r>
              <a:rPr lang="en-US" sz="2800" dirty="0" err="1">
                <a:latin typeface="Times New Roman" panose="02020603050405020304" pitchFamily="18" charset="0"/>
                <a:cs typeface="Times New Roman" panose="02020603050405020304" pitchFamily="18" charset="0"/>
              </a:rPr>
              <a:t>Cà</a:t>
            </a:r>
            <a:r>
              <a:rPr lang="en-US" sz="2800" dirty="0">
                <a:latin typeface="Times New Roman" panose="02020603050405020304" pitchFamily="18" charset="0"/>
                <a:cs typeface="Times New Roman" panose="02020603050405020304" pitchFamily="18" charset="0"/>
              </a:rPr>
              <a:t> Mau</a:t>
            </a:r>
          </a:p>
          <a:p>
            <a:pPr marL="285750" indent="-285750" algn="l">
              <a:buFontTx/>
              <a:buChar char="-"/>
            </a:pPr>
            <a:r>
              <a:rPr lang="en-US" sz="2800" dirty="0" err="1">
                <a:latin typeface="Times New Roman" panose="02020603050405020304" pitchFamily="18" charset="0"/>
                <a:cs typeface="Times New Roman" panose="02020603050405020304" pitchFamily="18" charset="0"/>
              </a:rPr>
              <a:t>Vĩnh</a:t>
            </a:r>
            <a:r>
              <a:rPr lang="en-US" sz="2800" dirty="0">
                <a:latin typeface="Times New Roman" panose="02020603050405020304" pitchFamily="18" charset="0"/>
                <a:cs typeface="Times New Roman" panose="02020603050405020304" pitchFamily="18" charset="0"/>
              </a:rPr>
              <a:t> Long</a:t>
            </a:r>
          </a:p>
          <a:p>
            <a:pPr marL="285750" indent="-285750" algn="l">
              <a:buFontTx/>
              <a:buChar char="-"/>
            </a:pPr>
            <a:r>
              <a:rPr lang="en-US" sz="2800" dirty="0" err="1">
                <a:latin typeface="Times New Roman" panose="02020603050405020304" pitchFamily="18" charset="0"/>
                <a:cs typeface="Times New Roman" panose="02020603050405020304" pitchFamily="18" charset="0"/>
              </a:rPr>
              <a:t>Ninh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Thuận</a:t>
            </a:r>
            <a:endParaRPr lang="en-US" sz="2800" dirty="0">
              <a:latin typeface="Times New Roman" panose="02020603050405020304" pitchFamily="18" charset="0"/>
              <a:cs typeface="Times New Roman" panose="02020603050405020304" pitchFamily="18" charset="0"/>
            </a:endParaRPr>
          </a:p>
          <a:p>
            <a:pPr marL="285750" indent="-285750" algn="l">
              <a:buFontTx/>
              <a:buChar char="-"/>
            </a:pP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Ninh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301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749845"/>
          </a:xfrm>
          <a:prstGeom prst="rect">
            <a:avLst/>
          </a:prstGeom>
          <a:solidFill>
            <a:schemeClr val="bg1">
              <a:lumMod val="9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626942"/>
            <a:ext cx="12192000" cy="231058"/>
          </a:xfrm>
          <a:prstGeom prst="rect">
            <a:avLst/>
          </a:prstGeom>
          <a:gradFill>
            <a:gsLst>
              <a:gs pos="100000">
                <a:srgbClr val="07854A"/>
              </a:gs>
              <a:gs pos="0">
                <a:schemeClr val="accent4">
                  <a:lumMod val="40000"/>
                  <a:lumOff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40413" y="0"/>
            <a:ext cx="1845187" cy="723900"/>
          </a:xfrm>
          <a:prstGeom prst="rect">
            <a:avLst/>
          </a:prstGeom>
          <a:solidFill>
            <a:srgbClr val="171043"/>
          </a:solidFill>
          <a:ln>
            <a:solidFill>
              <a:srgbClr val="1710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CỘNG ĐỒNG</a:t>
            </a:r>
          </a:p>
        </p:txBody>
      </p:sp>
      <p:cxnSp>
        <p:nvCxnSpPr>
          <p:cNvPr id="5" name="Straight Connector 4"/>
          <p:cNvCxnSpPr/>
          <p:nvPr/>
        </p:nvCxnSpPr>
        <p:spPr>
          <a:xfrm>
            <a:off x="0" y="723900"/>
            <a:ext cx="12192000" cy="0"/>
          </a:xfrm>
          <a:prstGeom prst="line">
            <a:avLst/>
          </a:prstGeom>
          <a:ln w="25400">
            <a:solidFill>
              <a:srgbClr val="171043"/>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6812" y="131117"/>
            <a:ext cx="668593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KẾT QUẢ SƠ BỘ</a:t>
            </a:r>
          </a:p>
        </p:txBody>
      </p:sp>
      <p:grpSp>
        <p:nvGrpSpPr>
          <p:cNvPr id="12" name="Group 11"/>
          <p:cNvGrpSpPr/>
          <p:nvPr/>
        </p:nvGrpSpPr>
        <p:grpSpPr>
          <a:xfrm>
            <a:off x="340128" y="856326"/>
            <a:ext cx="11168801" cy="5727560"/>
            <a:chOff x="-2863613" y="-9222"/>
            <a:chExt cx="12806474" cy="4968123"/>
          </a:xfrm>
        </p:grpSpPr>
        <p:sp>
          <p:nvSpPr>
            <p:cNvPr id="13" name="Rectangle 12"/>
            <p:cNvSpPr>
              <a:spLocks noChangeArrowheads="1"/>
            </p:cNvSpPr>
            <p:nvPr/>
          </p:nvSpPr>
          <p:spPr bwMode="auto">
            <a:xfrm>
              <a:off x="1977238" y="-9222"/>
              <a:ext cx="3168780" cy="489676"/>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algn="ctr">
                <a:spcBef>
                  <a:spcPts val="0"/>
                </a:spcBef>
                <a:spcAft>
                  <a:spcPts val="0"/>
                </a:spcAft>
              </a:pPr>
              <a:r>
                <a:rPr lang="en-US" sz="1600" dirty="0" err="1">
                  <a:effectLst/>
                  <a:latin typeface="Times New Roman" panose="02020603050405020304" pitchFamily="18" charset="0"/>
                  <a:ea typeface="Times New Roman" panose="02020603050405020304" pitchFamily="18" charset="0"/>
                </a:rPr>
                <a:t>Số</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bệnh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nhân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được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tiếp</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cận</a:t>
              </a:r>
              <a:r>
                <a:rPr lang="en-US" sz="1600" dirty="0">
                  <a:latin typeface="Times New Roman" panose="02020603050405020304" pitchFamily="18" charset="0"/>
                  <a:ea typeface="Times New Roman" panose="02020603050405020304" pitchFamily="18" charset="0"/>
                </a:rPr>
                <a:t>: </a:t>
              </a:r>
              <a:r>
                <a:rPr lang="en-US" sz="1600" b="1" dirty="0">
                  <a:latin typeface="Times New Roman" panose="02020603050405020304" pitchFamily="18" charset="0"/>
                  <a:ea typeface="Times New Roman" panose="02020603050405020304" pitchFamily="18" charset="0"/>
                </a:rPr>
                <a:t>44.159</a:t>
              </a:r>
              <a:endParaRPr lang="en-US" sz="1600" b="1" dirty="0">
                <a:effectLst/>
                <a:latin typeface="Times New Roman" panose="02020603050405020304" pitchFamily="18" charset="0"/>
                <a:ea typeface="Times New Roman" panose="02020603050405020304" pitchFamily="18" charset="0"/>
              </a:endParaRPr>
            </a:p>
          </p:txBody>
        </p:sp>
        <p:sp>
          <p:nvSpPr>
            <p:cNvPr id="14" name="Rectangle 13"/>
            <p:cNvSpPr>
              <a:spLocks noChangeArrowheads="1"/>
            </p:cNvSpPr>
            <p:nvPr/>
          </p:nvSpPr>
          <p:spPr bwMode="auto">
            <a:xfrm>
              <a:off x="4244917" y="643020"/>
              <a:ext cx="3262161" cy="708347"/>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algn="just">
                <a:spcBef>
                  <a:spcPts val="0"/>
                </a:spcBef>
                <a:spcAft>
                  <a:spcPts val="0"/>
                </a:spcAft>
              </a:pPr>
              <a:r>
                <a:rPr lang="en-CA" sz="1600" dirty="0" err="1">
                  <a:effectLst/>
                  <a:latin typeface="Times New Roman" panose="02020603050405020304" pitchFamily="18" charset="0"/>
                  <a:ea typeface="Times New Roman" panose="02020603050405020304" pitchFamily="18" charset="0"/>
                </a:rPr>
                <a:t>Không</a:t>
              </a:r>
              <a:r>
                <a:rPr lang="en-CA" sz="1600" dirty="0">
                  <a:effectLst/>
                  <a:latin typeface="Times New Roman" panose="02020603050405020304" pitchFamily="18" charset="0"/>
                  <a:ea typeface="Times New Roman" panose="02020603050405020304" pitchFamily="18" charset="0"/>
                </a:rPr>
                <a:t> </a:t>
              </a:r>
              <a:r>
                <a:rPr lang="en-CA" sz="1600" dirty="0" err="1">
                  <a:effectLst/>
                  <a:latin typeface="Times New Roman" panose="02020603050405020304" pitchFamily="18" charset="0"/>
                  <a:ea typeface="Times New Roman" panose="02020603050405020304" pitchFamily="18" charset="0"/>
                </a:rPr>
                <a:t>đồng</a:t>
              </a:r>
              <a:r>
                <a:rPr lang="en-CA" sz="1600" dirty="0">
                  <a:effectLst/>
                  <a:latin typeface="Times New Roman" panose="02020603050405020304" pitchFamily="18" charset="0"/>
                  <a:ea typeface="Times New Roman" panose="02020603050405020304" pitchFamily="18" charset="0"/>
                </a:rPr>
                <a:t> ý </a:t>
              </a:r>
              <a:r>
                <a:rPr lang="en-CA" sz="1600" dirty="0" smtClean="0">
                  <a:effectLst/>
                  <a:latin typeface="Times New Roman" panose="02020603050405020304" pitchFamily="18" charset="0"/>
                  <a:ea typeface="Times New Roman" panose="02020603050405020304" pitchFamily="18" charset="0"/>
                </a:rPr>
                <a:t>&amp; </a:t>
              </a:r>
              <a:r>
                <a:rPr lang="en-CA" sz="1600" dirty="0" err="1" smtClean="0">
                  <a:effectLst/>
                  <a:latin typeface="Times New Roman" panose="02020603050405020304" pitchFamily="18" charset="0"/>
                  <a:ea typeface="Times New Roman" panose="02020603050405020304" pitchFamily="18" charset="0"/>
                </a:rPr>
                <a:t>không</a:t>
              </a:r>
              <a:r>
                <a:rPr lang="en-CA" sz="1600" dirty="0" smtClean="0">
                  <a:effectLst/>
                  <a:latin typeface="Times New Roman" panose="02020603050405020304" pitchFamily="18" charset="0"/>
                  <a:ea typeface="Times New Roman" panose="02020603050405020304" pitchFamily="18" charset="0"/>
                </a:rPr>
                <a:t> </a:t>
              </a:r>
              <a:r>
                <a:rPr lang="en-CA" sz="1600" dirty="0" err="1">
                  <a:effectLst/>
                  <a:latin typeface="Times New Roman" panose="02020603050405020304" pitchFamily="18" charset="0"/>
                  <a:ea typeface="Times New Roman" panose="02020603050405020304" pitchFamily="18" charset="0"/>
                </a:rPr>
                <a:t>đủ</a:t>
              </a:r>
              <a:r>
                <a:rPr lang="en-CA" sz="1600" dirty="0">
                  <a:effectLst/>
                  <a:latin typeface="Times New Roman" panose="02020603050405020304" pitchFamily="18" charset="0"/>
                  <a:ea typeface="Times New Roman" panose="02020603050405020304" pitchFamily="18" charset="0"/>
                </a:rPr>
                <a:t> </a:t>
              </a:r>
              <a:r>
                <a:rPr lang="en-CA" sz="1600" dirty="0" err="1">
                  <a:effectLst/>
                  <a:latin typeface="Times New Roman" panose="02020603050405020304" pitchFamily="18" charset="0"/>
                  <a:ea typeface="Times New Roman" panose="02020603050405020304" pitchFamily="18" charset="0"/>
                </a:rPr>
                <a:t>điều</a:t>
              </a:r>
              <a:r>
                <a:rPr lang="en-CA" sz="1600" dirty="0">
                  <a:effectLst/>
                  <a:latin typeface="Times New Roman" panose="02020603050405020304" pitchFamily="18" charset="0"/>
                  <a:ea typeface="Times New Roman" panose="02020603050405020304" pitchFamily="18" charset="0"/>
                </a:rPr>
                <a:t> </a:t>
              </a:r>
              <a:r>
                <a:rPr lang="en-CA" sz="1600" dirty="0" err="1">
                  <a:effectLst/>
                  <a:latin typeface="Times New Roman" panose="02020603050405020304" pitchFamily="18" charset="0"/>
                  <a:ea typeface="Times New Roman" panose="02020603050405020304" pitchFamily="18" charset="0"/>
                </a:rPr>
                <a:t>kiện</a:t>
              </a:r>
              <a:r>
                <a:rPr lang="en-CA" sz="1600" dirty="0">
                  <a:effectLst/>
                  <a:latin typeface="Times New Roman" panose="02020603050405020304" pitchFamily="18" charset="0"/>
                  <a:ea typeface="Times New Roman" panose="02020603050405020304" pitchFamily="18" charset="0"/>
                </a:rPr>
                <a:t> </a:t>
              </a:r>
              <a:r>
                <a:rPr lang="en-CA" sz="1600" dirty="0" err="1">
                  <a:effectLst/>
                  <a:latin typeface="Times New Roman" panose="02020603050405020304" pitchFamily="18" charset="0"/>
                  <a:ea typeface="Times New Roman" panose="02020603050405020304" pitchFamily="18" charset="0"/>
                </a:rPr>
                <a:t>tham</a:t>
              </a:r>
              <a:r>
                <a:rPr lang="en-CA" sz="1600" dirty="0">
                  <a:effectLst/>
                  <a:latin typeface="Times New Roman" panose="02020603050405020304" pitchFamily="18" charset="0"/>
                  <a:ea typeface="Times New Roman" panose="02020603050405020304" pitchFamily="18" charset="0"/>
                </a:rPr>
                <a:t> </a:t>
              </a:r>
              <a:r>
                <a:rPr lang="en-CA" sz="1600" dirty="0" err="1">
                  <a:effectLst/>
                  <a:latin typeface="Times New Roman" panose="02020603050405020304" pitchFamily="18" charset="0"/>
                  <a:ea typeface="Times New Roman" panose="02020603050405020304" pitchFamily="18" charset="0"/>
                </a:rPr>
                <a:t>gia</a:t>
              </a:r>
              <a:r>
                <a:rPr lang="en-CA" sz="1600" dirty="0">
                  <a:effectLst/>
                  <a:latin typeface="Times New Roman" panose="02020603050405020304" pitchFamily="18" charset="0"/>
                  <a:ea typeface="Times New Roman" panose="02020603050405020304" pitchFamily="18" charset="0"/>
                </a:rPr>
                <a:t>:</a:t>
              </a:r>
              <a:r>
                <a:rPr lang="en-CA" sz="1600" dirty="0">
                  <a:latin typeface="Times New Roman" panose="02020603050405020304" pitchFamily="18" charset="0"/>
                  <a:ea typeface="Times New Roman" panose="02020603050405020304" pitchFamily="18" charset="0"/>
                </a:rPr>
                <a:t> </a:t>
              </a:r>
              <a:r>
                <a:rPr lang="en-CA" sz="1600" b="1" dirty="0" smtClean="0">
                  <a:effectLst/>
                  <a:latin typeface="Times New Roman" panose="02020603050405020304" pitchFamily="18" charset="0"/>
                  <a:ea typeface="Times New Roman" panose="02020603050405020304" pitchFamily="18" charset="0"/>
                </a:rPr>
                <a:t>7.012</a:t>
              </a:r>
              <a:endParaRPr lang="en-US" sz="1600" b="1" dirty="0">
                <a:effectLst/>
                <a:latin typeface="Times New Roman" panose="02020603050405020304" pitchFamily="18" charset="0"/>
                <a:ea typeface="Times New Roman" panose="02020603050405020304" pitchFamily="18" charset="0"/>
              </a:endParaRPr>
            </a:p>
          </p:txBody>
        </p:sp>
        <p:sp>
          <p:nvSpPr>
            <p:cNvPr id="15" name="Rectangle 14"/>
            <p:cNvSpPr>
              <a:spLocks noChangeArrowheads="1"/>
            </p:cNvSpPr>
            <p:nvPr/>
          </p:nvSpPr>
          <p:spPr bwMode="auto">
            <a:xfrm>
              <a:off x="1843999" y="2237217"/>
              <a:ext cx="3858838" cy="304221"/>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algn="ctr">
                <a:spcBef>
                  <a:spcPts val="0"/>
                </a:spcBef>
                <a:spcAft>
                  <a:spcPts val="0"/>
                </a:spcAft>
              </a:pPr>
              <a:r>
                <a:rPr lang="en-US" sz="1600" dirty="0" err="1">
                  <a:latin typeface="Times New Roman" panose="02020603050405020304" pitchFamily="18" charset="0"/>
                  <a:ea typeface="Calibri" panose="020F0502020204030204" pitchFamily="34" charset="0"/>
                </a:rPr>
                <a:t>Uống</a:t>
              </a:r>
              <a:r>
                <a:rPr lang="en-US" sz="1600" dirty="0">
                  <a:latin typeface="Times New Roman" panose="02020603050405020304" pitchFamily="18" charset="0"/>
                  <a:ea typeface="Calibri" panose="020F0502020204030204" pitchFamily="34" charset="0"/>
                </a:rPr>
                <a:t> </a:t>
              </a:r>
              <a:r>
                <a:rPr lang="en-US" sz="1600" dirty="0" err="1">
                  <a:latin typeface="Times New Roman" panose="02020603050405020304" pitchFamily="18" charset="0"/>
                  <a:ea typeface="Calibri" panose="020F0502020204030204" pitchFamily="34" charset="0"/>
                </a:rPr>
                <a:t>thuốc</a:t>
              </a:r>
              <a:r>
                <a:rPr lang="en-US" sz="1600" dirty="0">
                  <a:latin typeface="Times New Roman" panose="02020603050405020304" pitchFamily="18" charset="0"/>
                  <a:ea typeface="Calibri" panose="020F0502020204030204" pitchFamily="34" charset="0"/>
                </a:rPr>
                <a:t> </a:t>
              </a:r>
              <a:r>
                <a:rPr lang="en-US" sz="1600" dirty="0" err="1">
                  <a:latin typeface="Times New Roman" panose="02020603050405020304" pitchFamily="18" charset="0"/>
                  <a:ea typeface="Calibri" panose="020F0502020204030204" pitchFamily="34" charset="0"/>
                </a:rPr>
                <a:t>đủ</a:t>
              </a:r>
              <a:r>
                <a:rPr lang="en-US" sz="1600" dirty="0">
                  <a:latin typeface="Times New Roman" panose="02020603050405020304" pitchFamily="18" charset="0"/>
                  <a:ea typeface="Calibri" panose="020F0502020204030204" pitchFamily="34" charset="0"/>
                </a:rPr>
                <a:t> 5 </a:t>
              </a:r>
              <a:r>
                <a:rPr lang="en-US" sz="1600" dirty="0" err="1">
                  <a:latin typeface="Times New Roman" panose="02020603050405020304" pitchFamily="18" charset="0"/>
                  <a:ea typeface="Calibri" panose="020F0502020204030204" pitchFamily="34" charset="0"/>
                </a:rPr>
                <a:t>ngày</a:t>
              </a:r>
              <a:r>
                <a:rPr lang="en-US" sz="1600" dirty="0">
                  <a:latin typeface="Times New Roman" panose="02020603050405020304" pitchFamily="18" charset="0"/>
                  <a:ea typeface="Calibri" panose="020F0502020204030204" pitchFamily="34" charset="0"/>
                </a:rPr>
                <a:t>: </a:t>
              </a:r>
              <a:r>
                <a:rPr lang="en-US" sz="1600" b="1" dirty="0">
                  <a:latin typeface="Times New Roman" panose="02020603050405020304" pitchFamily="18" charset="0"/>
                  <a:ea typeface="Calibri" panose="020F0502020204030204" pitchFamily="34" charset="0"/>
                </a:rPr>
                <a:t>34.591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a:spLocks noChangeArrowheads="1"/>
            </p:cNvSpPr>
            <p:nvPr/>
          </p:nvSpPr>
          <p:spPr bwMode="auto">
            <a:xfrm>
              <a:off x="1497116" y="3028236"/>
              <a:ext cx="4802067" cy="664176"/>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algn="ctr">
                <a:spcBef>
                  <a:spcPts val="0"/>
                </a:spcBef>
                <a:spcAft>
                  <a:spcPts val="0"/>
                </a:spcAft>
              </a:pPr>
              <a:r>
                <a:rPr lang="en-US" sz="1600" dirty="0" err="1">
                  <a:effectLst/>
                  <a:latin typeface="Times New Roman" panose="02020603050405020304" pitchFamily="18" charset="0"/>
                  <a:ea typeface="Times New Roman" panose="02020603050405020304" pitchFamily="18" charset="0"/>
                </a:rPr>
                <a:t>Số</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lượng</a:t>
              </a:r>
              <a:r>
                <a:rPr lang="en-US" sz="1600" dirty="0">
                  <a:effectLst/>
                  <a:latin typeface="Times New Roman" panose="02020603050405020304" pitchFamily="18" charset="0"/>
                  <a:ea typeface="Times New Roman" panose="02020603050405020304" pitchFamily="18" charset="0"/>
                </a:rPr>
                <a:t> BN </a:t>
              </a:r>
              <a:r>
                <a:rPr lang="en-US" sz="1600" dirty="0" err="1">
                  <a:effectLst/>
                  <a:latin typeface="Times New Roman" panose="02020603050405020304" pitchFamily="18" charset="0"/>
                  <a:ea typeface="Times New Roman" panose="02020603050405020304" pitchFamily="18" charset="0"/>
                </a:rPr>
                <a:t>có</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kết</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quả</a:t>
              </a:r>
              <a:r>
                <a:rPr lang="en-US" sz="1600" dirty="0">
                  <a:effectLst/>
                  <a:latin typeface="Times New Roman" panose="02020603050405020304" pitchFamily="18" charset="0"/>
                  <a:ea typeface="Times New Roman" panose="02020603050405020304" pitchFamily="18" charset="0"/>
                </a:rPr>
                <a:t> RT-PCR </a:t>
              </a:r>
              <a:r>
                <a:rPr lang="en-US" sz="1600" dirty="0" err="1">
                  <a:effectLst/>
                  <a:latin typeface="Times New Roman" panose="02020603050405020304" pitchFamily="18" charset="0"/>
                  <a:ea typeface="Times New Roman" panose="02020603050405020304" pitchFamily="18" charset="0"/>
                </a:rPr>
                <a:t>sau</a:t>
              </a:r>
              <a:r>
                <a:rPr lang="en-US" sz="1600" dirty="0">
                  <a:effectLst/>
                  <a:latin typeface="Times New Roman" panose="02020603050405020304" pitchFamily="18" charset="0"/>
                  <a:ea typeface="Times New Roman" panose="02020603050405020304" pitchFamily="18" charset="0"/>
                </a:rPr>
                <a:t> 5 </a:t>
              </a:r>
              <a:r>
                <a:rPr lang="en-US" sz="1600" dirty="0" err="1">
                  <a:effectLst/>
                  <a:latin typeface="Times New Roman" panose="02020603050405020304" pitchFamily="18" charset="0"/>
                  <a:ea typeface="Times New Roman" panose="02020603050405020304" pitchFamily="18" charset="0"/>
                </a:rPr>
                <a:t>ngày</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tính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đến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thời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điểm</a:t>
              </a:r>
              <a:r>
                <a:rPr lang="en-US" sz="1600" dirty="0">
                  <a:effectLst/>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24</a:t>
              </a:r>
              <a:r>
                <a:rPr lang="en-US" sz="1600" dirty="0">
                  <a:effectLst/>
                  <a:latin typeface="Times New Roman" panose="02020603050405020304" pitchFamily="18" charset="0"/>
                  <a:ea typeface="Times New Roman" panose="02020603050405020304" pitchFamily="18" charset="0"/>
                </a:rPr>
                <a:t>/11/2021): </a:t>
              </a:r>
              <a:r>
                <a:rPr lang="en-US" sz="1600" b="1" dirty="0">
                  <a:latin typeface="Times New Roman" panose="02020603050405020304" pitchFamily="18" charset="0"/>
                  <a:ea typeface="Calibri" panose="020F0502020204030204" pitchFamily="34" charset="0"/>
                  <a:cs typeface="Times New Roman" panose="02020603050405020304" pitchFamily="18" charset="0"/>
                </a:rPr>
                <a:t>22.414</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Arrow Connector 16"/>
            <p:cNvCxnSpPr>
              <a:cxnSpLocks noChangeShapeType="1"/>
            </p:cNvCxnSpPr>
            <p:nvPr/>
          </p:nvCxnSpPr>
          <p:spPr bwMode="auto">
            <a:xfrm>
              <a:off x="3588327" y="484909"/>
              <a:ext cx="635" cy="1732915"/>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8" name="Rectangle 17"/>
            <p:cNvSpPr>
              <a:spLocks noChangeArrowheads="1"/>
            </p:cNvSpPr>
            <p:nvPr/>
          </p:nvSpPr>
          <p:spPr bwMode="auto">
            <a:xfrm>
              <a:off x="1886284" y="1506017"/>
              <a:ext cx="3816552" cy="471834"/>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algn="ctr">
                <a:spcBef>
                  <a:spcPts val="0"/>
                </a:spcBef>
                <a:spcAft>
                  <a:spcPts val="0"/>
                </a:spcAft>
              </a:pPr>
              <a:r>
                <a:rPr lang="en-CA" sz="1600" dirty="0" err="1">
                  <a:latin typeface="Times New Roman" panose="02020603050405020304" pitchFamily="18" charset="0"/>
                  <a:ea typeface="Times New Roman" panose="02020603050405020304" pitchFamily="18" charset="0"/>
                </a:rPr>
                <a:t>Được</a:t>
              </a:r>
              <a:r>
                <a:rPr lang="en-CA" sz="1600" dirty="0">
                  <a:latin typeface="Times New Roman" panose="02020603050405020304" pitchFamily="18" charset="0"/>
                  <a:ea typeface="Times New Roman" panose="02020603050405020304" pitchFamily="18" charset="0"/>
                </a:rPr>
                <a:t> </a:t>
              </a:r>
              <a:r>
                <a:rPr lang="en-CA" sz="1600" dirty="0" err="1">
                  <a:latin typeface="Times New Roman" panose="02020603050405020304" pitchFamily="18" charset="0"/>
                  <a:ea typeface="Times New Roman" panose="02020603050405020304" pitchFamily="18" charset="0"/>
                </a:rPr>
                <a:t>tiếp</a:t>
              </a:r>
              <a:r>
                <a:rPr lang="en-CA" sz="1600" dirty="0">
                  <a:latin typeface="Times New Roman" panose="02020603050405020304" pitchFamily="18" charset="0"/>
                  <a:ea typeface="Times New Roman" panose="02020603050405020304" pitchFamily="18" charset="0"/>
                </a:rPr>
                <a:t> </a:t>
              </a:r>
              <a:r>
                <a:rPr lang="en-CA" sz="1600" dirty="0" err="1">
                  <a:latin typeface="Times New Roman" panose="02020603050405020304" pitchFamily="18" charset="0"/>
                  <a:ea typeface="Times New Roman" panose="02020603050405020304" pitchFamily="18" charset="0"/>
                </a:rPr>
                <a:t>cận</a:t>
              </a:r>
              <a:r>
                <a:rPr lang="en-CA" sz="1600" dirty="0">
                  <a:latin typeface="Times New Roman" panose="02020603050405020304" pitchFamily="18" charset="0"/>
                  <a:ea typeface="Times New Roman" panose="02020603050405020304" pitchFamily="18" charset="0"/>
                </a:rPr>
                <a:t> </a:t>
              </a:r>
              <a:r>
                <a:rPr lang="en-CA" sz="1600" dirty="0" err="1">
                  <a:latin typeface="Times New Roman" panose="02020603050405020304" pitchFamily="18" charset="0"/>
                  <a:ea typeface="Times New Roman" panose="02020603050405020304" pitchFamily="18" charset="0"/>
                </a:rPr>
                <a:t>thuốc</a:t>
              </a:r>
              <a:r>
                <a:rPr lang="en-CA" sz="1600" dirty="0">
                  <a:latin typeface="Times New Roman" panose="02020603050405020304" pitchFamily="18" charset="0"/>
                  <a:ea typeface="Times New Roman" panose="02020603050405020304" pitchFamily="18" charset="0"/>
                </a:rPr>
                <a:t>: </a:t>
              </a:r>
              <a:r>
                <a:rPr lang="en-CA" sz="1600" b="1" dirty="0" smtClean="0">
                  <a:latin typeface="Times New Roman" panose="02020603050405020304" pitchFamily="18" charset="0"/>
                  <a:ea typeface="Times New Roman" panose="02020603050405020304" pitchFamily="18" charset="0"/>
                </a:rPr>
                <a:t>35.975 (96,8%)</a:t>
              </a:r>
              <a:endParaRPr lang="en-US" sz="1600" b="1" dirty="0">
                <a:effectLst/>
                <a:latin typeface="Times New Roman" panose="02020603050405020304" pitchFamily="18" charset="0"/>
                <a:ea typeface="Times New Roman" panose="02020603050405020304" pitchFamily="18" charset="0"/>
              </a:endParaRPr>
            </a:p>
          </p:txBody>
        </p:sp>
        <p:cxnSp>
          <p:nvCxnSpPr>
            <p:cNvPr id="19" name="Straight Arrow Connector 18"/>
            <p:cNvCxnSpPr>
              <a:cxnSpLocks noChangeShapeType="1"/>
            </p:cNvCxnSpPr>
            <p:nvPr/>
          </p:nvCxnSpPr>
          <p:spPr bwMode="auto">
            <a:xfrm>
              <a:off x="3588327" y="1052945"/>
              <a:ext cx="656590" cy="635"/>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Rounded Rectangle 19"/>
            <p:cNvSpPr>
              <a:spLocks noChangeArrowheads="1"/>
            </p:cNvSpPr>
            <p:nvPr/>
          </p:nvSpPr>
          <p:spPr bwMode="auto">
            <a:xfrm>
              <a:off x="-1578962" y="-1"/>
              <a:ext cx="3251149" cy="643021"/>
            </a:xfrm>
            <a:prstGeom prst="roundRect">
              <a:avLst>
                <a:gd name="adj" fmla="val 16667"/>
              </a:avLst>
            </a:prstGeom>
            <a:solidFill>
              <a:srgbClr val="A9C7FD"/>
            </a:solidFill>
            <a:ln w="9525">
              <a:solidFill>
                <a:srgbClr val="000000"/>
              </a:solidFill>
              <a:round/>
              <a:headEnd/>
              <a:tailEnd/>
            </a:ln>
          </p:spPr>
          <p:txBody>
            <a:bodyPr rot="0" vert="horz" wrap="square" lIns="45720" tIns="45720" rIns="45720" bIns="45720" anchor="t" anchorCtr="0" upright="1">
              <a:noAutofit/>
            </a:bodyPr>
            <a:lstStyle/>
            <a:p>
              <a:pPr marL="0" marR="0" algn="just">
                <a:spcBef>
                  <a:spcPts val="0"/>
                </a:spcBef>
                <a:spcAft>
                  <a:spcPts val="0"/>
                </a:spcAft>
              </a:pPr>
              <a:r>
                <a:rPr lang="en-GB" sz="1600" dirty="0">
                  <a:effectLst/>
                  <a:latin typeface="Times New Roman" panose="02020603050405020304" pitchFamily="18" charset="0"/>
                  <a:ea typeface="Times New Roman" panose="02020603050405020304" pitchFamily="18" charset="0"/>
                </a:rPr>
                <a:t>Thu </a:t>
              </a:r>
              <a:r>
                <a:rPr lang="en-GB" sz="1600" dirty="0" err="1">
                  <a:effectLst/>
                  <a:latin typeface="Times New Roman" panose="02020603050405020304" pitchFamily="18" charset="0"/>
                  <a:ea typeface="Times New Roman" panose="02020603050405020304" pitchFamily="18" charset="0"/>
                </a:rPr>
                <a:t>tuyển</a:t>
              </a:r>
              <a:r>
                <a:rPr lang="en-GB" sz="1600" dirty="0">
                  <a:effectLst/>
                  <a:latin typeface="Times New Roman" panose="02020603050405020304" pitchFamily="18" charset="0"/>
                  <a:ea typeface="Times New Roman" panose="02020603050405020304" pitchFamily="18" charset="0"/>
                </a:rPr>
                <a:t> (</a:t>
              </a:r>
              <a:r>
                <a:rPr lang="en-GB" sz="1600" dirty="0" err="1">
                  <a:effectLst/>
                  <a:latin typeface="Times New Roman" panose="02020603050405020304" pitchFamily="18" charset="0"/>
                  <a:ea typeface="Times New Roman" panose="02020603050405020304" pitchFamily="18" charset="0"/>
                </a:rPr>
                <a:t>tính</a:t>
              </a:r>
              <a:r>
                <a:rPr lang="en-GB" sz="1600" dirty="0">
                  <a:effectLst/>
                  <a:latin typeface="Times New Roman" panose="02020603050405020304" pitchFamily="18" charset="0"/>
                  <a:ea typeface="Times New Roman" panose="02020603050405020304" pitchFamily="18" charset="0"/>
                </a:rPr>
                <a:t> </a:t>
              </a:r>
              <a:r>
                <a:rPr lang="en-GB" sz="1600" dirty="0" err="1">
                  <a:effectLst/>
                  <a:latin typeface="Times New Roman" panose="02020603050405020304" pitchFamily="18" charset="0"/>
                  <a:ea typeface="Times New Roman" panose="02020603050405020304" pitchFamily="18" charset="0"/>
                </a:rPr>
                <a:t>đến</a:t>
              </a:r>
              <a:r>
                <a:rPr lang="en-GB" sz="1600" dirty="0">
                  <a:effectLst/>
                  <a:latin typeface="Times New Roman" panose="02020603050405020304" pitchFamily="18" charset="0"/>
                  <a:ea typeface="Times New Roman" panose="02020603050405020304" pitchFamily="18" charset="0"/>
                </a:rPr>
                <a:t> </a:t>
              </a:r>
              <a:r>
                <a:rPr lang="en-GB" sz="1600" dirty="0">
                  <a:latin typeface="Times New Roman" panose="02020603050405020304" pitchFamily="18" charset="0"/>
                  <a:ea typeface="Times New Roman" panose="02020603050405020304" pitchFamily="18" charset="0"/>
                </a:rPr>
                <a:t>24</a:t>
              </a:r>
              <a:r>
                <a:rPr lang="en-GB" sz="1600" dirty="0">
                  <a:effectLst/>
                  <a:latin typeface="Times New Roman" panose="02020603050405020304" pitchFamily="18" charset="0"/>
                  <a:ea typeface="Times New Roman" panose="02020603050405020304" pitchFamily="18" charset="0"/>
                </a:rPr>
                <a:t>/11/2021)</a:t>
              </a:r>
              <a:endParaRPr lang="en-US" sz="1600" dirty="0">
                <a:effectLst/>
                <a:latin typeface="Times New Roman" panose="02020603050405020304" pitchFamily="18" charset="0"/>
                <a:ea typeface="Times New Roman" panose="02020603050405020304" pitchFamily="18" charset="0"/>
              </a:endParaRPr>
            </a:p>
          </p:txBody>
        </p:sp>
        <p:sp>
          <p:nvSpPr>
            <p:cNvPr id="21" name="Rectangle 20"/>
            <p:cNvSpPr>
              <a:spLocks noChangeArrowheads="1"/>
            </p:cNvSpPr>
            <p:nvPr/>
          </p:nvSpPr>
          <p:spPr bwMode="auto">
            <a:xfrm>
              <a:off x="1158729" y="4063514"/>
              <a:ext cx="3987288" cy="863140"/>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algn="ctr">
                <a:spcBef>
                  <a:spcPts val="0"/>
                </a:spcBef>
                <a:spcAft>
                  <a:spcPts val="0"/>
                </a:spcAft>
              </a:pPr>
              <a:r>
                <a:rPr lang="en-US" sz="1600" dirty="0" err="1">
                  <a:effectLst/>
                  <a:latin typeface="Times New Roman" panose="02020603050405020304" pitchFamily="18" charset="0"/>
                  <a:ea typeface="Times New Roman" panose="02020603050405020304" pitchFamily="18" charset="0"/>
                </a:rPr>
                <a:t>Số</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lượng</a:t>
              </a:r>
              <a:r>
                <a:rPr lang="en-US" sz="1600" dirty="0">
                  <a:effectLst/>
                  <a:latin typeface="Times New Roman" panose="02020603050405020304" pitchFamily="18" charset="0"/>
                  <a:ea typeface="Times New Roman" panose="02020603050405020304" pitchFamily="18" charset="0"/>
                </a:rPr>
                <a:t> BN </a:t>
              </a:r>
              <a:r>
                <a:rPr lang="en-US" sz="1600" dirty="0" err="1">
                  <a:effectLst/>
                  <a:latin typeface="Times New Roman" panose="02020603050405020304" pitchFamily="18" charset="0"/>
                  <a:ea typeface="Times New Roman" panose="02020603050405020304" pitchFamily="18" charset="0"/>
                </a:rPr>
                <a:t>có</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kết</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quả</a:t>
              </a:r>
              <a:r>
                <a:rPr lang="en-US" sz="1600" dirty="0">
                  <a:effectLst/>
                  <a:latin typeface="Times New Roman" panose="02020603050405020304" pitchFamily="18" charset="0"/>
                  <a:ea typeface="Times New Roman" panose="02020603050405020304" pitchFamily="18" charset="0"/>
                </a:rPr>
                <a:t> RT-PCR </a:t>
              </a:r>
              <a:r>
                <a:rPr lang="en-US" sz="1600" dirty="0" err="1">
                  <a:effectLst/>
                  <a:latin typeface="Times New Roman" panose="02020603050405020304" pitchFamily="18" charset="0"/>
                  <a:ea typeface="Times New Roman" panose="02020603050405020304" pitchFamily="18" charset="0"/>
                </a:rPr>
                <a:t>âm</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tính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hoặc</a:t>
              </a:r>
              <a:r>
                <a:rPr lang="en-US" sz="1600" dirty="0">
                  <a:effectLst/>
                  <a:latin typeface="Times New Roman" panose="02020603050405020304" pitchFamily="18" charset="0"/>
                  <a:ea typeface="Times New Roman" panose="02020603050405020304" pitchFamily="18" charset="0"/>
                </a:rPr>
                <a:t> CT&gt;30) </a:t>
              </a:r>
              <a:r>
                <a:rPr lang="en-US" sz="1600" dirty="0" err="1">
                  <a:effectLst/>
                  <a:latin typeface="Times New Roman" panose="02020603050405020304" pitchFamily="18" charset="0"/>
                  <a:ea typeface="Times New Roman" panose="02020603050405020304" pitchFamily="18" charset="0"/>
                </a:rPr>
                <a:t>sau</a:t>
              </a:r>
              <a:r>
                <a:rPr lang="en-US" sz="1600" dirty="0">
                  <a:effectLst/>
                  <a:latin typeface="Times New Roman" panose="02020603050405020304" pitchFamily="18" charset="0"/>
                  <a:ea typeface="Times New Roman" panose="02020603050405020304" pitchFamily="18" charset="0"/>
                </a:rPr>
                <a:t> 5 </a:t>
              </a:r>
              <a:r>
                <a:rPr lang="en-US" sz="1600" dirty="0" err="1">
                  <a:effectLst/>
                  <a:latin typeface="Times New Roman" panose="02020603050405020304" pitchFamily="18" charset="0"/>
                  <a:ea typeface="Times New Roman" panose="02020603050405020304" pitchFamily="18" charset="0"/>
                </a:rPr>
                <a:t>ngày</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điều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trị</a:t>
              </a:r>
              <a:endParaRPr lang="en-US" sz="16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10.864 (48,5%)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p:cNvSpPr>
              <a:spLocks noChangeArrowheads="1"/>
            </p:cNvSpPr>
            <p:nvPr/>
          </p:nvSpPr>
          <p:spPr bwMode="auto">
            <a:xfrm>
              <a:off x="-2863613" y="3791847"/>
              <a:ext cx="3029242" cy="1129708"/>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algn="ctr">
                <a:spcBef>
                  <a:spcPts val="0"/>
                </a:spcBef>
                <a:spcAft>
                  <a:spcPts val="0"/>
                </a:spcAft>
              </a:pPr>
              <a:r>
                <a:rPr lang="en-CA" sz="1600" dirty="0" err="1">
                  <a:effectLst/>
                  <a:latin typeface="Times New Roman" panose="02020603050405020304" pitchFamily="18" charset="0"/>
                  <a:ea typeface="Times New Roman" panose="02020603050405020304" pitchFamily="18" charset="0"/>
                </a:rPr>
                <a:t>Số</a:t>
              </a:r>
              <a:r>
                <a:rPr lang="en-CA" sz="1600" dirty="0">
                  <a:effectLst/>
                  <a:latin typeface="Times New Roman" panose="02020603050405020304" pitchFamily="18" charset="0"/>
                  <a:ea typeface="Times New Roman" panose="02020603050405020304" pitchFamily="18" charset="0"/>
                </a:rPr>
                <a:t> </a:t>
              </a:r>
              <a:r>
                <a:rPr lang="en-CA" sz="1600" dirty="0" err="1">
                  <a:effectLst/>
                  <a:latin typeface="Times New Roman" panose="02020603050405020304" pitchFamily="18" charset="0"/>
                  <a:ea typeface="Times New Roman" panose="02020603050405020304" pitchFamily="18" charset="0"/>
                </a:rPr>
                <a:t>lượng</a:t>
              </a:r>
              <a:r>
                <a:rPr lang="en-CA" sz="1600" dirty="0">
                  <a:effectLst/>
                  <a:latin typeface="Times New Roman" panose="02020603050405020304" pitchFamily="18" charset="0"/>
                  <a:ea typeface="Times New Roman" panose="02020603050405020304" pitchFamily="18" charset="0"/>
                </a:rPr>
                <a:t> </a:t>
              </a:r>
              <a:r>
                <a:rPr lang="en-CA" sz="1600" dirty="0" err="1">
                  <a:effectLst/>
                  <a:latin typeface="Times New Roman" panose="02020603050405020304" pitchFamily="18" charset="0"/>
                  <a:ea typeface="Times New Roman" panose="02020603050405020304" pitchFamily="18" charset="0"/>
                </a:rPr>
                <a:t>bệnh</a:t>
              </a:r>
              <a:r>
                <a:rPr lang="en-CA" sz="1600" dirty="0">
                  <a:effectLst/>
                  <a:latin typeface="Times New Roman" panose="02020603050405020304" pitchFamily="18" charset="0"/>
                  <a:ea typeface="Times New Roman" panose="02020603050405020304" pitchFamily="18" charset="0"/>
                </a:rPr>
                <a:t> </a:t>
              </a:r>
              <a:r>
                <a:rPr lang="en-CA" sz="1600" dirty="0" err="1">
                  <a:effectLst/>
                  <a:latin typeface="Times New Roman" panose="02020603050405020304" pitchFamily="18" charset="0"/>
                  <a:ea typeface="Times New Roman" panose="02020603050405020304" pitchFamily="18" charset="0"/>
                </a:rPr>
                <a:t>nhân</a:t>
              </a:r>
              <a:r>
                <a:rPr lang="en-CA" sz="1600" dirty="0">
                  <a:effectLst/>
                  <a:latin typeface="Times New Roman" panose="02020603050405020304" pitchFamily="18" charset="0"/>
                  <a:ea typeface="Times New Roman" panose="02020603050405020304" pitchFamily="18" charset="0"/>
                </a:rPr>
                <a:t> </a:t>
              </a:r>
              <a:r>
                <a:rPr lang="en-CA" sz="1600" dirty="0" err="1">
                  <a:effectLst/>
                  <a:latin typeface="Times New Roman" panose="02020603050405020304" pitchFamily="18" charset="0"/>
                  <a:ea typeface="Times New Roman" panose="02020603050405020304" pitchFamily="18" charset="0"/>
                </a:rPr>
                <a:t>khai</a:t>
              </a:r>
              <a:r>
                <a:rPr lang="en-CA" sz="1600" dirty="0">
                  <a:effectLst/>
                  <a:latin typeface="Times New Roman" panose="02020603050405020304" pitchFamily="18" charset="0"/>
                  <a:ea typeface="Times New Roman" panose="02020603050405020304" pitchFamily="18" charset="0"/>
                </a:rPr>
                <a:t> </a:t>
              </a:r>
              <a:r>
                <a:rPr lang="en-CA" sz="1600" dirty="0" err="1">
                  <a:effectLst/>
                  <a:latin typeface="Times New Roman" panose="02020603050405020304" pitchFamily="18" charset="0"/>
                  <a:ea typeface="Times New Roman" panose="02020603050405020304" pitchFamily="18" charset="0"/>
                </a:rPr>
                <a:t>báo</a:t>
              </a:r>
              <a:r>
                <a:rPr lang="en-CA" sz="1600" dirty="0">
                  <a:effectLst/>
                  <a:latin typeface="Times New Roman" panose="02020603050405020304" pitchFamily="18" charset="0"/>
                  <a:ea typeface="Times New Roman" panose="02020603050405020304" pitchFamily="18" charset="0"/>
                </a:rPr>
                <a:t> </a:t>
              </a:r>
              <a:r>
                <a:rPr lang="en-CA" sz="1600" dirty="0" err="1">
                  <a:effectLst/>
                  <a:latin typeface="Times New Roman" panose="02020603050405020304" pitchFamily="18" charset="0"/>
                  <a:ea typeface="Times New Roman" panose="02020603050405020304" pitchFamily="18" charset="0"/>
                </a:rPr>
                <a:t>biến</a:t>
              </a:r>
              <a:r>
                <a:rPr lang="en-CA" sz="1600" dirty="0">
                  <a:effectLst/>
                  <a:latin typeface="Times New Roman" panose="02020603050405020304" pitchFamily="18" charset="0"/>
                  <a:ea typeface="Times New Roman" panose="02020603050405020304" pitchFamily="18" charset="0"/>
                </a:rPr>
                <a:t> </a:t>
              </a:r>
              <a:r>
                <a:rPr lang="en-CA" sz="1600" dirty="0" err="1">
                  <a:effectLst/>
                  <a:latin typeface="Times New Roman" panose="02020603050405020304" pitchFamily="18" charset="0"/>
                  <a:ea typeface="Times New Roman" panose="02020603050405020304" pitchFamily="18" charset="0"/>
                </a:rPr>
                <a:t>cố</a:t>
              </a:r>
              <a:r>
                <a:rPr lang="en-CA" sz="1600" dirty="0">
                  <a:effectLst/>
                  <a:latin typeface="Times New Roman" panose="02020603050405020304" pitchFamily="18" charset="0"/>
                  <a:ea typeface="Times New Roman" panose="02020603050405020304" pitchFamily="18" charset="0"/>
                </a:rPr>
                <a:t> </a:t>
              </a:r>
              <a:r>
                <a:rPr lang="en-CA" sz="1600" dirty="0" err="1">
                  <a:effectLst/>
                  <a:latin typeface="Times New Roman" panose="02020603050405020304" pitchFamily="18" charset="0"/>
                  <a:ea typeface="Times New Roman" panose="02020603050405020304" pitchFamily="18" charset="0"/>
                </a:rPr>
                <a:t>bất</a:t>
              </a:r>
              <a:r>
                <a:rPr lang="en-CA" sz="1600" dirty="0">
                  <a:effectLst/>
                  <a:latin typeface="Times New Roman" panose="02020603050405020304" pitchFamily="18" charset="0"/>
                  <a:ea typeface="Times New Roman" panose="02020603050405020304" pitchFamily="18" charset="0"/>
                </a:rPr>
                <a:t> </a:t>
              </a:r>
              <a:r>
                <a:rPr lang="en-CA" sz="1600" dirty="0" err="1" smtClean="0">
                  <a:effectLst/>
                  <a:latin typeface="Times New Roman" panose="02020603050405020304" pitchFamily="18" charset="0"/>
                  <a:ea typeface="Times New Roman" panose="02020603050405020304" pitchFamily="18" charset="0"/>
                </a:rPr>
                <a:t>lợi</a:t>
              </a:r>
              <a:r>
                <a:rPr lang="en-CA" sz="1600" dirty="0" smtClean="0">
                  <a:effectLst/>
                  <a:latin typeface="Times New Roman" panose="02020603050405020304" pitchFamily="18" charset="0"/>
                  <a:ea typeface="Times New Roman" panose="02020603050405020304" pitchFamily="18" charset="0"/>
                </a:rPr>
                <a:t> (</a:t>
              </a:r>
              <a:r>
                <a:rPr lang="en-CA" sz="1600" dirty="0" err="1" smtClean="0">
                  <a:effectLst/>
                  <a:latin typeface="Times New Roman" panose="02020603050405020304" pitchFamily="18" charset="0"/>
                  <a:ea typeface="Times New Roman" panose="02020603050405020304" pitchFamily="18" charset="0"/>
                </a:rPr>
                <a:t>hầu</a:t>
              </a:r>
              <a:r>
                <a:rPr lang="en-CA" sz="1600" dirty="0" smtClean="0">
                  <a:effectLst/>
                  <a:latin typeface="Times New Roman" panose="02020603050405020304" pitchFamily="18" charset="0"/>
                  <a:ea typeface="Times New Roman" panose="02020603050405020304" pitchFamily="18" charset="0"/>
                </a:rPr>
                <a:t> </a:t>
              </a:r>
              <a:r>
                <a:rPr lang="en-CA" sz="1600" dirty="0" err="1" smtClean="0">
                  <a:effectLst/>
                  <a:latin typeface="Times New Roman" panose="02020603050405020304" pitchFamily="18" charset="0"/>
                  <a:ea typeface="Times New Roman" panose="02020603050405020304" pitchFamily="18" charset="0"/>
                </a:rPr>
                <a:t>hết</a:t>
              </a:r>
              <a:r>
                <a:rPr lang="en-CA" sz="1600" dirty="0" smtClean="0">
                  <a:effectLst/>
                  <a:latin typeface="Times New Roman" panose="02020603050405020304" pitchFamily="18" charset="0"/>
                  <a:ea typeface="Times New Roman" panose="02020603050405020304" pitchFamily="18" charset="0"/>
                </a:rPr>
                <a:t> </a:t>
              </a:r>
              <a:r>
                <a:rPr lang="en-CA" sz="1600" dirty="0" err="1" smtClean="0">
                  <a:effectLst/>
                  <a:latin typeface="Times New Roman" panose="02020603050405020304" pitchFamily="18" charset="0"/>
                  <a:ea typeface="Times New Roman" panose="02020603050405020304" pitchFamily="18" charset="0"/>
                </a:rPr>
                <a:t>là</a:t>
              </a:r>
              <a:r>
                <a:rPr lang="en-CA" sz="1600" dirty="0" smtClean="0">
                  <a:effectLst/>
                  <a:latin typeface="Times New Roman" panose="02020603050405020304" pitchFamily="18" charset="0"/>
                  <a:ea typeface="Times New Roman" panose="02020603050405020304" pitchFamily="18" charset="0"/>
                </a:rPr>
                <a:t> </a:t>
              </a:r>
              <a:r>
                <a:rPr lang="en-CA" sz="1600" dirty="0" err="1" smtClean="0">
                  <a:effectLst/>
                  <a:latin typeface="Times New Roman" panose="02020603050405020304" pitchFamily="18" charset="0"/>
                  <a:ea typeface="Times New Roman" panose="02020603050405020304" pitchFamily="18" charset="0"/>
                </a:rPr>
                <a:t>các</a:t>
              </a:r>
              <a:r>
                <a:rPr lang="en-CA" sz="1600" dirty="0" smtClean="0">
                  <a:effectLst/>
                  <a:latin typeface="Times New Roman" panose="02020603050405020304" pitchFamily="18" charset="0"/>
                  <a:ea typeface="Times New Roman" panose="02020603050405020304" pitchFamily="18" charset="0"/>
                </a:rPr>
                <a:t> </a:t>
              </a:r>
              <a:r>
                <a:rPr lang="en-CA" sz="1600" dirty="0" err="1" smtClean="0">
                  <a:effectLst/>
                  <a:latin typeface="Times New Roman" panose="02020603050405020304" pitchFamily="18" charset="0"/>
                  <a:ea typeface="Times New Roman" panose="02020603050405020304" pitchFamily="18" charset="0"/>
                </a:rPr>
                <a:t>triệu</a:t>
              </a:r>
              <a:r>
                <a:rPr lang="en-CA" sz="1600" dirty="0" smtClean="0">
                  <a:effectLst/>
                  <a:latin typeface="Times New Roman" panose="02020603050405020304" pitchFamily="18" charset="0"/>
                  <a:ea typeface="Times New Roman" panose="02020603050405020304" pitchFamily="18" charset="0"/>
                </a:rPr>
                <a:t> </a:t>
              </a:r>
              <a:r>
                <a:rPr lang="en-CA" sz="1600" dirty="0" err="1" smtClean="0">
                  <a:effectLst/>
                  <a:latin typeface="Times New Roman" panose="02020603050405020304" pitchFamily="18" charset="0"/>
                  <a:ea typeface="Times New Roman" panose="02020603050405020304" pitchFamily="18" charset="0"/>
                </a:rPr>
                <a:t>chứng</a:t>
              </a:r>
              <a:r>
                <a:rPr lang="en-CA" sz="1600" dirty="0" smtClean="0">
                  <a:effectLst/>
                  <a:latin typeface="Times New Roman" panose="02020603050405020304" pitchFamily="18" charset="0"/>
                  <a:ea typeface="Times New Roman" panose="02020603050405020304" pitchFamily="18" charset="0"/>
                </a:rPr>
                <a:t> </a:t>
              </a:r>
              <a:r>
                <a:rPr lang="en-CA" sz="1600" dirty="0" err="1" smtClean="0">
                  <a:effectLst/>
                  <a:latin typeface="Times New Roman" panose="02020603050405020304" pitchFamily="18" charset="0"/>
                  <a:ea typeface="Times New Roman" panose="02020603050405020304" pitchFamily="18" charset="0"/>
                </a:rPr>
                <a:t>của</a:t>
              </a:r>
              <a:r>
                <a:rPr lang="en-CA" sz="1600" dirty="0" smtClean="0">
                  <a:effectLst/>
                  <a:latin typeface="Times New Roman" panose="02020603050405020304" pitchFamily="18" charset="0"/>
                  <a:ea typeface="Times New Roman" panose="02020603050405020304" pitchFamily="18" charset="0"/>
                </a:rPr>
                <a:t> Covid-19)</a:t>
              </a:r>
              <a:r>
                <a:rPr lang="en-CA" sz="1600" dirty="0" smtClean="0">
                  <a:latin typeface="Times New Roman" panose="02020603050405020304" pitchFamily="18" charset="0"/>
                  <a:ea typeface="Times New Roman" panose="02020603050405020304" pitchFamily="18" charset="0"/>
                </a:rPr>
                <a:t>:</a:t>
              </a:r>
              <a:endParaRPr lang="en-CA" sz="1600" dirty="0">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CA" sz="1600" b="1" dirty="0" smtClean="0">
                  <a:effectLst/>
                  <a:latin typeface="Times New Roman" panose="02020603050405020304" pitchFamily="18" charset="0"/>
                  <a:ea typeface="Times New Roman" panose="02020603050405020304" pitchFamily="18" charset="0"/>
                </a:rPr>
                <a:t>2.438 (6.8%)</a:t>
              </a:r>
            </a:p>
          </p:txBody>
        </p:sp>
        <p:cxnSp>
          <p:nvCxnSpPr>
            <p:cNvPr id="23" name="Straight Arrow Connector 22"/>
            <p:cNvCxnSpPr>
              <a:cxnSpLocks noChangeShapeType="1"/>
            </p:cNvCxnSpPr>
            <p:nvPr/>
          </p:nvCxnSpPr>
          <p:spPr bwMode="auto">
            <a:xfrm>
              <a:off x="5146017" y="4394967"/>
              <a:ext cx="1153166" cy="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5" name="Straight Arrow Connector 24"/>
            <p:cNvCxnSpPr>
              <a:cxnSpLocks noChangeShapeType="1"/>
            </p:cNvCxnSpPr>
            <p:nvPr/>
          </p:nvCxnSpPr>
          <p:spPr bwMode="auto">
            <a:xfrm>
              <a:off x="165629" y="4357335"/>
              <a:ext cx="993100" cy="0"/>
            </a:xfrm>
            <a:prstGeom prst="straightConnector1">
              <a:avLst/>
            </a:prstGeom>
            <a:noFill/>
            <a:ln w="9525">
              <a:solidFill>
                <a:srgbClr val="000000"/>
              </a:solidFill>
              <a:round/>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6" name="Rectangle 25"/>
            <p:cNvSpPr>
              <a:spLocks noChangeArrowheads="1"/>
            </p:cNvSpPr>
            <p:nvPr/>
          </p:nvSpPr>
          <p:spPr bwMode="auto">
            <a:xfrm>
              <a:off x="6345847" y="3829193"/>
              <a:ext cx="3597014" cy="1129708"/>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algn="ctr">
                <a:spcBef>
                  <a:spcPts val="0"/>
                </a:spcBef>
                <a:spcAft>
                  <a:spcPts val="0"/>
                </a:spcAft>
              </a:pPr>
              <a:r>
                <a:rPr lang="en-CA" sz="1600" dirty="0" err="1" smtClean="0">
                  <a:latin typeface="Times New Roman" panose="02020603050405020304" pitchFamily="18" charset="0"/>
                  <a:ea typeface="Times New Roman" panose="02020603050405020304" pitchFamily="18" charset="0"/>
                </a:rPr>
                <a:t>Tổng</a:t>
              </a:r>
              <a:r>
                <a:rPr lang="en-CA" sz="1600" dirty="0" smtClean="0">
                  <a:latin typeface="Times New Roman" panose="02020603050405020304" pitchFamily="18" charset="0"/>
                  <a:ea typeface="Times New Roman" panose="02020603050405020304" pitchFamily="18" charset="0"/>
                </a:rPr>
                <a:t> </a:t>
              </a:r>
              <a:r>
                <a:rPr lang="en-CA" sz="1600" dirty="0" err="1" smtClean="0">
                  <a:latin typeface="Times New Roman" panose="02020603050405020304" pitchFamily="18" charset="0"/>
                  <a:ea typeface="Times New Roman" panose="02020603050405020304" pitchFamily="18" charset="0"/>
                </a:rPr>
                <a:t>số</a:t>
              </a:r>
              <a:r>
                <a:rPr lang="en-CA" sz="1600" dirty="0" smtClean="0">
                  <a:latin typeface="Times New Roman" panose="02020603050405020304" pitchFamily="18" charset="0"/>
                  <a:ea typeface="Times New Roman" panose="02020603050405020304" pitchFamily="18" charset="0"/>
                </a:rPr>
                <a:t> </a:t>
              </a:r>
              <a:r>
                <a:rPr lang="en-CA" sz="1600" dirty="0" err="1" smtClean="0">
                  <a:latin typeface="Times New Roman" panose="02020603050405020304" pitchFamily="18" charset="0"/>
                  <a:ea typeface="Times New Roman" panose="02020603050405020304" pitchFamily="18" charset="0"/>
                </a:rPr>
                <a:t>bệnh</a:t>
              </a:r>
              <a:r>
                <a:rPr lang="en-CA" sz="1600" dirty="0" smtClean="0">
                  <a:latin typeface="Times New Roman" panose="02020603050405020304" pitchFamily="18" charset="0"/>
                  <a:ea typeface="Times New Roman" panose="02020603050405020304" pitchFamily="18" charset="0"/>
                </a:rPr>
                <a:t> </a:t>
              </a:r>
              <a:r>
                <a:rPr lang="en-CA" sz="1600" dirty="0" err="1" smtClean="0">
                  <a:latin typeface="Times New Roman" panose="02020603050405020304" pitchFamily="18" charset="0"/>
                  <a:ea typeface="Times New Roman" panose="02020603050405020304" pitchFamily="18" charset="0"/>
                </a:rPr>
                <a:t>nhân</a:t>
              </a:r>
              <a:r>
                <a:rPr lang="en-CA" sz="1600" dirty="0" smtClean="0">
                  <a:latin typeface="Times New Roman" panose="02020603050405020304" pitchFamily="18" charset="0"/>
                  <a:ea typeface="Times New Roman" panose="02020603050405020304" pitchFamily="18" charset="0"/>
                </a:rPr>
                <a:t> </a:t>
              </a:r>
              <a:r>
                <a:rPr lang="en-CA" sz="1600" dirty="0" err="1" smtClean="0">
                  <a:latin typeface="Times New Roman" panose="02020603050405020304" pitchFamily="18" charset="0"/>
                  <a:ea typeface="Times New Roman" panose="02020603050405020304" pitchFamily="18" charset="0"/>
                </a:rPr>
                <a:t>diễn</a:t>
              </a:r>
              <a:r>
                <a:rPr lang="en-CA" sz="1600" dirty="0" smtClean="0">
                  <a:latin typeface="Times New Roman" panose="02020603050405020304" pitchFamily="18" charset="0"/>
                  <a:ea typeface="Times New Roman" panose="02020603050405020304" pitchFamily="18" charset="0"/>
                </a:rPr>
                <a:t> </a:t>
              </a:r>
              <a:r>
                <a:rPr lang="en-CA" sz="1600" dirty="0" err="1" smtClean="0">
                  <a:latin typeface="Times New Roman" panose="02020603050405020304" pitchFamily="18" charset="0"/>
                  <a:ea typeface="Times New Roman" panose="02020603050405020304" pitchFamily="18" charset="0"/>
                </a:rPr>
                <a:t>biến</a:t>
              </a:r>
              <a:r>
                <a:rPr lang="en-CA" sz="1600" dirty="0" smtClean="0">
                  <a:latin typeface="Times New Roman" panose="02020603050405020304" pitchFamily="18" charset="0"/>
                  <a:ea typeface="Times New Roman" panose="02020603050405020304" pitchFamily="18" charset="0"/>
                </a:rPr>
                <a:t> </a:t>
              </a:r>
              <a:r>
                <a:rPr lang="en-CA" sz="1600" dirty="0" err="1" smtClean="0">
                  <a:latin typeface="Times New Roman" panose="02020603050405020304" pitchFamily="18" charset="0"/>
                  <a:ea typeface="Times New Roman" panose="02020603050405020304" pitchFamily="18" charset="0"/>
                </a:rPr>
                <a:t>nặng</a:t>
              </a:r>
              <a:r>
                <a:rPr lang="en-CA" sz="1600" dirty="0" smtClean="0">
                  <a:latin typeface="Times New Roman" panose="02020603050405020304" pitchFamily="18" charset="0"/>
                  <a:ea typeface="Times New Roman" panose="02020603050405020304" pitchFamily="18" charset="0"/>
                </a:rPr>
                <a:t>, </a:t>
              </a:r>
              <a:r>
                <a:rPr lang="en-CA" sz="1600" dirty="0" err="1" smtClean="0">
                  <a:latin typeface="Times New Roman" panose="02020603050405020304" pitchFamily="18" charset="0"/>
                  <a:ea typeface="Times New Roman" panose="02020603050405020304" pitchFamily="18" charset="0"/>
                </a:rPr>
                <a:t>chuyển</a:t>
              </a:r>
              <a:r>
                <a:rPr lang="en-CA" sz="1600" dirty="0" smtClean="0">
                  <a:latin typeface="Times New Roman" panose="02020603050405020304" pitchFamily="18" charset="0"/>
                  <a:ea typeface="Times New Roman" panose="02020603050405020304" pitchFamily="18" charset="0"/>
                </a:rPr>
                <a:t> </a:t>
              </a:r>
              <a:r>
                <a:rPr lang="en-CA" sz="1600" dirty="0" err="1" smtClean="0">
                  <a:latin typeface="Times New Roman" panose="02020603050405020304" pitchFamily="18" charset="0"/>
                  <a:ea typeface="Times New Roman" panose="02020603050405020304" pitchFamily="18" charset="0"/>
                </a:rPr>
                <a:t>tầng</a:t>
              </a:r>
              <a:r>
                <a:rPr lang="en-CA" sz="1600" dirty="0" smtClean="0">
                  <a:latin typeface="Times New Roman" panose="02020603050405020304" pitchFamily="18" charset="0"/>
                  <a:ea typeface="Times New Roman" panose="02020603050405020304" pitchFamily="18" charset="0"/>
                </a:rPr>
                <a:t>: </a:t>
              </a:r>
              <a:r>
                <a:rPr lang="en-CA" sz="1600" b="1" dirty="0" smtClean="0">
                  <a:latin typeface="Times New Roman" panose="02020603050405020304" pitchFamily="18" charset="0"/>
                  <a:ea typeface="Times New Roman" panose="02020603050405020304" pitchFamily="18" charset="0"/>
                </a:rPr>
                <a:t>90 (0.25%)</a:t>
              </a:r>
            </a:p>
            <a:p>
              <a:pPr marL="0" marR="0" algn="ctr">
                <a:spcBef>
                  <a:spcPts val="0"/>
                </a:spcBef>
                <a:spcAft>
                  <a:spcPts val="0"/>
                </a:spcAft>
              </a:pPr>
              <a:r>
                <a:rPr lang="en-CA" sz="1600" dirty="0" err="1" smtClean="0">
                  <a:effectLst/>
                  <a:latin typeface="Times New Roman" panose="02020603050405020304" pitchFamily="18" charset="0"/>
                  <a:ea typeface="Times New Roman" panose="02020603050405020304" pitchFamily="18" charset="0"/>
                </a:rPr>
                <a:t>Tổng</a:t>
              </a:r>
              <a:r>
                <a:rPr lang="en-CA" sz="1600" dirty="0" smtClean="0">
                  <a:effectLst/>
                  <a:latin typeface="Times New Roman" panose="02020603050405020304" pitchFamily="18" charset="0"/>
                  <a:ea typeface="Times New Roman" panose="02020603050405020304" pitchFamily="18" charset="0"/>
                </a:rPr>
                <a:t> </a:t>
              </a:r>
              <a:r>
                <a:rPr lang="en-CA" sz="1600" dirty="0" err="1" smtClean="0">
                  <a:effectLst/>
                  <a:latin typeface="Times New Roman" panose="02020603050405020304" pitchFamily="18" charset="0"/>
                  <a:ea typeface="Times New Roman" panose="02020603050405020304" pitchFamily="18" charset="0"/>
                </a:rPr>
                <a:t>số</a:t>
              </a:r>
              <a:r>
                <a:rPr lang="en-CA" sz="1600" dirty="0" smtClean="0">
                  <a:effectLst/>
                  <a:latin typeface="Times New Roman" panose="02020603050405020304" pitchFamily="18" charset="0"/>
                  <a:ea typeface="Times New Roman" panose="02020603050405020304" pitchFamily="18" charset="0"/>
                </a:rPr>
                <a:t> </a:t>
              </a:r>
              <a:r>
                <a:rPr lang="en-CA" sz="1600" dirty="0" err="1" smtClean="0">
                  <a:effectLst/>
                  <a:latin typeface="Times New Roman" panose="02020603050405020304" pitchFamily="18" charset="0"/>
                  <a:ea typeface="Times New Roman" panose="02020603050405020304" pitchFamily="18" charset="0"/>
                </a:rPr>
                <a:t>bệnh</a:t>
              </a:r>
              <a:r>
                <a:rPr lang="en-CA" sz="1600" dirty="0" smtClean="0">
                  <a:effectLst/>
                  <a:latin typeface="Times New Roman" panose="02020603050405020304" pitchFamily="18" charset="0"/>
                  <a:ea typeface="Times New Roman" panose="02020603050405020304" pitchFamily="18" charset="0"/>
                </a:rPr>
                <a:t> </a:t>
              </a:r>
              <a:r>
                <a:rPr lang="en-CA" sz="1600" dirty="0" err="1" smtClean="0">
                  <a:effectLst/>
                  <a:latin typeface="Times New Roman" panose="02020603050405020304" pitchFamily="18" charset="0"/>
                  <a:ea typeface="Times New Roman" panose="02020603050405020304" pitchFamily="18" charset="0"/>
                </a:rPr>
                <a:t>nhân</a:t>
              </a:r>
              <a:r>
                <a:rPr lang="en-CA" sz="1600" dirty="0" smtClean="0">
                  <a:effectLst/>
                  <a:latin typeface="Times New Roman" panose="02020603050405020304" pitchFamily="18" charset="0"/>
                  <a:ea typeface="Times New Roman" panose="02020603050405020304" pitchFamily="18" charset="0"/>
                </a:rPr>
                <a:t> </a:t>
              </a:r>
              <a:r>
                <a:rPr lang="en-CA" sz="1600" dirty="0" err="1" smtClean="0">
                  <a:effectLst/>
                  <a:latin typeface="Times New Roman" panose="02020603050405020304" pitchFamily="18" charset="0"/>
                  <a:ea typeface="Times New Roman" panose="02020603050405020304" pitchFamily="18" charset="0"/>
                </a:rPr>
                <a:t>tử</a:t>
              </a:r>
              <a:r>
                <a:rPr lang="en-CA" sz="1600" dirty="0" smtClean="0">
                  <a:effectLst/>
                  <a:latin typeface="Times New Roman" panose="02020603050405020304" pitchFamily="18" charset="0"/>
                  <a:ea typeface="Times New Roman" panose="02020603050405020304" pitchFamily="18" charset="0"/>
                </a:rPr>
                <a:t> </a:t>
              </a:r>
              <a:r>
                <a:rPr lang="en-CA" sz="1600" dirty="0" err="1" smtClean="0">
                  <a:effectLst/>
                  <a:latin typeface="Times New Roman" panose="02020603050405020304" pitchFamily="18" charset="0"/>
                  <a:ea typeface="Times New Roman" panose="02020603050405020304" pitchFamily="18" charset="0"/>
                </a:rPr>
                <a:t>vong</a:t>
              </a:r>
              <a:r>
                <a:rPr lang="en-CA" sz="1600" dirty="0" smtClean="0">
                  <a:effectLst/>
                  <a:latin typeface="Times New Roman" panose="02020603050405020304" pitchFamily="18" charset="0"/>
                  <a:ea typeface="Times New Roman" panose="02020603050405020304" pitchFamily="18" charset="0"/>
                </a:rPr>
                <a:t>: </a:t>
              </a:r>
              <a:r>
                <a:rPr lang="en-CA" sz="1600" b="1" dirty="0" smtClean="0">
                  <a:effectLst/>
                  <a:latin typeface="Times New Roman" panose="02020603050405020304" pitchFamily="18" charset="0"/>
                  <a:ea typeface="Times New Roman" panose="02020603050405020304" pitchFamily="18" charset="0"/>
                </a:rPr>
                <a:t>01</a:t>
              </a:r>
              <a:endParaRPr lang="en-CA" sz="1600" b="1" dirty="0" smtClean="0">
                <a:effectLst/>
                <a:latin typeface="Times New Roman" panose="02020603050405020304" pitchFamily="18" charset="0"/>
                <a:ea typeface="Times New Roman" panose="02020603050405020304" pitchFamily="18" charset="0"/>
              </a:endParaRPr>
            </a:p>
          </p:txBody>
        </p:sp>
      </p:grpSp>
      <p:cxnSp>
        <p:nvCxnSpPr>
          <p:cNvPr id="4" name="Straight Arrow Connector 3"/>
          <p:cNvCxnSpPr/>
          <p:nvPr/>
        </p:nvCxnSpPr>
        <p:spPr>
          <a:xfrm>
            <a:off x="5965827" y="3796885"/>
            <a:ext cx="0" cy="5612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963991" y="5129982"/>
            <a:ext cx="0" cy="4216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362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749845"/>
          </a:xfrm>
          <a:prstGeom prst="rect">
            <a:avLst/>
          </a:prstGeom>
          <a:solidFill>
            <a:schemeClr val="bg1">
              <a:lumMod val="9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626942"/>
            <a:ext cx="12192000" cy="231058"/>
          </a:xfrm>
          <a:prstGeom prst="rect">
            <a:avLst/>
          </a:prstGeom>
          <a:gradFill>
            <a:gsLst>
              <a:gs pos="100000">
                <a:srgbClr val="07854A"/>
              </a:gs>
              <a:gs pos="0">
                <a:schemeClr val="accent4">
                  <a:lumMod val="40000"/>
                  <a:lumOff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40413" y="0"/>
            <a:ext cx="1845187" cy="723900"/>
          </a:xfrm>
          <a:prstGeom prst="rect">
            <a:avLst/>
          </a:prstGeom>
          <a:solidFill>
            <a:srgbClr val="171043"/>
          </a:solidFill>
          <a:ln>
            <a:solidFill>
              <a:srgbClr val="1710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NỘI DUNG</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76748" y="2359742"/>
            <a:ext cx="11008852" cy="823752"/>
          </a:xfrm>
          <a:prstGeom prst="rect">
            <a:avLst/>
          </a:prstGeom>
          <a:noFill/>
        </p:spPr>
        <p:txBody>
          <a:bodyPr wrap="square" rtlCol="0">
            <a:spAutoFit/>
          </a:bodyPr>
          <a:lstStyle/>
          <a:p>
            <a:pPr algn="ctr">
              <a:lnSpc>
                <a:spcPct val="150000"/>
              </a:lnSpc>
            </a:pPr>
            <a:r>
              <a:rPr lang="en-US" sz="3600" b="1" dirty="0" smtClean="0">
                <a:solidFill>
                  <a:srgbClr val="002060"/>
                </a:solidFill>
                <a:latin typeface="Times New Roman" panose="02020603050405020304" pitchFamily="18" charset="0"/>
                <a:cs typeface="Times New Roman" panose="02020603050405020304" pitchFamily="18" charset="0"/>
              </a:rPr>
              <a:t>BÀN LUẬN VÀ ĐỊNH HƯỚNG TIẾP THEO</a:t>
            </a:r>
            <a:endParaRPr lang="en-US"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5877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749845"/>
          </a:xfrm>
          <a:prstGeom prst="rect">
            <a:avLst/>
          </a:prstGeom>
          <a:solidFill>
            <a:schemeClr val="bg1">
              <a:lumMod val="9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626942"/>
            <a:ext cx="12192000" cy="231058"/>
          </a:xfrm>
          <a:prstGeom prst="rect">
            <a:avLst/>
          </a:prstGeom>
          <a:gradFill>
            <a:gsLst>
              <a:gs pos="100000">
                <a:srgbClr val="07854A"/>
              </a:gs>
              <a:gs pos="0">
                <a:schemeClr val="accent4">
                  <a:lumMod val="40000"/>
                  <a:lumOff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40413" y="0"/>
            <a:ext cx="1845187" cy="723900"/>
          </a:xfrm>
          <a:prstGeom prst="rect">
            <a:avLst/>
          </a:prstGeom>
          <a:solidFill>
            <a:srgbClr val="171043"/>
          </a:solidFill>
          <a:ln>
            <a:solidFill>
              <a:srgbClr val="1710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anose="02020603050405020304" pitchFamily="18" charset="0"/>
                <a:cs typeface="Times New Roman" panose="02020603050405020304" pitchFamily="18" charset="0"/>
              </a:rPr>
              <a:t>BÀN LUẬN</a:t>
            </a:r>
            <a:endParaRPr lang="en-US" b="1"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0" y="723900"/>
            <a:ext cx="12192000" cy="0"/>
          </a:xfrm>
          <a:prstGeom prst="line">
            <a:avLst/>
          </a:prstGeom>
          <a:ln w="25400">
            <a:solidFill>
              <a:srgbClr val="171043"/>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0200" y="730533"/>
            <a:ext cx="11455400" cy="5115246"/>
          </a:xfrm>
          <a:prstGeom prst="rect">
            <a:avLst/>
          </a:prstGeom>
          <a:noFill/>
        </p:spPr>
        <p:txBody>
          <a:bodyPr wrap="square" rtlCol="0">
            <a:spAutoFit/>
          </a:bodyPr>
          <a:lstStyle/>
          <a:p>
            <a:pPr marL="342900" indent="-342900" algn="just">
              <a:lnSpc>
                <a:spcPct val="170000"/>
              </a:lnSpc>
              <a:buFontTx/>
              <a:buChar char="-"/>
            </a:pPr>
            <a:r>
              <a:rPr lang="vi-VN" sz="3200" dirty="0" smtClean="0">
                <a:latin typeface="+mj-lt"/>
              </a:rPr>
              <a:t>Molnupiravir</a:t>
            </a:r>
            <a:r>
              <a:rPr lang="vi-VN" sz="3200" dirty="0">
                <a:latin typeface="+mj-lt"/>
              </a:rPr>
              <a:t>, loại thuốc kháng virus đường uống tiện lợi là giải pháp tốt để triển khai điều trị diện rộng trên cộng đồng, vượt trội hơn hẳn so với các thuốc dạng tiêm hiện </a:t>
            </a:r>
            <a:r>
              <a:rPr lang="vi-VN" sz="3200" dirty="0" smtClean="0">
                <a:latin typeface="+mj-lt"/>
              </a:rPr>
              <a:t>hành</a:t>
            </a:r>
            <a:r>
              <a:rPr lang="en-US" sz="3200" dirty="0" smtClean="0">
                <a:latin typeface="+mj-lt"/>
              </a:rPr>
              <a:t>.</a:t>
            </a:r>
          </a:p>
          <a:p>
            <a:pPr marL="342900" indent="-342900" algn="just">
              <a:lnSpc>
                <a:spcPct val="170000"/>
              </a:lnSpc>
              <a:buFontTx/>
              <a:buChar char="-"/>
            </a:pPr>
            <a:r>
              <a:rPr lang="en-US" sz="3200" dirty="0" err="1" smtClean="0">
                <a:latin typeface="Times New Roman" panose="02020603050405020304" pitchFamily="18" charset="0"/>
                <a:cs typeface="Times New Roman" panose="02020603050405020304" pitchFamily="18" charset="0"/>
              </a:rPr>
              <a:t>Tính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hiệu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lâm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sàng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tương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đối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tốt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tính</a:t>
            </a:r>
            <a:r>
              <a:rPr lang="en-US" sz="3200" dirty="0" smtClean="0">
                <a:latin typeface="Times New Roman" panose="02020603050405020304" pitchFamily="18" charset="0"/>
                <a:cs typeface="Times New Roman" panose="02020603050405020304" pitchFamily="18" charset="0"/>
              </a:rPr>
              <a:t> an </a:t>
            </a:r>
            <a:r>
              <a:rPr lang="en-US" sz="3200" dirty="0" err="1" smtClean="0">
                <a:latin typeface="Times New Roman" panose="02020603050405020304" pitchFamily="18" charset="0"/>
                <a:cs typeface="Times New Roman" panose="02020603050405020304" pitchFamily="18" charset="0"/>
              </a:rPr>
              <a:t>toàn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tỷ</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lệ</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biến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lợi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thấp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giảm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kể</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tỷ</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lệ</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chuyển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nặng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chuyển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tầng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điều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tử</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vong</a:t>
            </a:r>
            <a:r>
              <a:rPr lang="en-US" sz="3200"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p:txBody>
      </p:sp>
      <p:sp>
        <p:nvSpPr>
          <p:cNvPr id="14" name="TextBox 13"/>
          <p:cNvSpPr txBox="1"/>
          <p:nvPr/>
        </p:nvSpPr>
        <p:spPr>
          <a:xfrm>
            <a:off x="186812" y="131117"/>
            <a:ext cx="6685935"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BÀN LUẬN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94283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749845"/>
          </a:xfrm>
          <a:prstGeom prst="rect">
            <a:avLst/>
          </a:prstGeom>
          <a:solidFill>
            <a:schemeClr val="bg1">
              <a:lumMod val="9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626942"/>
            <a:ext cx="12192000" cy="231058"/>
          </a:xfrm>
          <a:prstGeom prst="rect">
            <a:avLst/>
          </a:prstGeom>
          <a:gradFill>
            <a:gsLst>
              <a:gs pos="100000">
                <a:srgbClr val="07854A"/>
              </a:gs>
              <a:gs pos="0">
                <a:schemeClr val="accent4">
                  <a:lumMod val="40000"/>
                  <a:lumOff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40413" y="0"/>
            <a:ext cx="1845187" cy="723900"/>
          </a:xfrm>
          <a:prstGeom prst="rect">
            <a:avLst/>
          </a:prstGeom>
          <a:solidFill>
            <a:srgbClr val="171043"/>
          </a:solidFill>
          <a:ln>
            <a:solidFill>
              <a:srgbClr val="1710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anose="02020603050405020304" pitchFamily="18" charset="0"/>
                <a:cs typeface="Times New Roman" panose="02020603050405020304" pitchFamily="18" charset="0"/>
              </a:rPr>
              <a:t>BÀN LUẬN</a:t>
            </a:r>
            <a:endParaRPr lang="en-US" b="1"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0" y="723900"/>
            <a:ext cx="12192000" cy="0"/>
          </a:xfrm>
          <a:prstGeom prst="line">
            <a:avLst/>
          </a:prstGeom>
          <a:ln w="25400">
            <a:solidFill>
              <a:srgbClr val="171043"/>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6812" y="730533"/>
            <a:ext cx="11509888" cy="5115246"/>
          </a:xfrm>
          <a:prstGeom prst="rect">
            <a:avLst/>
          </a:prstGeom>
          <a:noFill/>
        </p:spPr>
        <p:txBody>
          <a:bodyPr wrap="square" rtlCol="0">
            <a:spAutoFit/>
          </a:bodyPr>
          <a:lstStyle/>
          <a:p>
            <a:pPr marL="342900" indent="-342900" algn="just">
              <a:lnSpc>
                <a:spcPct val="170000"/>
              </a:lnSpc>
              <a:buFontTx/>
              <a:buChar char="-"/>
            </a:pPr>
            <a:r>
              <a:rPr lang="en-US" sz="3200" dirty="0" err="1" smtClean="0">
                <a:latin typeface="Times New Roman" panose="02020603050405020304" pitchFamily="18" charset="0"/>
                <a:cs typeface="Times New Roman" panose="02020603050405020304" pitchFamily="18" charset="0"/>
              </a:rPr>
              <a:t>Chương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điều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kiểm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soát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giúp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giảm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gánh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nặng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ngành</a:t>
            </a:r>
            <a:r>
              <a:rPr lang="en-US" sz="3200" dirty="0" smtClean="0">
                <a:latin typeface="Times New Roman" panose="02020603050405020304" pitchFamily="18" charset="0"/>
                <a:cs typeface="Times New Roman" panose="02020603050405020304" pitchFamily="18" charset="0"/>
              </a:rPr>
              <a:t> y </a:t>
            </a:r>
            <a:r>
              <a:rPr lang="en-US" sz="3200" dirty="0" err="1" smtClean="0">
                <a:latin typeface="Times New Roman" panose="02020603050405020304" pitchFamily="18" charset="0"/>
                <a:cs typeface="Times New Roman" panose="02020603050405020304" pitchFamily="18" charset="0"/>
              </a:rPr>
              <a:t>tế</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vì</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giảm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trường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hợp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điều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tích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cực</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hoặc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thở</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máy</a:t>
            </a:r>
            <a:r>
              <a:rPr lang="en-US" sz="3200" dirty="0" smtClean="0">
                <a:latin typeface="Times New Roman" panose="02020603050405020304" pitchFamily="18" charset="0"/>
                <a:cs typeface="Times New Roman" panose="02020603050405020304" pitchFamily="18" charset="0"/>
              </a:rPr>
              <a:t>.</a:t>
            </a:r>
          </a:p>
          <a:p>
            <a:pPr marL="342900" indent="-342900" algn="just">
              <a:lnSpc>
                <a:spcPct val="170000"/>
              </a:lnSpc>
              <a:buFontTx/>
              <a:buChar char="-"/>
            </a:pPr>
            <a:r>
              <a:rPr lang="en-US" sz="3200" dirty="0" err="1" smtClean="0">
                <a:latin typeface="Times New Roman" panose="02020603050405020304" pitchFamily="18" charset="0"/>
                <a:cs typeface="Times New Roman" panose="02020603050405020304" pitchFamily="18" charset="0"/>
              </a:rPr>
              <a:t>Triển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ngắn</a:t>
            </a:r>
            <a:r>
              <a:rPr lang="en-US" sz="3200" dirty="0" smtClean="0">
                <a:latin typeface="Times New Roman" panose="02020603050405020304" pitchFamily="18" charset="0"/>
                <a:cs typeface="Times New Roman" panose="02020603050405020304" pitchFamily="18" charset="0"/>
              </a:rPr>
              <a:t>.</a:t>
            </a:r>
          </a:p>
          <a:p>
            <a:pPr marL="342900" indent="-342900" algn="just">
              <a:lnSpc>
                <a:spcPct val="170000"/>
              </a:lnSpc>
              <a:buFontTx/>
              <a:buChar char="-"/>
            </a:pPr>
            <a:r>
              <a:rPr lang="en-US" sz="3200" b="1" dirty="0" err="1" smtClean="0">
                <a:latin typeface="Times New Roman" panose="02020603050405020304" pitchFamily="18" charset="0"/>
                <a:cs typeface="Times New Roman" panose="02020603050405020304" pitchFamily="18" charset="0"/>
              </a:rPr>
              <a:t>Các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nghiên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cứu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trên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thế</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giới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đã</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chỉ</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ra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Molnupiravir</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giúp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giảm</a:t>
            </a:r>
            <a:r>
              <a:rPr lang="en-US" sz="3200" b="1" dirty="0" smtClean="0">
                <a:latin typeface="Times New Roman" panose="02020603050405020304" pitchFamily="18" charset="0"/>
                <a:cs typeface="Times New Roman" panose="02020603050405020304" pitchFamily="18" charset="0"/>
              </a:rPr>
              <a:t> ½ </a:t>
            </a:r>
            <a:r>
              <a:rPr lang="en-US" sz="3200" b="1" dirty="0" err="1" smtClean="0">
                <a:latin typeface="Times New Roman" panose="02020603050405020304" pitchFamily="18" charset="0"/>
                <a:cs typeface="Times New Roman" panose="02020603050405020304" pitchFamily="18" charset="0"/>
              </a:rPr>
              <a:t>nguy</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cơ</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nhập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viện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của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bệnh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nhân</a:t>
            </a:r>
            <a:r>
              <a:rPr lang="en-US" sz="3200" b="1" dirty="0" smtClean="0">
                <a:latin typeface="Times New Roman" panose="02020603050405020304" pitchFamily="18" charset="0"/>
                <a:cs typeface="Times New Roman" panose="02020603050405020304" pitchFamily="18" charset="0"/>
              </a:rPr>
              <a:t> Covid-19</a:t>
            </a:r>
            <a:endParaRPr lang="en-US" sz="32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86812" y="131117"/>
            <a:ext cx="6685935"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BÀN LUẬN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01549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749845"/>
          </a:xfrm>
          <a:prstGeom prst="rect">
            <a:avLst/>
          </a:prstGeom>
          <a:solidFill>
            <a:schemeClr val="bg1">
              <a:lumMod val="9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626942"/>
            <a:ext cx="12192000" cy="231058"/>
          </a:xfrm>
          <a:prstGeom prst="rect">
            <a:avLst/>
          </a:prstGeom>
          <a:gradFill>
            <a:gsLst>
              <a:gs pos="100000">
                <a:srgbClr val="07854A"/>
              </a:gs>
              <a:gs pos="0">
                <a:schemeClr val="accent4">
                  <a:lumMod val="40000"/>
                  <a:lumOff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40413" y="0"/>
            <a:ext cx="1845187" cy="723900"/>
          </a:xfrm>
          <a:prstGeom prst="rect">
            <a:avLst/>
          </a:prstGeom>
          <a:solidFill>
            <a:srgbClr val="171043"/>
          </a:solidFill>
          <a:ln>
            <a:solidFill>
              <a:srgbClr val="1710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anose="02020603050405020304" pitchFamily="18" charset="0"/>
                <a:cs typeface="Times New Roman" panose="02020603050405020304" pitchFamily="18" charset="0"/>
              </a:rPr>
              <a:t>ĐỊNH HƯỚNG</a:t>
            </a:r>
            <a:endParaRPr lang="en-US" b="1"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0" y="723900"/>
            <a:ext cx="12192000" cy="0"/>
          </a:xfrm>
          <a:prstGeom prst="line">
            <a:avLst/>
          </a:prstGeom>
          <a:ln w="25400">
            <a:solidFill>
              <a:srgbClr val="171043"/>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5600" y="932528"/>
            <a:ext cx="11518900" cy="4355488"/>
          </a:xfrm>
          <a:prstGeom prst="rect">
            <a:avLst/>
          </a:prstGeom>
          <a:noFill/>
        </p:spPr>
        <p:txBody>
          <a:bodyPr wrap="square" rtlCol="0">
            <a:spAutoFit/>
          </a:bodyPr>
          <a:lstStyle/>
          <a:p>
            <a:pPr marL="342900" indent="-342900" algn="just">
              <a:lnSpc>
                <a:spcPct val="200000"/>
              </a:lnSpc>
              <a:buFontTx/>
              <a:buChar char="-"/>
            </a:pPr>
            <a:r>
              <a:rPr lang="en-US" sz="3600" dirty="0" err="1" smtClean="0">
                <a:latin typeface="Times New Roman" panose="02020603050405020304" pitchFamily="18" charset="0"/>
                <a:cs typeface="Times New Roman" panose="02020603050405020304" pitchFamily="18" charset="0"/>
              </a:rPr>
              <a:t>Mở</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rộng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tiếp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cận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bệnh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nhân</a:t>
            </a:r>
            <a:r>
              <a:rPr lang="en-US" sz="3600" dirty="0" smtClean="0">
                <a:latin typeface="Times New Roman" panose="02020603050405020304" pitchFamily="18" charset="0"/>
                <a:cs typeface="Times New Roman" panose="02020603050405020304" pitchFamily="18" charset="0"/>
              </a:rPr>
              <a:t> Covid-19 </a:t>
            </a:r>
            <a:r>
              <a:rPr lang="en-US" sz="3600" dirty="0" err="1" smtClean="0">
                <a:latin typeface="Times New Roman" panose="02020603050405020304" pitchFamily="18" charset="0"/>
                <a:cs typeface="Times New Roman" panose="02020603050405020304" pitchFamily="18" charset="0"/>
              </a:rPr>
              <a:t>điều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trị</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tại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nhà</a:t>
            </a:r>
            <a:endParaRPr lang="en-US" sz="3600" dirty="0" smtClean="0">
              <a:latin typeface="Times New Roman" panose="02020603050405020304" pitchFamily="18" charset="0"/>
              <a:cs typeface="Times New Roman" panose="02020603050405020304" pitchFamily="18" charset="0"/>
            </a:endParaRPr>
          </a:p>
          <a:p>
            <a:pPr marL="342900" indent="-342900" algn="just">
              <a:lnSpc>
                <a:spcPct val="200000"/>
              </a:lnSpc>
              <a:buFontTx/>
              <a:buChar char="-"/>
            </a:pPr>
            <a:r>
              <a:rPr lang="en-US"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phê</a:t>
            </a:r>
            <a:r>
              <a:rPr lang="en-US"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duyệt</a:t>
            </a:r>
            <a:r>
              <a:rPr lang="en-US"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thuốc</a:t>
            </a:r>
            <a:r>
              <a:rPr lang="en-US"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Nam</a:t>
            </a:r>
          </a:p>
          <a:p>
            <a:pPr marL="342900" indent="-342900" algn="just">
              <a:lnSpc>
                <a:spcPct val="200000"/>
              </a:lnSpc>
              <a:buFontTx/>
              <a:buChar char="-"/>
            </a:pP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Tiếp</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cận</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xã</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hội</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hóa</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nguồn</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thuốc</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nâng</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cao</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khả</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năng</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phủ</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rộng</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cho</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cộng</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đồng</a:t>
            </a:r>
            <a:endParaRPr lang="en-US" sz="3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186812" y="131117"/>
            <a:ext cx="6685935"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ĐỊNH HƯỚNG TIẾP THEO</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1159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749845"/>
          </a:xfrm>
          <a:prstGeom prst="rect">
            <a:avLst/>
          </a:prstGeom>
          <a:solidFill>
            <a:schemeClr val="bg1">
              <a:lumMod val="9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626942"/>
            <a:ext cx="12192000" cy="231058"/>
          </a:xfrm>
          <a:prstGeom prst="rect">
            <a:avLst/>
          </a:prstGeom>
          <a:gradFill>
            <a:gsLst>
              <a:gs pos="100000">
                <a:srgbClr val="07854A"/>
              </a:gs>
              <a:gs pos="0">
                <a:schemeClr val="accent4">
                  <a:lumMod val="40000"/>
                  <a:lumOff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31800" y="2697828"/>
            <a:ext cx="11518900" cy="1031501"/>
          </a:xfrm>
          <a:prstGeom prst="rect">
            <a:avLst/>
          </a:prstGeom>
          <a:noFill/>
        </p:spPr>
        <p:txBody>
          <a:bodyPr wrap="square" rtlCol="0">
            <a:spAutoFit/>
          </a:bodyPr>
          <a:lstStyle/>
          <a:p>
            <a:pPr algn="ctr">
              <a:lnSpc>
                <a:spcPct val="200000"/>
              </a:lnSpc>
            </a:pPr>
            <a:r>
              <a:rPr lang="en-US" sz="3600" b="1" dirty="0" smtClean="0">
                <a:latin typeface="Times New Roman" panose="02020603050405020304" pitchFamily="18" charset="0"/>
                <a:ea typeface="Times New Roman" panose="02020603050405020304" pitchFamily="18" charset="0"/>
                <a:cs typeface="Times New Roman" panose="02020603050405020304" pitchFamily="18" charset="0"/>
              </a:rPr>
              <a:t>VÌ MỘT VIỆT NAM AN TOÀN TRƯỚC COVID-19!</a:t>
            </a:r>
            <a:endParaRPr lang="en-US" sz="36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2781300" y="88900"/>
            <a:ext cx="6362700" cy="6538042"/>
          </a:xfrm>
          <a:prstGeom prst="rect">
            <a:avLst/>
          </a:prstGeom>
          <a:blipFill dpi="0" rotWithShape="1">
            <a:blip r:embed="rId2">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9292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749845"/>
          </a:xfrm>
          <a:prstGeom prst="rect">
            <a:avLst/>
          </a:prstGeom>
          <a:solidFill>
            <a:schemeClr val="bg1">
              <a:lumMod val="9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626942"/>
            <a:ext cx="12192000" cy="231058"/>
          </a:xfrm>
          <a:prstGeom prst="rect">
            <a:avLst/>
          </a:prstGeom>
          <a:gradFill>
            <a:gsLst>
              <a:gs pos="100000">
                <a:srgbClr val="07854A"/>
              </a:gs>
              <a:gs pos="0">
                <a:schemeClr val="accent4">
                  <a:lumMod val="40000"/>
                  <a:lumOff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40413" y="0"/>
            <a:ext cx="1845187" cy="723900"/>
          </a:xfrm>
          <a:prstGeom prst="rect">
            <a:avLst/>
          </a:prstGeom>
          <a:solidFill>
            <a:srgbClr val="171043"/>
          </a:solidFill>
          <a:ln>
            <a:solidFill>
              <a:srgbClr val="1710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BỐI CẢNH</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0" y="723900"/>
            <a:ext cx="12192000" cy="0"/>
          </a:xfrm>
          <a:prstGeom prst="line">
            <a:avLst/>
          </a:prstGeom>
          <a:ln w="25400">
            <a:solidFill>
              <a:srgbClr val="17104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stretch>
            <a:fillRect/>
          </a:stretch>
        </p:blipFill>
        <p:spPr>
          <a:xfrm>
            <a:off x="304800" y="803171"/>
            <a:ext cx="6455938" cy="4575074"/>
          </a:xfrm>
          <a:prstGeom prst="rect">
            <a:avLst/>
          </a:prstGeom>
        </p:spPr>
      </p:pic>
      <p:sp>
        <p:nvSpPr>
          <p:cNvPr id="9" name="TextBox 8"/>
          <p:cNvSpPr txBox="1"/>
          <p:nvPr/>
        </p:nvSpPr>
        <p:spPr>
          <a:xfrm>
            <a:off x="304799" y="5584723"/>
            <a:ext cx="6685935" cy="830997"/>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liệu</a:t>
            </a:r>
            <a:r>
              <a:rPr lang="en-US" sz="2400" dirty="0" smtClean="0">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toàn</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cầu</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tới</a:t>
            </a:r>
            <a:r>
              <a:rPr lang="en-US" sz="2400" dirty="0" smtClean="0">
                <a:latin typeface="Times New Roman" panose="02020603050405020304" pitchFamily="18" charset="0"/>
                <a:cs typeface="Times New Roman" panose="02020603050405020304" pitchFamily="18" charset="0"/>
              </a:rPr>
              <a:t> 23/11/2021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0070C0"/>
                </a:solidFill>
                <a:latin typeface="Times New Roman" panose="02020603050405020304" pitchFamily="18" charset="0"/>
                <a:cs typeface="Times New Roman" panose="02020603050405020304" pitchFamily="18" charset="0"/>
              </a:rPr>
              <a:t>257.469.528</a:t>
            </a:r>
            <a:r>
              <a:rPr lang="en-US" sz="2400" dirty="0" smtClean="0">
                <a:latin typeface="Times New Roman" panose="02020603050405020304" pitchFamily="18" charset="0"/>
                <a:cs typeface="Times New Roman" panose="02020603050405020304" pitchFamily="18" charset="0"/>
              </a:rPr>
              <a:t> ca Covid-19,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5.158.211</a:t>
            </a:r>
            <a:r>
              <a:rPr lang="en-US" sz="2400" dirty="0" smtClean="0">
                <a:latin typeface="Times New Roman" panose="02020603050405020304" pitchFamily="18" charset="0"/>
                <a:cs typeface="Times New Roman" panose="02020603050405020304" pitchFamily="18" charset="0"/>
              </a:rPr>
              <a:t> ca </a:t>
            </a:r>
            <a:r>
              <a:rPr lang="en-US" sz="2400" dirty="0" err="1" smtClean="0">
                <a:latin typeface="Times New Roman" panose="02020603050405020304" pitchFamily="18" charset="0"/>
                <a:cs typeface="Times New Roman" panose="02020603050405020304" pitchFamily="18" charset="0"/>
              </a:rPr>
              <a:t>tử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vong</a:t>
            </a:r>
            <a:endParaRPr lang="en-US" sz="2400" dirty="0">
              <a:latin typeface="Times New Roman" panose="02020603050405020304" pitchFamily="18" charset="0"/>
              <a:cs typeface="Times New Roman" panose="02020603050405020304" pitchFamily="18" charset="0"/>
            </a:endParaRPr>
          </a:p>
        </p:txBody>
      </p:sp>
      <p:sp>
        <p:nvSpPr>
          <p:cNvPr id="12" name="Oval 11"/>
          <p:cNvSpPr/>
          <p:nvPr/>
        </p:nvSpPr>
        <p:spPr>
          <a:xfrm>
            <a:off x="5426075" y="3562350"/>
            <a:ext cx="17145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tretch>
            <a:fillRect/>
          </a:stretch>
        </p:blipFill>
        <p:spPr>
          <a:xfrm>
            <a:off x="7285908" y="935122"/>
            <a:ext cx="4707533" cy="4530213"/>
          </a:xfrm>
          <a:prstGeom prst="rect">
            <a:avLst/>
          </a:prstGeom>
        </p:spPr>
      </p:pic>
      <p:pic>
        <p:nvPicPr>
          <p:cNvPr id="15" name="Picture 14"/>
          <p:cNvPicPr>
            <a:picLocks noChangeAspect="1"/>
          </p:cNvPicPr>
          <p:nvPr/>
        </p:nvPicPr>
        <p:blipFill>
          <a:blip r:embed="rId4"/>
          <a:stretch>
            <a:fillRect/>
          </a:stretch>
        </p:blipFill>
        <p:spPr>
          <a:xfrm>
            <a:off x="7295533" y="5587038"/>
            <a:ext cx="4589085" cy="828681"/>
          </a:xfrm>
          <a:prstGeom prst="rect">
            <a:avLst/>
          </a:prstGeom>
        </p:spPr>
      </p:pic>
      <p:cxnSp>
        <p:nvCxnSpPr>
          <p:cNvPr id="17" name="Straight Connector 16"/>
          <p:cNvCxnSpPr/>
          <p:nvPr/>
        </p:nvCxnSpPr>
        <p:spPr>
          <a:xfrm flipV="1">
            <a:off x="5516880" y="1051560"/>
            <a:ext cx="1778653" cy="2510790"/>
          </a:xfrm>
          <a:prstGeom prst="line">
            <a:avLst/>
          </a:prstGeom>
          <a:ln w="12700">
            <a:solidFill>
              <a:srgbClr val="DA2A2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516880" y="3839251"/>
            <a:ext cx="1769028" cy="1618264"/>
          </a:xfrm>
          <a:prstGeom prst="line">
            <a:avLst/>
          </a:prstGeom>
          <a:ln w="12700">
            <a:solidFill>
              <a:srgbClr val="DA2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091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749845"/>
          </a:xfrm>
          <a:prstGeom prst="rect">
            <a:avLst/>
          </a:prstGeom>
          <a:solidFill>
            <a:schemeClr val="bg1">
              <a:lumMod val="9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30000"/>
              </a:lnSpc>
              <a:buFontTx/>
              <a:buChar char="-"/>
            </a:pP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0" y="6626942"/>
            <a:ext cx="12192000" cy="231058"/>
          </a:xfrm>
          <a:prstGeom prst="rect">
            <a:avLst/>
          </a:prstGeom>
          <a:gradFill>
            <a:gsLst>
              <a:gs pos="100000">
                <a:srgbClr val="07854A"/>
              </a:gs>
              <a:gs pos="0">
                <a:schemeClr val="accent4">
                  <a:lumMod val="40000"/>
                  <a:lumOff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40413" y="0"/>
            <a:ext cx="1845187" cy="723900"/>
          </a:xfrm>
          <a:prstGeom prst="rect">
            <a:avLst/>
          </a:prstGeom>
          <a:solidFill>
            <a:srgbClr val="171043"/>
          </a:solidFill>
          <a:ln>
            <a:solidFill>
              <a:srgbClr val="1710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BỐI CẢNH</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0" y="723900"/>
            <a:ext cx="12192000" cy="0"/>
          </a:xfrm>
          <a:prstGeom prst="line">
            <a:avLst/>
          </a:prstGeom>
          <a:ln w="25400">
            <a:solidFill>
              <a:srgbClr val="171043"/>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1300" y="69562"/>
            <a:ext cx="5613400" cy="584775"/>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Thuốc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Molnupiravir</a:t>
            </a:r>
            <a:endParaRPr lang="en-US" sz="3200" b="1" dirty="0">
              <a:latin typeface="Times New Roman" panose="02020603050405020304" pitchFamily="18" charset="0"/>
              <a:cs typeface="Times New Roman" panose="02020603050405020304" pitchFamily="18" charset="0"/>
            </a:endParaRPr>
          </a:p>
        </p:txBody>
      </p:sp>
      <p:pic>
        <p:nvPicPr>
          <p:cNvPr id="16" name="Picture 15"/>
          <p:cNvPicPr/>
          <p:nvPr/>
        </p:nvPicPr>
        <p:blipFill>
          <a:blip r:embed="rId3"/>
          <a:stretch>
            <a:fillRect/>
          </a:stretch>
        </p:blipFill>
        <p:spPr>
          <a:xfrm>
            <a:off x="1684337" y="948370"/>
            <a:ext cx="3286125" cy="1971675"/>
          </a:xfrm>
          <a:prstGeom prst="rect">
            <a:avLst/>
          </a:prstGeom>
        </p:spPr>
      </p:pic>
      <p:sp>
        <p:nvSpPr>
          <p:cNvPr id="6" name="TextBox 5"/>
          <p:cNvSpPr txBox="1"/>
          <p:nvPr/>
        </p:nvSpPr>
        <p:spPr>
          <a:xfrm>
            <a:off x="241300" y="3111500"/>
            <a:ext cx="5392584" cy="2862322"/>
          </a:xfrm>
          <a:prstGeom prst="rect">
            <a:avLst/>
          </a:prstGeom>
          <a:noFill/>
        </p:spPr>
        <p:txBody>
          <a:bodyPr wrap="square" rtlCol="0">
            <a:spAutoFit/>
          </a:bodyPr>
          <a:lstStyle/>
          <a:p>
            <a:pPr marL="285750" indent="-285750" algn="just">
              <a:lnSpc>
                <a:spcPct val="130000"/>
              </a:lnSpc>
              <a:buFontTx/>
              <a:buChar char="-"/>
            </a:pP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nucleoside N4- </a:t>
            </a:r>
            <a:r>
              <a:rPr lang="en-US" sz="2400" dirty="0" err="1">
                <a:latin typeface="Times New Roman" panose="02020603050405020304" pitchFamily="18" charset="0"/>
                <a:cs typeface="Times New Roman" panose="02020603050405020304" pitchFamily="18" charset="0"/>
              </a:rPr>
              <a:t>hydroxycytidine</a:t>
            </a:r>
            <a:r>
              <a:rPr lang="en-US" sz="2400" dirty="0">
                <a:latin typeface="Times New Roman" panose="02020603050405020304" pitchFamily="18" charset="0"/>
                <a:cs typeface="Times New Roman" panose="02020603050405020304" pitchFamily="18" charset="0"/>
              </a:rPr>
              <a:t> (NHC) </a:t>
            </a:r>
          </a:p>
          <a:p>
            <a:pPr marL="285750" indent="-285750" algn="just">
              <a:lnSpc>
                <a:spcPct val="130000"/>
              </a:lnSpc>
              <a:buFontTx/>
              <a:buChar char="-"/>
            </a:pPr>
            <a:r>
              <a:rPr lang="en-US" sz="2400" dirty="0" err="1">
                <a:latin typeface="Times New Roman" panose="02020603050405020304" pitchFamily="18" charset="0"/>
                <a:cs typeface="Times New Roman" panose="02020603050405020304" pitchFamily="18" charset="0"/>
              </a:rPr>
              <a:t>Molnupiravir</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các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lỗi</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sao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chép</a:t>
            </a:r>
            <a:r>
              <a:rPr lang="en-US" sz="2400" dirty="0">
                <a:solidFill>
                  <a:srgbClr val="0070C0"/>
                </a:solidFill>
                <a:latin typeface="Times New Roman" panose="02020603050405020304" pitchFamily="18" charset="0"/>
                <a:cs typeface="Times New Roman" panose="02020603050405020304" pitchFamily="18" charset="0"/>
              </a:rPr>
              <a:t> RNA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SARS-CoV-2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ức</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chế</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sự</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nhân</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lên</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của</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virus</a:t>
            </a:r>
            <a:endParaRPr lang="en-US" sz="2400" dirty="0">
              <a:latin typeface="Times New Roman" panose="02020603050405020304" pitchFamily="18" charset="0"/>
              <a:cs typeface="Times New Roman" panose="02020603050405020304" pitchFamily="18" charset="0"/>
            </a:endParaRPr>
          </a:p>
          <a:p>
            <a:pPr algn="just"/>
            <a:endParaRPr lang="en-US" sz="2400" dirty="0"/>
          </a:p>
        </p:txBody>
      </p:sp>
      <p:grpSp>
        <p:nvGrpSpPr>
          <p:cNvPr id="21" name="Group 20"/>
          <p:cNvGrpSpPr/>
          <p:nvPr/>
        </p:nvGrpSpPr>
        <p:grpSpPr>
          <a:xfrm>
            <a:off x="6904976" y="1850283"/>
            <a:ext cx="5004619" cy="157688"/>
            <a:chOff x="6617110" y="1852613"/>
            <a:chExt cx="5004619" cy="157688"/>
          </a:xfrm>
        </p:grpSpPr>
        <p:cxnSp>
          <p:nvCxnSpPr>
            <p:cNvPr id="14" name="Straight Arrow Connector 13"/>
            <p:cNvCxnSpPr/>
            <p:nvPr/>
          </p:nvCxnSpPr>
          <p:spPr>
            <a:xfrm>
              <a:off x="6617110" y="1934207"/>
              <a:ext cx="5004619" cy="0"/>
            </a:xfrm>
            <a:prstGeom prst="straightConnector1">
              <a:avLst/>
            </a:prstGeom>
            <a:ln w="50800">
              <a:headEnd type="ova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342189" y="1852613"/>
              <a:ext cx="155574" cy="1555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0785219" y="1854727"/>
              <a:ext cx="155574" cy="1555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6066503" y="2101936"/>
            <a:ext cx="1421417" cy="369332"/>
          </a:xfrm>
          <a:prstGeom prst="rect">
            <a:avLst/>
          </a:prstGeom>
          <a:noFill/>
        </p:spPr>
        <p:txBody>
          <a:bodyPr wrap="square" rtlCol="0">
            <a:spAutoFit/>
          </a:bodyPr>
          <a:lstStyle/>
          <a:p>
            <a:r>
              <a:rPr lang="en-US" b="1" dirty="0" err="1" smtClean="0">
                <a:latin typeface="Times New Roman" panose="02020603050405020304" pitchFamily="18" charset="0"/>
                <a:cs typeface="Times New Roman" panose="02020603050405020304" pitchFamily="18" charset="0"/>
              </a:rPr>
              <a:t>Nhiễm</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bệnh</a:t>
            </a:r>
            <a:endParaRPr lang="en-US" b="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7487920" y="2101936"/>
            <a:ext cx="692519" cy="646331"/>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GĐ </a:t>
            </a:r>
            <a:r>
              <a:rPr lang="en-US" b="1" dirty="0" err="1" smtClean="0">
                <a:latin typeface="Times New Roman" panose="02020603050405020304" pitchFamily="18" charset="0"/>
                <a:cs typeface="Times New Roman" panose="02020603050405020304" pitchFamily="18" charset="0"/>
              </a:rPr>
              <a:t>sớm</a:t>
            </a:r>
            <a:endParaRPr lang="en-US"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0751255" y="2101936"/>
            <a:ext cx="799234" cy="646331"/>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GĐ </a:t>
            </a:r>
            <a:r>
              <a:rPr lang="en-US" b="1" dirty="0" err="1" smtClean="0">
                <a:latin typeface="Times New Roman" panose="02020603050405020304" pitchFamily="18" charset="0"/>
                <a:cs typeface="Times New Roman" panose="02020603050405020304" pitchFamily="18" charset="0"/>
              </a:rPr>
              <a:t>muộn</a:t>
            </a:r>
            <a:endParaRPr lang="en-US"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6777211" y="3355327"/>
            <a:ext cx="3163202" cy="707886"/>
          </a:xfrm>
          <a:prstGeom prst="rect">
            <a:avLst/>
          </a:prstGeom>
          <a:noFill/>
        </p:spPr>
        <p:txBody>
          <a:bodyPr wrap="square" rtlCol="0">
            <a:spAutoFit/>
          </a:bodyPr>
          <a:lstStyle/>
          <a:p>
            <a:r>
              <a:rPr lang="en-US" sz="2000" dirty="0" err="1" smtClean="0">
                <a:solidFill>
                  <a:srgbClr val="0070C0"/>
                </a:solidFill>
                <a:latin typeface="Times New Roman" panose="02020603050405020304" pitchFamily="18" charset="0"/>
                <a:cs typeface="Times New Roman" panose="02020603050405020304" pitchFamily="18" charset="0"/>
              </a:rPr>
              <a:t>Phá</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err="1" smtClean="0">
                <a:solidFill>
                  <a:srgbClr val="0070C0"/>
                </a:solidFill>
                <a:latin typeface="Times New Roman" panose="02020603050405020304" pitchFamily="18" charset="0"/>
                <a:cs typeface="Times New Roman" panose="02020603050405020304" pitchFamily="18" charset="0"/>
              </a:rPr>
              <a:t>vỡ</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err="1" smtClean="0">
                <a:solidFill>
                  <a:srgbClr val="0070C0"/>
                </a:solidFill>
                <a:latin typeface="Times New Roman" panose="02020603050405020304" pitchFamily="18" charset="0"/>
                <a:cs typeface="Times New Roman" panose="02020603050405020304" pitchFamily="18" charset="0"/>
              </a:rPr>
              <a:t>biểu</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err="1" smtClean="0">
                <a:solidFill>
                  <a:srgbClr val="0070C0"/>
                </a:solidFill>
                <a:latin typeface="Times New Roman" panose="02020603050405020304" pitchFamily="18" charset="0"/>
                <a:cs typeface="Times New Roman" panose="02020603050405020304" pitchFamily="18" charset="0"/>
              </a:rPr>
              <a:t>mô</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err="1" smtClean="0">
                <a:solidFill>
                  <a:srgbClr val="0070C0"/>
                </a:solidFill>
                <a:latin typeface="Times New Roman" panose="02020603050405020304" pitchFamily="18" charset="0"/>
                <a:cs typeface="Times New Roman" panose="02020603050405020304" pitchFamily="18" charset="0"/>
              </a:rPr>
              <a:t>phế</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err="1" smtClean="0">
                <a:solidFill>
                  <a:srgbClr val="0070C0"/>
                </a:solidFill>
                <a:latin typeface="Times New Roman" panose="02020603050405020304" pitchFamily="18" charset="0"/>
                <a:cs typeface="Times New Roman" panose="02020603050405020304" pitchFamily="18" charset="0"/>
              </a:rPr>
              <a:t>nang</a:t>
            </a:r>
            <a:endParaRPr lang="en-US" sz="2000" dirty="0" smtClean="0">
              <a:solidFill>
                <a:srgbClr val="0070C0"/>
              </a:solidFill>
              <a:latin typeface="Times New Roman" panose="02020603050405020304" pitchFamily="18" charset="0"/>
              <a:cs typeface="Times New Roman" panose="02020603050405020304" pitchFamily="18" charset="0"/>
            </a:endParaRPr>
          </a:p>
          <a:p>
            <a:r>
              <a:rPr lang="en-US" sz="2000" dirty="0" err="1" smtClean="0">
                <a:solidFill>
                  <a:srgbClr val="0070C0"/>
                </a:solidFill>
                <a:latin typeface="Times New Roman" panose="02020603050405020304" pitchFamily="18" charset="0"/>
                <a:cs typeface="Times New Roman" panose="02020603050405020304" pitchFamily="18" charset="0"/>
              </a:rPr>
              <a:t>Phá</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err="1" smtClean="0">
                <a:solidFill>
                  <a:srgbClr val="0070C0"/>
                </a:solidFill>
                <a:latin typeface="Times New Roman" panose="02020603050405020304" pitchFamily="18" charset="0"/>
                <a:cs typeface="Times New Roman" panose="02020603050405020304" pitchFamily="18" charset="0"/>
              </a:rPr>
              <a:t>vỡ</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err="1" smtClean="0">
                <a:solidFill>
                  <a:srgbClr val="0070C0"/>
                </a:solidFill>
                <a:latin typeface="Times New Roman" panose="02020603050405020304" pitchFamily="18" charset="0"/>
                <a:cs typeface="Times New Roman" panose="02020603050405020304" pitchFamily="18" charset="0"/>
              </a:rPr>
              <a:t>nội</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err="1" smtClean="0">
                <a:solidFill>
                  <a:srgbClr val="0070C0"/>
                </a:solidFill>
                <a:latin typeface="Times New Roman" panose="02020603050405020304" pitchFamily="18" charset="0"/>
                <a:cs typeface="Times New Roman" panose="02020603050405020304" pitchFamily="18" charset="0"/>
              </a:rPr>
              <a:t>mô</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err="1" smtClean="0">
                <a:solidFill>
                  <a:srgbClr val="0070C0"/>
                </a:solidFill>
                <a:latin typeface="Times New Roman" panose="02020603050405020304" pitchFamily="18" charset="0"/>
                <a:cs typeface="Times New Roman" panose="02020603050405020304" pitchFamily="18" charset="0"/>
              </a:rPr>
              <a:t>mao</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err="1" smtClean="0">
                <a:solidFill>
                  <a:srgbClr val="0070C0"/>
                </a:solidFill>
                <a:latin typeface="Times New Roman" panose="02020603050405020304" pitchFamily="18" charset="0"/>
                <a:cs typeface="Times New Roman" panose="02020603050405020304" pitchFamily="18" charset="0"/>
              </a:rPr>
              <a:t>mạch</a:t>
            </a:r>
            <a:endParaRPr lang="en-US" sz="2000" dirty="0">
              <a:solidFill>
                <a:srgbClr val="0070C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8862741" y="4175863"/>
            <a:ext cx="3163202" cy="1323439"/>
          </a:xfrm>
          <a:prstGeom prst="rect">
            <a:avLst/>
          </a:prstGeom>
          <a:noFill/>
        </p:spPr>
        <p:txBody>
          <a:bodyPr wrap="square" rtlCol="0">
            <a:spAutoFit/>
          </a:bodyPr>
          <a:lstStyle/>
          <a:p>
            <a:r>
              <a:rPr lang="en-US" sz="2000" dirty="0" err="1" smtClean="0">
                <a:solidFill>
                  <a:srgbClr val="FF0000"/>
                </a:solidFill>
                <a:latin typeface="Times New Roman" panose="02020603050405020304" pitchFamily="18" charset="0"/>
                <a:cs typeface="Times New Roman" panose="02020603050405020304" pitchFamily="18" charset="0"/>
              </a:rPr>
              <a:t>Cơn</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bão</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Cytokin</a:t>
            </a:r>
            <a:endParaRPr lang="en-US" sz="2000" dirty="0" smtClean="0">
              <a:solidFill>
                <a:srgbClr val="FF0000"/>
              </a:solidFill>
              <a:latin typeface="Times New Roman" panose="02020603050405020304" pitchFamily="18" charset="0"/>
              <a:cs typeface="Times New Roman" panose="02020603050405020304" pitchFamily="18" charset="0"/>
            </a:endParaRPr>
          </a:p>
          <a:p>
            <a:r>
              <a:rPr lang="en-US" sz="2000" dirty="0" err="1" smtClean="0">
                <a:solidFill>
                  <a:srgbClr val="FF0000"/>
                </a:solidFill>
                <a:latin typeface="Times New Roman" panose="02020603050405020304" pitchFamily="18" charset="0"/>
                <a:cs typeface="Times New Roman" panose="02020603050405020304" pitchFamily="18" charset="0"/>
              </a:rPr>
              <a:t>Giảm</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bạch</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cầu</a:t>
            </a:r>
            <a:endParaRPr lang="en-US" sz="2000" dirty="0" smtClean="0">
              <a:solidFill>
                <a:srgbClr val="FF0000"/>
              </a:solidFill>
              <a:latin typeface="Times New Roman" panose="02020603050405020304" pitchFamily="18" charset="0"/>
              <a:cs typeface="Times New Roman" panose="02020603050405020304" pitchFamily="18" charset="0"/>
            </a:endParaRPr>
          </a:p>
          <a:p>
            <a:r>
              <a:rPr lang="en-US" sz="2000" dirty="0" err="1" smtClean="0">
                <a:solidFill>
                  <a:srgbClr val="FF0000"/>
                </a:solidFill>
                <a:latin typeface="Times New Roman" panose="02020603050405020304" pitchFamily="18" charset="0"/>
                <a:cs typeface="Times New Roman" panose="02020603050405020304" pitchFamily="18" charset="0"/>
              </a:rPr>
              <a:t>Rối</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loạn</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đông</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máu</a:t>
            </a:r>
            <a:endParaRPr lang="en-US" sz="2000" dirty="0" smtClean="0">
              <a:solidFill>
                <a:srgbClr val="FF0000"/>
              </a:solidFill>
              <a:latin typeface="Times New Roman" panose="02020603050405020304" pitchFamily="18" charset="0"/>
              <a:cs typeface="Times New Roman" panose="02020603050405020304" pitchFamily="18" charset="0"/>
            </a:endParaRPr>
          </a:p>
          <a:p>
            <a:r>
              <a:rPr lang="en-US" sz="2000" dirty="0" err="1" smtClean="0">
                <a:solidFill>
                  <a:srgbClr val="FF0000"/>
                </a:solidFill>
                <a:latin typeface="Times New Roman" panose="02020603050405020304" pitchFamily="18" charset="0"/>
                <a:cs typeface="Times New Roman" panose="02020603050405020304" pitchFamily="18" charset="0"/>
              </a:rPr>
              <a:t>Rối</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loạn</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chức</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năng</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đa</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tạng</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32" name="Lightning Bolt 31"/>
          <p:cNvSpPr/>
          <p:nvPr/>
        </p:nvSpPr>
        <p:spPr>
          <a:xfrm>
            <a:off x="4970462" y="1047791"/>
            <a:ext cx="2659593" cy="802492"/>
          </a:xfrm>
          <a:prstGeom prst="lightningBol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a:stCxn id="25" idx="0"/>
          </p:cNvCxnSpPr>
          <p:nvPr/>
        </p:nvCxnSpPr>
        <p:spPr>
          <a:xfrm flipH="1" flipV="1">
            <a:off x="8003458" y="2748267"/>
            <a:ext cx="355354" cy="607060"/>
          </a:xfrm>
          <a:prstGeom prst="straightConnector1">
            <a:avLst/>
          </a:prstGeom>
          <a:ln w="25400">
            <a:solidFill>
              <a:srgbClr val="171043"/>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10622019" y="2764203"/>
            <a:ext cx="451066" cy="1474410"/>
          </a:xfrm>
          <a:prstGeom prst="straightConnector1">
            <a:avLst/>
          </a:prstGeom>
          <a:ln w="25400">
            <a:solidFill>
              <a:srgbClr val="1710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99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2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749845"/>
          </a:xfrm>
          <a:prstGeom prst="rect">
            <a:avLst/>
          </a:prstGeom>
          <a:solidFill>
            <a:schemeClr val="bg1">
              <a:lumMod val="9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30000"/>
              </a:lnSpc>
              <a:buFontTx/>
              <a:buChar char="-"/>
            </a:pP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0" y="6626942"/>
            <a:ext cx="12192000" cy="231058"/>
          </a:xfrm>
          <a:prstGeom prst="rect">
            <a:avLst/>
          </a:prstGeom>
          <a:gradFill>
            <a:gsLst>
              <a:gs pos="100000">
                <a:srgbClr val="07854A"/>
              </a:gs>
              <a:gs pos="0">
                <a:schemeClr val="accent4">
                  <a:lumMod val="40000"/>
                  <a:lumOff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40413" y="0"/>
            <a:ext cx="1845187" cy="723900"/>
          </a:xfrm>
          <a:prstGeom prst="rect">
            <a:avLst/>
          </a:prstGeom>
          <a:solidFill>
            <a:srgbClr val="171043"/>
          </a:solidFill>
          <a:ln>
            <a:solidFill>
              <a:srgbClr val="1710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BỐI CẢNH</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0" y="723900"/>
            <a:ext cx="12192000" cy="0"/>
          </a:xfrm>
          <a:prstGeom prst="line">
            <a:avLst/>
          </a:prstGeom>
          <a:ln w="25400">
            <a:solidFill>
              <a:srgbClr val="171043"/>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1299" y="69562"/>
            <a:ext cx="9384481" cy="584775"/>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Tình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hình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phê</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duyệt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Molnupiravir</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trên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thế</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giới</a:t>
            </a:r>
            <a:endParaRPr lang="en-US" sz="32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273" y="806258"/>
            <a:ext cx="9560208" cy="5751120"/>
          </a:xfrm>
          <a:prstGeom prst="rect">
            <a:avLst/>
          </a:prstGeom>
        </p:spPr>
      </p:pic>
      <p:sp>
        <p:nvSpPr>
          <p:cNvPr id="8" name="TextBox 7"/>
          <p:cNvSpPr txBox="1"/>
          <p:nvPr/>
        </p:nvSpPr>
        <p:spPr>
          <a:xfrm>
            <a:off x="4087965" y="2644877"/>
            <a:ext cx="845574"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Anh</a:t>
            </a:r>
            <a:endParaRPr lang="en-US" sz="2000" b="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477273" y="3504837"/>
            <a:ext cx="1632155" cy="1015663"/>
          </a:xfrm>
          <a:prstGeom prst="rect">
            <a:avLst/>
          </a:prstGeom>
          <a:noFill/>
        </p:spPr>
        <p:txBody>
          <a:bodyPr wrap="square" rtlCol="0">
            <a:spAutoFit/>
          </a:bodyPr>
          <a:lstStyle/>
          <a:p>
            <a:pPr algn="ctr"/>
            <a:r>
              <a:rPr lang="en-US" sz="2000" b="1" dirty="0" err="1" smtClean="0">
                <a:latin typeface="Times New Roman" panose="02020603050405020304" pitchFamily="18" charset="0"/>
                <a:cs typeface="Times New Roman" panose="02020603050405020304" pitchFamily="18" charset="0"/>
              </a:rPr>
              <a:t>Mỹ</a:t>
            </a:r>
            <a:endParaRPr lang="en-US" sz="2000" b="1"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đã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tiêu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thụ</a:t>
            </a:r>
            <a:r>
              <a:rPr lang="en-US" sz="2000" dirty="0" smtClean="0">
                <a:latin typeface="Times New Roman" panose="02020603050405020304" pitchFamily="18" charset="0"/>
                <a:cs typeface="Times New Roman" panose="02020603050405020304" pitchFamily="18" charset="0"/>
              </a:rPr>
              <a:t> 1,7 </a:t>
            </a:r>
            <a:r>
              <a:rPr lang="en-US" sz="2000" dirty="0" err="1" smtClean="0">
                <a:latin typeface="Times New Roman" panose="02020603050405020304" pitchFamily="18" charset="0"/>
                <a:cs typeface="Times New Roman" panose="02020603050405020304" pitchFamily="18" charset="0"/>
              </a:rPr>
              <a:t>triệu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liều</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7253953" y="5356242"/>
            <a:ext cx="845574" cy="400110"/>
          </a:xfrm>
          <a:prstGeom prst="rect">
            <a:avLst/>
          </a:prstGeom>
          <a:noFill/>
        </p:spPr>
        <p:txBody>
          <a:bodyPr wrap="square" rtlCol="0">
            <a:spAutoFit/>
          </a:bodyPr>
          <a:lstStyle/>
          <a:p>
            <a:r>
              <a:rPr lang="en-US" sz="2000" b="1" dirty="0" err="1" smtClean="0">
                <a:latin typeface="Times New Roman" panose="02020603050405020304" pitchFamily="18" charset="0"/>
                <a:cs typeface="Times New Roman" panose="02020603050405020304" pitchFamily="18" charset="0"/>
              </a:rPr>
              <a:t>Úc</a:t>
            </a:r>
            <a:endParaRPr lang="en-US" sz="20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8553064" y="3812613"/>
            <a:ext cx="1446342" cy="400110"/>
          </a:xfrm>
          <a:prstGeom prst="rect">
            <a:avLst/>
          </a:prstGeom>
          <a:noFill/>
        </p:spPr>
        <p:txBody>
          <a:bodyPr wrap="square" rtlCol="0">
            <a:spAutoFit/>
          </a:bodyPr>
          <a:lstStyle/>
          <a:p>
            <a:r>
              <a:rPr lang="en-US" sz="2000" b="1" dirty="0" err="1" smtClean="0">
                <a:latin typeface="Times New Roman" panose="02020603050405020304" pitchFamily="18" charset="0"/>
                <a:cs typeface="Times New Roman" panose="02020603050405020304" pitchFamily="18" charset="0"/>
              </a:rPr>
              <a:t>Hàn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Quốc</a:t>
            </a:r>
            <a:endParaRPr lang="en-US" sz="200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6437875" y="4555216"/>
            <a:ext cx="1446342"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Singapore</a:t>
            </a:r>
            <a:endParaRPr lang="en-US" b="1" dirty="0">
              <a:latin typeface="Times New Roman" panose="02020603050405020304" pitchFamily="18" charset="0"/>
              <a:cs typeface="Times New Roman" panose="02020603050405020304" pitchFamily="18" charset="0"/>
            </a:endParaRPr>
          </a:p>
        </p:txBody>
      </p:sp>
      <p:sp>
        <p:nvSpPr>
          <p:cNvPr id="9" name="Rectangle 8"/>
          <p:cNvSpPr/>
          <p:nvPr/>
        </p:nvSpPr>
        <p:spPr>
          <a:xfrm>
            <a:off x="10146890" y="4212723"/>
            <a:ext cx="363794" cy="342493"/>
          </a:xfrm>
          <a:prstGeom prst="rect">
            <a:avLst/>
          </a:prstGeom>
          <a:solidFill>
            <a:srgbClr val="008DC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0146890" y="5013749"/>
            <a:ext cx="363794" cy="342493"/>
          </a:xfrm>
          <a:prstGeom prst="rect">
            <a:avLst/>
          </a:prstGeom>
          <a:solidFill>
            <a:srgbClr val="99D9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510684" y="4185884"/>
            <a:ext cx="1571907" cy="369332"/>
          </a:xfrm>
          <a:prstGeom prst="rect">
            <a:avLst/>
          </a:prstGeom>
          <a:noFill/>
        </p:spPr>
        <p:txBody>
          <a:bodyPr wrap="square" rtlCol="0">
            <a:spAutoFit/>
          </a:bodyPr>
          <a:lstStyle/>
          <a:p>
            <a:r>
              <a:rPr lang="en-US" b="1" dirty="0" err="1" smtClean="0">
                <a:latin typeface="Times New Roman" panose="02020603050405020304" pitchFamily="18" charset="0"/>
                <a:cs typeface="Times New Roman" panose="02020603050405020304" pitchFamily="18" charset="0"/>
              </a:rPr>
              <a:t>Đã</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phê</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duyệt</a:t>
            </a:r>
            <a:endParaRPr lang="en-US" b="1"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10510684" y="5013749"/>
            <a:ext cx="1571907" cy="646331"/>
          </a:xfrm>
          <a:prstGeom prst="rect">
            <a:avLst/>
          </a:prstGeom>
          <a:noFill/>
        </p:spPr>
        <p:txBody>
          <a:bodyPr wrap="square" rtlCol="0">
            <a:spAutoFit/>
          </a:bodyPr>
          <a:lstStyle/>
          <a:p>
            <a:r>
              <a:rPr lang="en-US" b="1" dirty="0" err="1" smtClean="0">
                <a:latin typeface="Times New Roman" panose="02020603050405020304" pitchFamily="18" charset="0"/>
                <a:cs typeface="Times New Roman" panose="02020603050405020304" pitchFamily="18" charset="0"/>
              </a:rPr>
              <a:t>Đang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chờ</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phê</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duyệt</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7403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749845"/>
          </a:xfrm>
          <a:prstGeom prst="rect">
            <a:avLst/>
          </a:prstGeom>
          <a:solidFill>
            <a:schemeClr val="bg1">
              <a:lumMod val="9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626942"/>
            <a:ext cx="12192000" cy="231058"/>
          </a:xfrm>
          <a:prstGeom prst="rect">
            <a:avLst/>
          </a:prstGeom>
          <a:gradFill>
            <a:gsLst>
              <a:gs pos="100000">
                <a:srgbClr val="07854A"/>
              </a:gs>
              <a:gs pos="0">
                <a:schemeClr val="accent4">
                  <a:lumMod val="40000"/>
                  <a:lumOff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40413" y="0"/>
            <a:ext cx="1845187" cy="723900"/>
          </a:xfrm>
          <a:prstGeom prst="rect">
            <a:avLst/>
          </a:prstGeom>
          <a:solidFill>
            <a:srgbClr val="171043"/>
          </a:solidFill>
          <a:ln>
            <a:solidFill>
              <a:srgbClr val="1710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NỘI DUNG</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76748" y="2359742"/>
            <a:ext cx="11008852" cy="1754326"/>
          </a:xfrm>
          <a:prstGeom prst="rect">
            <a:avLst/>
          </a:prstGeom>
          <a:noFill/>
        </p:spPr>
        <p:txBody>
          <a:bodyPr wrap="square" rtlCol="0">
            <a:spAutoFit/>
          </a:bodyPr>
          <a:lstStyle/>
          <a:p>
            <a:pPr algn="ctr">
              <a:lnSpc>
                <a:spcPct val="150000"/>
              </a:lnSpc>
            </a:pPr>
            <a:r>
              <a:rPr lang="en-US" sz="3600" b="1" dirty="0" smtClean="0">
                <a:solidFill>
                  <a:srgbClr val="002060"/>
                </a:solidFill>
                <a:latin typeface="Times New Roman" panose="02020603050405020304" pitchFamily="18" charset="0"/>
                <a:cs typeface="Times New Roman" panose="02020603050405020304" pitchFamily="18" charset="0"/>
              </a:rPr>
              <a:t>NGHIÊN CỨU THỬ NGHIỆM LÂM SÀNG</a:t>
            </a:r>
          </a:p>
          <a:p>
            <a:pPr algn="ctr">
              <a:lnSpc>
                <a:spcPct val="150000"/>
              </a:lnSpc>
            </a:pPr>
            <a:r>
              <a:rPr lang="en-US" sz="3600" b="1" dirty="0" err="1" smtClean="0">
                <a:solidFill>
                  <a:srgbClr val="002060"/>
                </a:solidFill>
                <a:latin typeface="Times New Roman" panose="02020603050405020304" pitchFamily="18" charset="0"/>
                <a:cs typeface="Times New Roman" panose="02020603050405020304" pitchFamily="18" charset="0"/>
              </a:rPr>
              <a:t>Pha</a:t>
            </a:r>
            <a:r>
              <a:rPr lang="en-US" sz="3600" b="1" dirty="0" smtClean="0">
                <a:solidFill>
                  <a:srgbClr val="002060"/>
                </a:solidFill>
                <a:latin typeface="Times New Roman" panose="02020603050405020304" pitchFamily="18" charset="0"/>
                <a:cs typeface="Times New Roman" panose="02020603050405020304" pitchFamily="18" charset="0"/>
              </a:rPr>
              <a:t> 2 – </a:t>
            </a:r>
            <a:r>
              <a:rPr lang="en-US" sz="3600" b="1" dirty="0" err="1" smtClean="0">
                <a:solidFill>
                  <a:srgbClr val="002060"/>
                </a:solidFill>
                <a:latin typeface="Times New Roman" panose="02020603050405020304" pitchFamily="18" charset="0"/>
                <a:cs typeface="Times New Roman" panose="02020603050405020304" pitchFamily="18" charset="0"/>
              </a:rPr>
              <a:t>Pha</a:t>
            </a:r>
            <a:r>
              <a:rPr lang="en-US" sz="3600" b="1" dirty="0" smtClean="0">
                <a:solidFill>
                  <a:srgbClr val="002060"/>
                </a:solidFill>
                <a:latin typeface="Times New Roman" panose="02020603050405020304" pitchFamily="18" charset="0"/>
                <a:cs typeface="Times New Roman" panose="02020603050405020304" pitchFamily="18" charset="0"/>
              </a:rPr>
              <a:t> 3</a:t>
            </a:r>
            <a:endParaRPr lang="en-US"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0871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749845"/>
          </a:xfrm>
          <a:prstGeom prst="rect">
            <a:avLst/>
          </a:prstGeom>
          <a:solidFill>
            <a:schemeClr val="bg1">
              <a:lumMod val="9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626942"/>
            <a:ext cx="12192000" cy="231058"/>
          </a:xfrm>
          <a:prstGeom prst="rect">
            <a:avLst/>
          </a:prstGeom>
          <a:gradFill>
            <a:gsLst>
              <a:gs pos="100000">
                <a:srgbClr val="07854A"/>
              </a:gs>
              <a:gs pos="0">
                <a:schemeClr val="accent4">
                  <a:lumMod val="40000"/>
                  <a:lumOff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40413" y="0"/>
            <a:ext cx="1845187" cy="723900"/>
          </a:xfrm>
          <a:prstGeom prst="rect">
            <a:avLst/>
          </a:prstGeom>
          <a:solidFill>
            <a:srgbClr val="171043"/>
          </a:solidFill>
          <a:ln>
            <a:solidFill>
              <a:srgbClr val="1710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VIN-MOL-001</a:t>
            </a:r>
            <a:endParaRPr lang="en-US" sz="2000" b="1"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0" y="723900"/>
            <a:ext cx="12192000" cy="0"/>
          </a:xfrm>
          <a:prstGeom prst="line">
            <a:avLst/>
          </a:prstGeom>
          <a:ln w="25400">
            <a:solidFill>
              <a:srgbClr val="171043"/>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6812" y="131117"/>
            <a:ext cx="9347201"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GIỚI THIỆU NGHIÊN CỨU THỬ NGHIỆM LÂM SÀNG</a:t>
            </a:r>
            <a:endParaRPr lang="en-US" sz="28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0" y="712671"/>
            <a:ext cx="12192000" cy="5565947"/>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lâm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sàng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2/3,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ngẫu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nhãn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nhằm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Molnupiravir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800mg/</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chuẩn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(SOC) so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chuẩn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thuần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nhiễm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COVID -19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kỹ</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RT-PCR,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nhẹ</a:t>
            </a:r>
            <a:r>
              <a:rPr lang="vi-VN"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Pha</a:t>
            </a:r>
            <a:r>
              <a:rPr lang="en-US" sz="2400" dirty="0">
                <a:latin typeface="Times New Roman" panose="02020603050405020304" pitchFamily="18" charset="0"/>
                <a:cs typeface="Times New Roman" panose="02020603050405020304" pitchFamily="18" charset="0"/>
              </a:rPr>
              <a:t> 2/3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Molnupiravir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400"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thuốc</a:t>
            </a:r>
            <a:r>
              <a:rPr lang="en-US" sz="2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Molnupiravir</a:t>
            </a:r>
            <a:r>
              <a:rPr lang="en-US" sz="2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BYT</a:t>
            </a:r>
            <a:r>
              <a:rPr lang="en-US" sz="2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50000"/>
              </a:lnSpc>
            </a:pPr>
            <a:r>
              <a:rPr lang="en-US" sz="24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nang</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Molnupiravir</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800mg/</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200 mg x 4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uống</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1h </a:t>
            </a:r>
            <a:r>
              <a:rPr lang="en-U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bữa</a:t>
            </a: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ăn</a:t>
            </a:r>
            <a:endParaRPr lang="en-US" sz="2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BYT </a:t>
            </a:r>
            <a:endPar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thuốc</a:t>
            </a: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đảm</a:t>
            </a: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quản</a:t>
            </a: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thuốc</a:t>
            </a: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8165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749845"/>
          </a:xfrm>
          <a:prstGeom prst="rect">
            <a:avLst/>
          </a:prstGeom>
          <a:solidFill>
            <a:schemeClr val="bg1">
              <a:lumMod val="9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626942"/>
            <a:ext cx="12192000" cy="231058"/>
          </a:xfrm>
          <a:prstGeom prst="rect">
            <a:avLst/>
          </a:prstGeom>
          <a:gradFill>
            <a:gsLst>
              <a:gs pos="100000">
                <a:srgbClr val="07854A"/>
              </a:gs>
              <a:gs pos="0">
                <a:schemeClr val="accent4">
                  <a:lumMod val="40000"/>
                  <a:lumOff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40413" y="0"/>
            <a:ext cx="1845187" cy="723900"/>
          </a:xfrm>
          <a:prstGeom prst="rect">
            <a:avLst/>
          </a:prstGeom>
          <a:solidFill>
            <a:srgbClr val="171043"/>
          </a:solidFill>
          <a:ln>
            <a:solidFill>
              <a:srgbClr val="1710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VIN-MOL-001</a:t>
            </a:r>
            <a:endParaRPr lang="en-US" sz="2000" b="1"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0" y="723900"/>
            <a:ext cx="12192000" cy="0"/>
          </a:xfrm>
          <a:prstGeom prst="line">
            <a:avLst/>
          </a:prstGeom>
          <a:ln w="25400">
            <a:solidFill>
              <a:srgbClr val="171043"/>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6812" y="131117"/>
            <a:ext cx="6685935"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THIẾT KẾ NGHIÊN CỨU</a:t>
            </a:r>
            <a:endParaRPr lang="en-US" sz="2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0" y="932528"/>
            <a:ext cx="12192000" cy="5011949"/>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2400" b="1" dirty="0" err="1" smtClean="0">
                <a:latin typeface="Times New Roman" panose="02020603050405020304" pitchFamily="18" charset="0"/>
                <a:cs typeface="Times New Roman" panose="02020603050405020304" pitchFamily="18" charset="0"/>
              </a:rPr>
              <a:t>Đối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tượng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nghiên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cứu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Bệnh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Covid-19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triệu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lâm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sàng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viêm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hấp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dấu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viêm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thiếu</a:t>
            </a:r>
            <a:r>
              <a:rPr lang="en-US" sz="2400" dirty="0" smtClean="0">
                <a:latin typeface="Times New Roman" panose="02020603050405020304" pitchFamily="18" charset="0"/>
                <a:cs typeface="Times New Roman" panose="02020603050405020304" pitchFamily="18" charset="0"/>
              </a:rPr>
              <a:t> oxy, SpO2</a:t>
            </a:r>
            <a:r>
              <a:rPr lang="vi-VN" sz="2400" dirty="0">
                <a:latin typeface="Times New Roman" panose="02020603050405020304" pitchFamily="18" charset="0"/>
                <a:cs typeface="Times New Roman" panose="02020603050405020304" pitchFamily="18" charset="0"/>
              </a:rPr>
              <a:t> ≥96% khi thở khí </a:t>
            </a:r>
            <a:r>
              <a:rPr lang="vi-VN" sz="2400" dirty="0" smtClean="0">
                <a:latin typeface="Times New Roman" panose="02020603050405020304" pitchFamily="18" charset="0"/>
                <a:cs typeface="Times New Roman" panose="02020603050405020304" pitchFamily="18" charset="0"/>
              </a:rPr>
              <a:t>trời</a:t>
            </a:r>
            <a:r>
              <a:rPr lang="en-US" sz="2400" dirty="0" smtClean="0">
                <a:latin typeface="Times New Roman" panose="02020603050405020304" pitchFamily="18" charset="0"/>
                <a:cs typeface="Times New Roman" panose="02020603050405020304" pitchFamily="18" charset="0"/>
              </a:rPr>
              <a:t>)</a:t>
            </a:r>
          </a:p>
          <a:p>
            <a:pPr algn="just">
              <a:lnSpc>
                <a:spcPct val="150000"/>
              </a:lnSpc>
            </a:pPr>
            <a:r>
              <a:rPr lang="en-US" sz="2400" dirty="0" err="1" smtClean="0">
                <a:latin typeface="Times New Roman" panose="02020603050405020304" pitchFamily="18" charset="0"/>
                <a:cs typeface="Times New Roman" panose="02020603050405020304" pitchFamily="18" charset="0"/>
              </a:rPr>
              <a:t>Cỡ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mẫu</a:t>
            </a:r>
            <a:r>
              <a:rPr lang="en-US" sz="2400" dirty="0" smtClean="0">
                <a:latin typeface="Times New Roman" panose="02020603050405020304" pitchFamily="18" charset="0"/>
                <a:cs typeface="Times New Roman" panose="02020603050405020304" pitchFamily="18" charset="0"/>
              </a:rPr>
              <a:t>:</a:t>
            </a:r>
          </a:p>
          <a:p>
            <a:pPr marL="342900" indent="-342900" algn="just">
              <a:lnSpc>
                <a:spcPct val="150000"/>
              </a:lnSpc>
              <a:buFontTx/>
              <a:buChar char="-"/>
            </a:pPr>
            <a:r>
              <a:rPr lang="en-US" sz="2400" dirty="0" err="1" smtClean="0">
                <a:latin typeface="Times New Roman" panose="02020603050405020304" pitchFamily="18" charset="0"/>
                <a:cs typeface="Times New Roman" panose="02020603050405020304" pitchFamily="18" charset="0"/>
              </a:rPr>
              <a:t>Pha</a:t>
            </a:r>
            <a:r>
              <a:rPr lang="en-US" sz="2400" dirty="0" smtClean="0">
                <a:latin typeface="Times New Roman" panose="02020603050405020304" pitchFamily="18" charset="0"/>
                <a:cs typeface="Times New Roman" panose="02020603050405020304" pitchFamily="18" charset="0"/>
              </a:rPr>
              <a:t> 2: 160 </a:t>
            </a:r>
            <a:r>
              <a:rPr lang="en-US" sz="2400" dirty="0" err="1" smtClean="0">
                <a:latin typeface="Times New Roman" panose="02020603050405020304" pitchFamily="18" charset="0"/>
                <a:cs typeface="Times New Roman" panose="02020603050405020304" pitchFamily="18" charset="0"/>
              </a:rPr>
              <a:t>bệnh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80 BN </a:t>
            </a:r>
            <a:r>
              <a:rPr lang="en-US" sz="2400" dirty="0" err="1" smtClean="0">
                <a:latin typeface="Times New Roman" panose="02020603050405020304" pitchFamily="18" charset="0"/>
                <a:cs typeface="Times New Roman" panose="02020603050405020304" pitchFamily="18" charset="0"/>
              </a:rPr>
              <a:t>nhóm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Molnupiravir</a:t>
            </a:r>
            <a:r>
              <a:rPr lang="en-US" sz="2400" dirty="0" smtClean="0">
                <a:latin typeface="Times New Roman" panose="02020603050405020304" pitchFamily="18" charset="0"/>
                <a:cs typeface="Times New Roman" panose="02020603050405020304" pitchFamily="18" charset="0"/>
              </a:rPr>
              <a:t> + SOC, 80 BN </a:t>
            </a:r>
            <a:r>
              <a:rPr lang="en-US" sz="2400" dirty="0" err="1" smtClean="0">
                <a:latin typeface="Times New Roman" panose="02020603050405020304" pitchFamily="18" charset="0"/>
                <a:cs typeface="Times New Roman" panose="02020603050405020304" pitchFamily="18" charset="0"/>
              </a:rPr>
              <a:t>nhóm</a:t>
            </a:r>
            <a:r>
              <a:rPr lang="en-US" sz="2400" dirty="0" smtClean="0">
                <a:latin typeface="Times New Roman" panose="02020603050405020304" pitchFamily="18" charset="0"/>
                <a:cs typeface="Times New Roman" panose="02020603050405020304" pitchFamily="18" charset="0"/>
              </a:rPr>
              <a:t> SOC</a:t>
            </a:r>
          </a:p>
          <a:p>
            <a:pPr marL="342900" indent="-342900" algn="just">
              <a:lnSpc>
                <a:spcPct val="150000"/>
              </a:lnSpc>
              <a:buFontTx/>
              <a:buChar char="-"/>
            </a:pPr>
            <a:r>
              <a:rPr lang="en-US" sz="2400" dirty="0" err="1" smtClean="0">
                <a:latin typeface="Times New Roman" panose="02020603050405020304" pitchFamily="18" charset="0"/>
                <a:cs typeface="Times New Roman" panose="02020603050405020304" pitchFamily="18" charset="0"/>
              </a:rPr>
              <a:t>Pha</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3</a:t>
            </a:r>
            <a:r>
              <a:rPr lang="en-US" sz="2400" dirty="0" smtClean="0">
                <a:latin typeface="Times New Roman" panose="02020603050405020304" pitchFamily="18" charset="0"/>
                <a:cs typeface="Times New Roman" panose="02020603050405020304" pitchFamily="18" charset="0"/>
              </a:rPr>
              <a:t>: 300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200 </a:t>
            </a:r>
            <a:r>
              <a:rPr lang="en-US" sz="2400" dirty="0">
                <a:latin typeface="Times New Roman" panose="02020603050405020304" pitchFamily="18" charset="0"/>
                <a:cs typeface="Times New Roman" panose="02020603050405020304" pitchFamily="18" charset="0"/>
              </a:rPr>
              <a:t>BN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Molnupiravir</a:t>
            </a:r>
            <a:r>
              <a:rPr lang="en-US" sz="2400" dirty="0">
                <a:latin typeface="Times New Roman" panose="02020603050405020304" pitchFamily="18" charset="0"/>
                <a:cs typeface="Times New Roman" panose="02020603050405020304" pitchFamily="18" charset="0"/>
              </a:rPr>
              <a:t> + SOC, </a:t>
            </a:r>
            <a:r>
              <a:rPr lang="en-US" sz="2400" dirty="0" smtClean="0">
                <a:latin typeface="Times New Roman" panose="02020603050405020304" pitchFamily="18" charset="0"/>
                <a:cs typeface="Times New Roman" panose="02020603050405020304" pitchFamily="18" charset="0"/>
              </a:rPr>
              <a:t>100 </a:t>
            </a:r>
            <a:r>
              <a:rPr lang="en-US" sz="2400" dirty="0">
                <a:latin typeface="Times New Roman" panose="02020603050405020304" pitchFamily="18" charset="0"/>
                <a:cs typeface="Times New Roman" panose="02020603050405020304" pitchFamily="18" charset="0"/>
              </a:rPr>
              <a:t>BN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SOC</a:t>
            </a:r>
          </a:p>
          <a:p>
            <a:pPr marL="342900" indent="-342900" algn="just">
              <a:lnSpc>
                <a:spcPct val="150000"/>
              </a:lnSpc>
              <a:buFontTx/>
              <a:buChar char="-"/>
            </a:pPr>
            <a:endParaRPr lang="en-US" sz="2400"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2400" b="1" dirty="0" err="1" smtClean="0">
                <a:latin typeface="Times New Roman" panose="02020603050405020304" pitchFamily="18" charset="0"/>
                <a:cs typeface="Times New Roman" panose="02020603050405020304" pitchFamily="18" charset="0"/>
              </a:rPr>
              <a:t>Mục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tiêu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nghiên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cứu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an </a:t>
            </a:r>
            <a:r>
              <a:rPr lang="en-US" sz="2400" dirty="0" err="1" smtClean="0">
                <a:latin typeface="Times New Roman" panose="02020603050405020304" pitchFamily="18" charset="0"/>
                <a:cs typeface="Times New Roman" panose="02020603050405020304" pitchFamily="18" charset="0"/>
              </a:rPr>
              <a:t>toàn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Molnupiravir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chuẩn</a:t>
            </a:r>
            <a:r>
              <a:rPr lang="en-US" sz="2400" dirty="0" smtClean="0">
                <a:latin typeface="Times New Roman" panose="02020603050405020304" pitchFamily="18" charset="0"/>
                <a:cs typeface="Times New Roman" panose="02020603050405020304" pitchFamily="18" charset="0"/>
              </a:rPr>
              <a:t> so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chuẩn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thuần</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bệnh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Covid-19 </a:t>
            </a:r>
            <a:r>
              <a:rPr lang="en-US" sz="2400" dirty="0" err="1" smtClean="0">
                <a:latin typeface="Times New Roman" panose="02020603050405020304" pitchFamily="18" charset="0"/>
                <a:cs typeface="Times New Roman" panose="02020603050405020304" pitchFamily="18" charset="0"/>
              </a:rPr>
              <a:t>mức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nhẹ</a:t>
            </a:r>
            <a:endParaRPr lang="en-US" sz="2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5441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749845"/>
          </a:xfrm>
          <a:prstGeom prst="rect">
            <a:avLst/>
          </a:prstGeom>
          <a:solidFill>
            <a:schemeClr val="bg1">
              <a:lumMod val="9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626942"/>
            <a:ext cx="12192000" cy="231058"/>
          </a:xfrm>
          <a:prstGeom prst="rect">
            <a:avLst/>
          </a:prstGeom>
          <a:gradFill>
            <a:gsLst>
              <a:gs pos="100000">
                <a:srgbClr val="07854A"/>
              </a:gs>
              <a:gs pos="0">
                <a:schemeClr val="accent4">
                  <a:lumMod val="40000"/>
                  <a:lumOff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40413" y="0"/>
            <a:ext cx="1845187" cy="723900"/>
          </a:xfrm>
          <a:prstGeom prst="rect">
            <a:avLst/>
          </a:prstGeom>
          <a:solidFill>
            <a:srgbClr val="171043"/>
          </a:solidFill>
          <a:ln>
            <a:solidFill>
              <a:srgbClr val="1710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VIN-MOL-001</a:t>
            </a:r>
            <a:endParaRPr lang="en-US" sz="2000" b="1"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0" y="723900"/>
            <a:ext cx="12192000" cy="0"/>
          </a:xfrm>
          <a:prstGeom prst="line">
            <a:avLst/>
          </a:prstGeom>
          <a:ln w="25400">
            <a:solidFill>
              <a:srgbClr val="171043"/>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6812" y="131117"/>
            <a:ext cx="6685935"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QUY TRÌNH NGHIÊN CỨU</a:t>
            </a:r>
            <a:endParaRPr lang="en-US" sz="2800" b="1" dirty="0">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881126" y="1399733"/>
            <a:ext cx="11038669" cy="3041848"/>
            <a:chOff x="1295688" y="3012144"/>
            <a:chExt cx="11038669" cy="3041848"/>
          </a:xfrm>
        </p:grpSpPr>
        <p:cxnSp>
          <p:nvCxnSpPr>
            <p:cNvPr id="13" name="Straight Arrow Connector 12"/>
            <p:cNvCxnSpPr/>
            <p:nvPr/>
          </p:nvCxnSpPr>
          <p:spPr>
            <a:xfrm>
              <a:off x="8100387" y="5334001"/>
              <a:ext cx="388364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5-Point Star 13"/>
            <p:cNvSpPr/>
            <p:nvPr/>
          </p:nvSpPr>
          <p:spPr>
            <a:xfrm>
              <a:off x="8100387" y="5040425"/>
              <a:ext cx="206477" cy="18307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panose="02020603050405020304" pitchFamily="18" charset="0"/>
                <a:cs typeface="Times" panose="02020603050405020304" pitchFamily="18" charset="0"/>
              </a:endParaRPr>
            </a:p>
          </p:txBody>
        </p:sp>
        <p:grpSp>
          <p:nvGrpSpPr>
            <p:cNvPr id="15" name="Group 14"/>
            <p:cNvGrpSpPr/>
            <p:nvPr/>
          </p:nvGrpSpPr>
          <p:grpSpPr>
            <a:xfrm>
              <a:off x="1295688" y="3012144"/>
              <a:ext cx="11038669" cy="3041848"/>
              <a:chOff x="1295688" y="3012144"/>
              <a:chExt cx="11038669" cy="3041848"/>
            </a:xfrm>
          </p:grpSpPr>
          <p:cxnSp>
            <p:nvCxnSpPr>
              <p:cNvPr id="16" name="Straight Arrow Connector 15"/>
              <p:cNvCxnSpPr/>
              <p:nvPr/>
            </p:nvCxnSpPr>
            <p:spPr>
              <a:xfrm>
                <a:off x="3310686" y="3357717"/>
                <a:ext cx="11700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295688" y="3012144"/>
                <a:ext cx="11038669" cy="3041848"/>
                <a:chOff x="1295688" y="3012144"/>
                <a:chExt cx="11038669" cy="3041848"/>
              </a:xfrm>
            </p:grpSpPr>
            <p:cxnSp>
              <p:nvCxnSpPr>
                <p:cNvPr id="18" name="Straight Arrow Connector 17"/>
                <p:cNvCxnSpPr/>
                <p:nvPr/>
              </p:nvCxnSpPr>
              <p:spPr>
                <a:xfrm>
                  <a:off x="3305770" y="4842387"/>
                  <a:ext cx="11749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295688" y="3012144"/>
                  <a:ext cx="11038669" cy="3041848"/>
                  <a:chOff x="1295688" y="3012144"/>
                  <a:chExt cx="11038669" cy="3041848"/>
                </a:xfrm>
              </p:grpSpPr>
              <p:cxnSp>
                <p:nvCxnSpPr>
                  <p:cNvPr id="20" name="Straight Connector 19"/>
                  <p:cNvCxnSpPr/>
                  <p:nvPr/>
                </p:nvCxnSpPr>
                <p:spPr>
                  <a:xfrm>
                    <a:off x="2251585" y="4100052"/>
                    <a:ext cx="3932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310686" y="3357717"/>
                    <a:ext cx="0" cy="148467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676507" y="3658476"/>
                    <a:ext cx="1268359" cy="584775"/>
                  </a:xfrm>
                  <a:prstGeom prst="rect">
                    <a:avLst/>
                  </a:prstGeom>
                  <a:solidFill>
                    <a:schemeClr val="accent1"/>
                  </a:solidFill>
                  <a:ln>
                    <a:solidFill>
                      <a:schemeClr val="accent1"/>
                    </a:solidFill>
                  </a:ln>
                </p:spPr>
                <p:txBody>
                  <a:bodyPr wrap="square" rtlCol="0">
                    <a:spAutoFit/>
                  </a:bodyPr>
                  <a:lstStyle/>
                  <a:p>
                    <a:pPr algn="ctr"/>
                    <a:r>
                      <a:rPr lang="en-US" sz="1600" dirty="0" err="1">
                        <a:solidFill>
                          <a:schemeClr val="bg1"/>
                        </a:solidFill>
                        <a:latin typeface="Times" panose="02020603050405020304" pitchFamily="18" charset="0"/>
                        <a:cs typeface="Times" panose="02020603050405020304" pitchFamily="18" charset="0"/>
                      </a:rPr>
                      <a:t>Phân</a:t>
                    </a:r>
                    <a:r>
                      <a:rPr lang="en-US" sz="1600" dirty="0">
                        <a:solidFill>
                          <a:schemeClr val="bg1"/>
                        </a:solidFill>
                        <a:latin typeface="Times" panose="02020603050405020304" pitchFamily="18" charset="0"/>
                        <a:cs typeface="Times" panose="02020603050405020304" pitchFamily="18" charset="0"/>
                      </a:rPr>
                      <a:t> </a:t>
                    </a:r>
                    <a:r>
                      <a:rPr lang="en-US" sz="1600" dirty="0" err="1">
                        <a:solidFill>
                          <a:schemeClr val="bg1"/>
                        </a:solidFill>
                        <a:latin typeface="Times" panose="02020603050405020304" pitchFamily="18" charset="0"/>
                        <a:cs typeface="Times" panose="02020603050405020304" pitchFamily="18" charset="0"/>
                      </a:rPr>
                      <a:t>nhóm</a:t>
                    </a:r>
                    <a:r>
                      <a:rPr lang="en-US" sz="1600" dirty="0">
                        <a:solidFill>
                          <a:schemeClr val="bg1"/>
                        </a:solidFill>
                        <a:latin typeface="Times" panose="02020603050405020304" pitchFamily="18" charset="0"/>
                        <a:cs typeface="Times" panose="02020603050405020304" pitchFamily="18" charset="0"/>
                      </a:rPr>
                      <a:t> </a:t>
                    </a:r>
                    <a:r>
                      <a:rPr lang="en-US" sz="1600" dirty="0" err="1">
                        <a:solidFill>
                          <a:schemeClr val="bg1"/>
                        </a:solidFill>
                        <a:latin typeface="Times" panose="02020603050405020304" pitchFamily="18" charset="0"/>
                        <a:cs typeface="Times" panose="02020603050405020304" pitchFamily="18" charset="0"/>
                      </a:rPr>
                      <a:t>ngẫu</a:t>
                    </a:r>
                    <a:r>
                      <a:rPr lang="en-US" sz="1600" dirty="0">
                        <a:solidFill>
                          <a:schemeClr val="bg1"/>
                        </a:solidFill>
                        <a:latin typeface="Times" panose="02020603050405020304" pitchFamily="18" charset="0"/>
                        <a:cs typeface="Times" panose="02020603050405020304" pitchFamily="18" charset="0"/>
                      </a:rPr>
                      <a:t> </a:t>
                    </a:r>
                    <a:r>
                      <a:rPr lang="en-US" sz="1600" dirty="0" err="1" smtClean="0">
                        <a:solidFill>
                          <a:schemeClr val="bg1"/>
                        </a:solidFill>
                        <a:latin typeface="Times" panose="02020603050405020304" pitchFamily="18" charset="0"/>
                        <a:cs typeface="Times" panose="02020603050405020304" pitchFamily="18" charset="0"/>
                      </a:rPr>
                      <a:t>nhiên</a:t>
                    </a:r>
                    <a:endParaRPr lang="en-US" sz="1600" dirty="0">
                      <a:solidFill>
                        <a:schemeClr val="bg1"/>
                      </a:solidFill>
                      <a:latin typeface="Times" panose="02020603050405020304" pitchFamily="18" charset="0"/>
                      <a:cs typeface="Times" panose="02020603050405020304" pitchFamily="18" charset="0"/>
                    </a:endParaRPr>
                  </a:p>
                </p:txBody>
              </p:sp>
              <p:sp>
                <p:nvSpPr>
                  <p:cNvPr id="23" name="Rectangle 22"/>
                  <p:cNvSpPr/>
                  <p:nvPr/>
                </p:nvSpPr>
                <p:spPr>
                  <a:xfrm>
                    <a:off x="1295688" y="3676594"/>
                    <a:ext cx="981510"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panose="02020603050405020304" pitchFamily="18" charset="0"/>
                      <a:cs typeface="Times" panose="02020603050405020304" pitchFamily="18" charset="0"/>
                    </a:endParaRPr>
                  </a:p>
                </p:txBody>
              </p:sp>
              <p:sp>
                <p:nvSpPr>
                  <p:cNvPr id="24" name="TextBox 23"/>
                  <p:cNvSpPr txBox="1"/>
                  <p:nvPr/>
                </p:nvSpPr>
                <p:spPr>
                  <a:xfrm>
                    <a:off x="1313636" y="3869133"/>
                    <a:ext cx="995192" cy="369332"/>
                  </a:xfrm>
                  <a:prstGeom prst="rect">
                    <a:avLst/>
                  </a:prstGeom>
                  <a:noFill/>
                </p:spPr>
                <p:txBody>
                  <a:bodyPr wrap="square" rtlCol="0">
                    <a:spAutoFit/>
                  </a:bodyPr>
                  <a:lstStyle/>
                  <a:p>
                    <a:r>
                      <a:rPr lang="en-US" dirty="0" err="1">
                        <a:solidFill>
                          <a:schemeClr val="bg1"/>
                        </a:solidFill>
                        <a:latin typeface="Times" panose="02020603050405020304" pitchFamily="18" charset="0"/>
                        <a:cs typeface="Times" panose="02020603050405020304" pitchFamily="18" charset="0"/>
                      </a:rPr>
                      <a:t>Sàng</a:t>
                    </a:r>
                    <a:r>
                      <a:rPr lang="en-US" dirty="0">
                        <a:solidFill>
                          <a:schemeClr val="bg1"/>
                        </a:solidFill>
                        <a:latin typeface="Times" panose="02020603050405020304" pitchFamily="18" charset="0"/>
                        <a:cs typeface="Times" panose="02020603050405020304" pitchFamily="18" charset="0"/>
                      </a:rPr>
                      <a:t> </a:t>
                    </a:r>
                    <a:r>
                      <a:rPr lang="en-US" dirty="0" err="1">
                        <a:solidFill>
                          <a:schemeClr val="bg1"/>
                        </a:solidFill>
                        <a:latin typeface="Times" panose="02020603050405020304" pitchFamily="18" charset="0"/>
                        <a:cs typeface="Times" panose="02020603050405020304" pitchFamily="18" charset="0"/>
                      </a:rPr>
                      <a:t>lọc</a:t>
                    </a:r>
                    <a:endParaRPr lang="en-US" dirty="0">
                      <a:solidFill>
                        <a:schemeClr val="bg1"/>
                      </a:solidFill>
                      <a:latin typeface="Times" panose="02020603050405020304" pitchFamily="18" charset="0"/>
                      <a:cs typeface="Times" panose="02020603050405020304" pitchFamily="18" charset="0"/>
                    </a:endParaRPr>
                  </a:p>
                </p:txBody>
              </p:sp>
              <p:sp>
                <p:nvSpPr>
                  <p:cNvPr id="25" name="TextBox 24"/>
                  <p:cNvSpPr txBox="1"/>
                  <p:nvPr/>
                </p:nvSpPr>
                <p:spPr>
                  <a:xfrm>
                    <a:off x="4480724" y="3012144"/>
                    <a:ext cx="2468133" cy="923330"/>
                  </a:xfrm>
                  <a:prstGeom prst="rect">
                    <a:avLst/>
                  </a:prstGeom>
                  <a:solidFill>
                    <a:schemeClr val="accent1"/>
                  </a:solidFill>
                  <a:ln>
                    <a:solidFill>
                      <a:schemeClr val="accent1"/>
                    </a:solidFill>
                  </a:ln>
                </p:spPr>
                <p:txBody>
                  <a:bodyPr wrap="square" rtlCol="0">
                    <a:spAutoFit/>
                  </a:bodyPr>
                  <a:lstStyle/>
                  <a:p>
                    <a:pPr algn="ctr"/>
                    <a:r>
                      <a:rPr lang="en-US" dirty="0" err="1">
                        <a:solidFill>
                          <a:schemeClr val="bg1"/>
                        </a:solidFill>
                        <a:latin typeface="Times" panose="02020603050405020304" pitchFamily="18" charset="0"/>
                        <a:cs typeface="Times" panose="02020603050405020304" pitchFamily="18" charset="0"/>
                      </a:rPr>
                      <a:t>Điều</a:t>
                    </a:r>
                    <a:r>
                      <a:rPr lang="en-US" dirty="0">
                        <a:solidFill>
                          <a:schemeClr val="bg1"/>
                        </a:solidFill>
                        <a:latin typeface="Times" panose="02020603050405020304" pitchFamily="18" charset="0"/>
                        <a:cs typeface="Times" panose="02020603050405020304" pitchFamily="18" charset="0"/>
                      </a:rPr>
                      <a:t> </a:t>
                    </a:r>
                    <a:r>
                      <a:rPr lang="en-US" dirty="0" err="1">
                        <a:solidFill>
                          <a:schemeClr val="bg1"/>
                        </a:solidFill>
                        <a:latin typeface="Times" panose="02020603050405020304" pitchFamily="18" charset="0"/>
                        <a:cs typeface="Times" panose="02020603050405020304" pitchFamily="18" charset="0"/>
                      </a:rPr>
                      <a:t>trị</a:t>
                    </a:r>
                    <a:r>
                      <a:rPr lang="en-US" dirty="0">
                        <a:solidFill>
                          <a:schemeClr val="bg1"/>
                        </a:solidFill>
                        <a:latin typeface="Times" panose="02020603050405020304" pitchFamily="18" charset="0"/>
                        <a:cs typeface="Times" panose="02020603050405020304" pitchFamily="18" charset="0"/>
                      </a:rPr>
                      <a:t> </a:t>
                    </a:r>
                    <a:r>
                      <a:rPr lang="en-US" dirty="0" err="1">
                        <a:solidFill>
                          <a:schemeClr val="bg1"/>
                        </a:solidFill>
                        <a:latin typeface="Times" panose="02020603050405020304" pitchFamily="18" charset="0"/>
                        <a:cs typeface="Times" panose="02020603050405020304" pitchFamily="18" charset="0"/>
                      </a:rPr>
                      <a:t>Molnupiravir</a:t>
                    </a:r>
                    <a:r>
                      <a:rPr lang="en-US" dirty="0">
                        <a:solidFill>
                          <a:schemeClr val="bg1"/>
                        </a:solidFill>
                        <a:latin typeface="Times" panose="02020603050405020304" pitchFamily="18" charset="0"/>
                        <a:cs typeface="Times" panose="02020603050405020304" pitchFamily="18" charset="0"/>
                      </a:rPr>
                      <a:t> </a:t>
                    </a:r>
                    <a:r>
                      <a:rPr lang="en-US" dirty="0" smtClean="0">
                        <a:solidFill>
                          <a:schemeClr val="bg1"/>
                        </a:solidFill>
                        <a:latin typeface="Times" panose="02020603050405020304" pitchFamily="18" charset="0"/>
                        <a:cs typeface="Times" panose="02020603050405020304" pitchFamily="18" charset="0"/>
                      </a:rPr>
                      <a:t>800mg/</a:t>
                    </a:r>
                    <a:r>
                      <a:rPr lang="en-US" dirty="0" err="1" smtClean="0">
                        <a:solidFill>
                          <a:schemeClr val="bg1"/>
                        </a:solidFill>
                        <a:latin typeface="Times" panose="02020603050405020304" pitchFamily="18" charset="0"/>
                        <a:cs typeface="Times" panose="02020603050405020304" pitchFamily="18" charset="0"/>
                      </a:rPr>
                      <a:t>lần</a:t>
                    </a:r>
                    <a:r>
                      <a:rPr lang="en-US" dirty="0" smtClean="0">
                        <a:solidFill>
                          <a:schemeClr val="bg1"/>
                        </a:solidFill>
                        <a:latin typeface="Times" panose="02020603050405020304" pitchFamily="18" charset="0"/>
                        <a:cs typeface="Times" panose="02020603050405020304" pitchFamily="18" charset="0"/>
                      </a:rPr>
                      <a:t> x 2 </a:t>
                    </a:r>
                    <a:r>
                      <a:rPr lang="en-US" dirty="0" err="1" smtClean="0">
                        <a:solidFill>
                          <a:schemeClr val="bg1"/>
                        </a:solidFill>
                        <a:latin typeface="Times" panose="02020603050405020304" pitchFamily="18" charset="0"/>
                        <a:cs typeface="Times" panose="02020603050405020304" pitchFamily="18" charset="0"/>
                      </a:rPr>
                      <a:t>lần</a:t>
                    </a:r>
                    <a:r>
                      <a:rPr lang="en-US" dirty="0" smtClean="0">
                        <a:solidFill>
                          <a:schemeClr val="bg1"/>
                        </a:solidFill>
                        <a:latin typeface="Times" panose="02020603050405020304" pitchFamily="18" charset="0"/>
                        <a:cs typeface="Times" panose="02020603050405020304" pitchFamily="18" charset="0"/>
                      </a:rPr>
                      <a:t>/ </a:t>
                    </a:r>
                    <a:r>
                      <a:rPr lang="en-US" dirty="0" err="1" smtClean="0">
                        <a:solidFill>
                          <a:schemeClr val="bg1"/>
                        </a:solidFill>
                        <a:latin typeface="Times" panose="02020603050405020304" pitchFamily="18" charset="0"/>
                        <a:cs typeface="Times" panose="02020603050405020304" pitchFamily="18" charset="0"/>
                      </a:rPr>
                      <a:t>ngày</a:t>
                    </a:r>
                    <a:r>
                      <a:rPr lang="en-US" dirty="0" smtClean="0">
                        <a:solidFill>
                          <a:schemeClr val="bg1"/>
                        </a:solidFill>
                        <a:latin typeface="Times" panose="02020603050405020304" pitchFamily="18" charset="0"/>
                        <a:cs typeface="Times" panose="02020603050405020304" pitchFamily="18" charset="0"/>
                      </a:rPr>
                      <a:t> </a:t>
                    </a:r>
                    <a:r>
                      <a:rPr lang="en-US" dirty="0">
                        <a:solidFill>
                          <a:schemeClr val="bg1"/>
                        </a:solidFill>
                        <a:latin typeface="Times" panose="02020603050405020304" pitchFamily="18" charset="0"/>
                        <a:cs typeface="Times" panose="02020603050405020304" pitchFamily="18" charset="0"/>
                      </a:rPr>
                      <a:t>+ SOC </a:t>
                    </a:r>
                  </a:p>
                </p:txBody>
              </p:sp>
              <p:sp>
                <p:nvSpPr>
                  <p:cNvPr id="26" name="TextBox 25"/>
                  <p:cNvSpPr txBox="1"/>
                  <p:nvPr/>
                </p:nvSpPr>
                <p:spPr>
                  <a:xfrm>
                    <a:off x="4480724" y="4641804"/>
                    <a:ext cx="2364001" cy="369332"/>
                  </a:xfrm>
                  <a:prstGeom prst="rect">
                    <a:avLst/>
                  </a:prstGeom>
                  <a:solidFill>
                    <a:schemeClr val="accent1"/>
                  </a:solidFill>
                  <a:ln>
                    <a:solidFill>
                      <a:schemeClr val="accent1"/>
                    </a:solidFill>
                  </a:ln>
                </p:spPr>
                <p:txBody>
                  <a:bodyPr wrap="square" rtlCol="0">
                    <a:spAutoFit/>
                  </a:bodyPr>
                  <a:lstStyle/>
                  <a:p>
                    <a:pPr algn="ctr"/>
                    <a:r>
                      <a:rPr lang="en-US" dirty="0">
                        <a:solidFill>
                          <a:schemeClr val="bg1"/>
                        </a:solidFill>
                        <a:latin typeface="Times" panose="02020603050405020304" pitchFamily="18" charset="0"/>
                        <a:cs typeface="Times" panose="02020603050405020304" pitchFamily="18" charset="0"/>
                      </a:rPr>
                      <a:t>SOC </a:t>
                    </a:r>
                  </a:p>
                </p:txBody>
              </p:sp>
              <p:cxnSp>
                <p:nvCxnSpPr>
                  <p:cNvPr id="27" name="Straight Connector 26"/>
                  <p:cNvCxnSpPr/>
                  <p:nvPr/>
                </p:nvCxnSpPr>
                <p:spPr>
                  <a:xfrm>
                    <a:off x="6844725" y="3357717"/>
                    <a:ext cx="6803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844725" y="4842387"/>
                    <a:ext cx="6803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525050" y="3357717"/>
                    <a:ext cx="0" cy="1468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527330" y="4073973"/>
                    <a:ext cx="5730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101244" y="3907427"/>
                    <a:ext cx="3882790" cy="369332"/>
                  </a:xfrm>
                  <a:prstGeom prst="rect">
                    <a:avLst/>
                  </a:prstGeom>
                  <a:solidFill>
                    <a:schemeClr val="accent1"/>
                  </a:solidFill>
                  <a:ln>
                    <a:solidFill>
                      <a:schemeClr val="accent1"/>
                    </a:solidFill>
                  </a:ln>
                </p:spPr>
                <p:txBody>
                  <a:bodyPr wrap="square" rtlCol="0">
                    <a:spAutoFit/>
                  </a:bodyPr>
                  <a:lstStyle/>
                  <a:p>
                    <a:pPr algn="ctr"/>
                    <a:r>
                      <a:rPr lang="en-US" dirty="0">
                        <a:solidFill>
                          <a:schemeClr val="bg1"/>
                        </a:solidFill>
                        <a:latin typeface="Times" panose="02020603050405020304" pitchFamily="18" charset="0"/>
                        <a:cs typeface="Times" panose="02020603050405020304" pitchFamily="18" charset="0"/>
                      </a:rPr>
                      <a:t>Theo </a:t>
                    </a:r>
                    <a:r>
                      <a:rPr lang="en-US" dirty="0" err="1">
                        <a:solidFill>
                          <a:schemeClr val="bg1"/>
                        </a:solidFill>
                        <a:latin typeface="Times" panose="02020603050405020304" pitchFamily="18" charset="0"/>
                        <a:cs typeface="Times" panose="02020603050405020304" pitchFamily="18" charset="0"/>
                      </a:rPr>
                      <a:t>dõi</a:t>
                    </a:r>
                    <a:r>
                      <a:rPr lang="en-US" dirty="0">
                        <a:solidFill>
                          <a:schemeClr val="bg1"/>
                        </a:solidFill>
                        <a:latin typeface="Times" panose="02020603050405020304" pitchFamily="18" charset="0"/>
                        <a:cs typeface="Times" panose="02020603050405020304" pitchFamily="18" charset="0"/>
                      </a:rPr>
                      <a:t> </a:t>
                    </a:r>
                    <a:r>
                      <a:rPr lang="en-US" dirty="0" err="1" smtClean="0">
                        <a:solidFill>
                          <a:schemeClr val="bg1"/>
                        </a:solidFill>
                        <a:latin typeface="Times" panose="02020603050405020304" pitchFamily="18" charset="0"/>
                        <a:cs typeface="Times" panose="02020603050405020304" pitchFamily="18" charset="0"/>
                      </a:rPr>
                      <a:t>và</a:t>
                    </a:r>
                    <a:r>
                      <a:rPr lang="en-US" dirty="0" smtClean="0">
                        <a:solidFill>
                          <a:schemeClr val="bg1"/>
                        </a:solidFill>
                        <a:latin typeface="Times" panose="02020603050405020304" pitchFamily="18" charset="0"/>
                        <a:cs typeface="Times" panose="02020603050405020304" pitchFamily="18" charset="0"/>
                      </a:rPr>
                      <a:t> </a:t>
                    </a:r>
                    <a:r>
                      <a:rPr lang="en-US" dirty="0" err="1">
                        <a:solidFill>
                          <a:schemeClr val="bg1"/>
                        </a:solidFill>
                        <a:latin typeface="Times" panose="02020603050405020304" pitchFamily="18" charset="0"/>
                        <a:cs typeface="Times" panose="02020603050405020304" pitchFamily="18" charset="0"/>
                      </a:rPr>
                      <a:t>đánh</a:t>
                    </a:r>
                    <a:r>
                      <a:rPr lang="en-US" dirty="0">
                        <a:solidFill>
                          <a:schemeClr val="bg1"/>
                        </a:solidFill>
                        <a:latin typeface="Times" panose="02020603050405020304" pitchFamily="18" charset="0"/>
                        <a:cs typeface="Times" panose="02020603050405020304" pitchFamily="18" charset="0"/>
                      </a:rPr>
                      <a:t> </a:t>
                    </a:r>
                    <a:r>
                      <a:rPr lang="en-US" dirty="0" err="1" smtClean="0">
                        <a:solidFill>
                          <a:schemeClr val="bg1"/>
                        </a:solidFill>
                        <a:latin typeface="Times" panose="02020603050405020304" pitchFamily="18" charset="0"/>
                        <a:cs typeface="Times" panose="02020603050405020304" pitchFamily="18" charset="0"/>
                      </a:rPr>
                      <a:t>giá</a:t>
                    </a:r>
                    <a:endParaRPr lang="en-US" dirty="0">
                      <a:solidFill>
                        <a:schemeClr val="bg1"/>
                      </a:solidFill>
                      <a:latin typeface="Times" panose="02020603050405020304" pitchFamily="18" charset="0"/>
                      <a:cs typeface="Times" panose="02020603050405020304" pitchFamily="18" charset="0"/>
                    </a:endParaRPr>
                  </a:p>
                </p:txBody>
              </p:sp>
              <p:cxnSp>
                <p:nvCxnSpPr>
                  <p:cNvPr id="32" name="Straight Arrow Connector 31"/>
                  <p:cNvCxnSpPr/>
                  <p:nvPr/>
                </p:nvCxnSpPr>
                <p:spPr>
                  <a:xfrm>
                    <a:off x="3305770" y="5334001"/>
                    <a:ext cx="414151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104006" y="5444060"/>
                    <a:ext cx="1278193" cy="369332"/>
                  </a:xfrm>
                  <a:prstGeom prst="rect">
                    <a:avLst/>
                  </a:prstGeom>
                  <a:noFill/>
                </p:spPr>
                <p:txBody>
                  <a:bodyPr wrap="square" rtlCol="0">
                    <a:spAutoFit/>
                  </a:bodyPr>
                  <a:lstStyle/>
                  <a:p>
                    <a:r>
                      <a:rPr lang="en-US" dirty="0">
                        <a:latin typeface="Times" panose="02020603050405020304" pitchFamily="18" charset="0"/>
                        <a:cs typeface="Times" panose="02020603050405020304" pitchFamily="18" charset="0"/>
                      </a:rPr>
                      <a:t>5 </a:t>
                    </a:r>
                    <a:r>
                      <a:rPr lang="en-US" dirty="0" err="1">
                        <a:latin typeface="Times" panose="02020603050405020304" pitchFamily="18" charset="0"/>
                        <a:cs typeface="Times" panose="02020603050405020304" pitchFamily="18" charset="0"/>
                      </a:rPr>
                      <a:t>ngày</a:t>
                    </a:r>
                    <a:endParaRPr lang="en-US" dirty="0">
                      <a:latin typeface="Times" panose="02020603050405020304" pitchFamily="18" charset="0"/>
                      <a:cs typeface="Times" panose="02020603050405020304" pitchFamily="18" charset="0"/>
                    </a:endParaRPr>
                  </a:p>
                </p:txBody>
              </p:sp>
              <p:sp>
                <p:nvSpPr>
                  <p:cNvPr id="34" name="TextBox 33"/>
                  <p:cNvSpPr txBox="1"/>
                  <p:nvPr/>
                </p:nvSpPr>
                <p:spPr>
                  <a:xfrm>
                    <a:off x="7778049" y="5389763"/>
                    <a:ext cx="916330" cy="646331"/>
                  </a:xfrm>
                  <a:prstGeom prst="rect">
                    <a:avLst/>
                  </a:prstGeom>
                  <a:noFill/>
                </p:spPr>
                <p:txBody>
                  <a:bodyPr wrap="square" rtlCol="0">
                    <a:spAutoFit/>
                  </a:bodyPr>
                  <a:lstStyle/>
                  <a:p>
                    <a:r>
                      <a:rPr lang="en-US" dirty="0" err="1">
                        <a:latin typeface="Times" panose="02020603050405020304" pitchFamily="18" charset="0"/>
                        <a:cs typeface="Times" panose="02020603050405020304" pitchFamily="18" charset="0"/>
                      </a:rPr>
                      <a:t>Ngày</a:t>
                    </a:r>
                    <a:r>
                      <a:rPr lang="en-US" dirty="0">
                        <a:latin typeface="Times" panose="02020603050405020304" pitchFamily="18" charset="0"/>
                        <a:cs typeface="Times" panose="02020603050405020304" pitchFamily="18" charset="0"/>
                      </a:rPr>
                      <a:t> 5(+1)</a:t>
                    </a:r>
                  </a:p>
                </p:txBody>
              </p:sp>
              <p:sp>
                <p:nvSpPr>
                  <p:cNvPr id="35" name="TextBox 34"/>
                  <p:cNvSpPr txBox="1"/>
                  <p:nvPr/>
                </p:nvSpPr>
                <p:spPr>
                  <a:xfrm>
                    <a:off x="9824453" y="5389762"/>
                    <a:ext cx="907125" cy="646331"/>
                  </a:xfrm>
                  <a:prstGeom prst="rect">
                    <a:avLst/>
                  </a:prstGeom>
                  <a:noFill/>
                </p:spPr>
                <p:txBody>
                  <a:bodyPr wrap="square" rtlCol="0">
                    <a:spAutoFit/>
                  </a:bodyPr>
                  <a:lstStyle/>
                  <a:p>
                    <a:r>
                      <a:rPr lang="en-US" dirty="0" err="1">
                        <a:latin typeface="Times" panose="02020603050405020304" pitchFamily="18" charset="0"/>
                        <a:cs typeface="Times" panose="02020603050405020304" pitchFamily="18" charset="0"/>
                      </a:rPr>
                      <a:t>Ngày</a:t>
                    </a:r>
                    <a:r>
                      <a:rPr lang="en-US" dirty="0">
                        <a:latin typeface="Times" panose="02020603050405020304" pitchFamily="18" charset="0"/>
                        <a:cs typeface="Times" panose="02020603050405020304" pitchFamily="18" charset="0"/>
                      </a:rPr>
                      <a:t> 10(+1)</a:t>
                    </a:r>
                  </a:p>
                </p:txBody>
              </p:sp>
              <p:sp>
                <p:nvSpPr>
                  <p:cNvPr id="36" name="TextBox 35"/>
                  <p:cNvSpPr txBox="1"/>
                  <p:nvPr/>
                </p:nvSpPr>
                <p:spPr>
                  <a:xfrm>
                    <a:off x="11427232" y="5407661"/>
                    <a:ext cx="907125" cy="646331"/>
                  </a:xfrm>
                  <a:prstGeom prst="rect">
                    <a:avLst/>
                  </a:prstGeom>
                  <a:noFill/>
                </p:spPr>
                <p:txBody>
                  <a:bodyPr wrap="square" rtlCol="0">
                    <a:spAutoFit/>
                  </a:bodyPr>
                  <a:lstStyle/>
                  <a:p>
                    <a:r>
                      <a:rPr lang="en-US" dirty="0" err="1">
                        <a:latin typeface="Times" panose="02020603050405020304" pitchFamily="18" charset="0"/>
                        <a:cs typeface="Times" panose="02020603050405020304" pitchFamily="18" charset="0"/>
                      </a:rPr>
                      <a:t>Ngày</a:t>
                    </a:r>
                    <a:r>
                      <a:rPr lang="en-US" dirty="0">
                        <a:latin typeface="Times" panose="02020603050405020304" pitchFamily="18" charset="0"/>
                        <a:cs typeface="Times" panose="02020603050405020304" pitchFamily="18" charset="0"/>
                      </a:rPr>
                      <a:t> 14(+1)</a:t>
                    </a:r>
                  </a:p>
                </p:txBody>
              </p:sp>
              <p:sp>
                <p:nvSpPr>
                  <p:cNvPr id="37" name="5-Point Star 36"/>
                  <p:cNvSpPr/>
                  <p:nvPr/>
                </p:nvSpPr>
                <p:spPr>
                  <a:xfrm>
                    <a:off x="10174778" y="5040425"/>
                    <a:ext cx="206477" cy="18307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panose="02020603050405020304" pitchFamily="18" charset="0"/>
                      <a:cs typeface="Times" panose="02020603050405020304" pitchFamily="18" charset="0"/>
                    </a:endParaRPr>
                  </a:p>
                </p:txBody>
              </p:sp>
              <p:sp>
                <p:nvSpPr>
                  <p:cNvPr id="38" name="5-Point Star 37"/>
                  <p:cNvSpPr/>
                  <p:nvPr/>
                </p:nvSpPr>
                <p:spPr>
                  <a:xfrm>
                    <a:off x="11777557" y="5046392"/>
                    <a:ext cx="206477" cy="18307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panose="02020603050405020304" pitchFamily="18" charset="0"/>
                      <a:cs typeface="Times" panose="02020603050405020304" pitchFamily="18" charset="0"/>
                    </a:endParaRPr>
                  </a:p>
                </p:txBody>
              </p:sp>
              <p:sp>
                <p:nvSpPr>
                  <p:cNvPr id="39" name="TextBox 38"/>
                  <p:cNvSpPr txBox="1"/>
                  <p:nvPr/>
                </p:nvSpPr>
                <p:spPr>
                  <a:xfrm>
                    <a:off x="1759976" y="5444060"/>
                    <a:ext cx="1278193" cy="369332"/>
                  </a:xfrm>
                  <a:prstGeom prst="rect">
                    <a:avLst/>
                  </a:prstGeom>
                  <a:noFill/>
                </p:spPr>
                <p:txBody>
                  <a:bodyPr wrap="square" rtlCol="0">
                    <a:spAutoFit/>
                  </a:bodyPr>
                  <a:lstStyle/>
                  <a:p>
                    <a:r>
                      <a:rPr lang="en-US" dirty="0">
                        <a:latin typeface="Times" panose="02020603050405020304" pitchFamily="18" charset="0"/>
                        <a:cs typeface="Times" panose="02020603050405020304" pitchFamily="18" charset="0"/>
                      </a:rPr>
                      <a:t>1 </a:t>
                    </a:r>
                    <a:r>
                      <a:rPr lang="en-US" dirty="0" err="1">
                        <a:latin typeface="Times" panose="02020603050405020304" pitchFamily="18" charset="0"/>
                        <a:cs typeface="Times" panose="02020603050405020304" pitchFamily="18" charset="0"/>
                      </a:rPr>
                      <a:t>ngày</a:t>
                    </a:r>
                    <a:endParaRPr lang="en-US" dirty="0">
                      <a:latin typeface="Times" panose="02020603050405020304" pitchFamily="18" charset="0"/>
                      <a:cs typeface="Times" panose="02020603050405020304" pitchFamily="18" charset="0"/>
                    </a:endParaRPr>
                  </a:p>
                </p:txBody>
              </p:sp>
              <p:cxnSp>
                <p:nvCxnSpPr>
                  <p:cNvPr id="40" name="Straight Arrow Connector 39"/>
                  <p:cNvCxnSpPr/>
                  <p:nvPr/>
                </p:nvCxnSpPr>
                <p:spPr>
                  <a:xfrm>
                    <a:off x="1605723" y="5334001"/>
                    <a:ext cx="103915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grpSp>
        </p:grpSp>
      </p:grpSp>
      <p:sp>
        <p:nvSpPr>
          <p:cNvPr id="41" name="TextBox 40"/>
          <p:cNvSpPr txBox="1"/>
          <p:nvPr/>
        </p:nvSpPr>
        <p:spPr>
          <a:xfrm>
            <a:off x="7298308" y="4465263"/>
            <a:ext cx="981509" cy="369332"/>
          </a:xfrm>
          <a:prstGeom prst="rect">
            <a:avLst/>
          </a:prstGeom>
          <a:noFill/>
        </p:spPr>
        <p:txBody>
          <a:bodyPr wrap="square" rtlCol="0">
            <a:spAutoFit/>
          </a:bodyPr>
          <a:lstStyle/>
          <a:p>
            <a:r>
              <a:rPr lang="en-US" dirty="0" smtClean="0">
                <a:latin typeface="Times" panose="02020603050405020304" pitchFamily="18" charset="0"/>
                <a:cs typeface="Times" panose="02020603050405020304" pitchFamily="18" charset="0"/>
              </a:rPr>
              <a:t>RT-PCR</a:t>
            </a:r>
            <a:endParaRPr lang="en-US"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552890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525</TotalTime>
  <Words>1446</Words>
  <Application>Microsoft Office PowerPoint</Application>
  <PresentationFormat>Widescreen</PresentationFormat>
  <Paragraphs>193</Paragraphs>
  <Slides>26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Viet Hai Nguyen</dc:creator>
  <cp:lastModifiedBy>Viet Hai Nguyen</cp:lastModifiedBy>
  <cp:revision>41</cp:revision>
  <dcterms:created xsi:type="dcterms:W3CDTF">2021-04-26T06:20:59Z</dcterms:created>
  <dcterms:modified xsi:type="dcterms:W3CDTF">2021-11-24T09:29:03Z</dcterms:modified>
</cp:coreProperties>
</file>