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34"/>
  </p:notesMasterIdLst>
  <p:sldIdLst>
    <p:sldId id="269" r:id="rId7"/>
    <p:sldId id="3883" r:id="rId8"/>
    <p:sldId id="3867" r:id="rId9"/>
    <p:sldId id="3820" r:id="rId10"/>
    <p:sldId id="3822" r:id="rId11"/>
    <p:sldId id="261" r:id="rId12"/>
    <p:sldId id="546" r:id="rId13"/>
    <p:sldId id="3878" r:id="rId14"/>
    <p:sldId id="3879" r:id="rId15"/>
    <p:sldId id="257" r:id="rId16"/>
    <p:sldId id="262" r:id="rId17"/>
    <p:sldId id="258" r:id="rId18"/>
    <p:sldId id="3884" r:id="rId19"/>
    <p:sldId id="3893" r:id="rId20"/>
    <p:sldId id="3885" r:id="rId21"/>
    <p:sldId id="3855" r:id="rId22"/>
    <p:sldId id="3886" r:id="rId23"/>
    <p:sldId id="266" r:id="rId24"/>
    <p:sldId id="3887" r:id="rId25"/>
    <p:sldId id="3882" r:id="rId26"/>
    <p:sldId id="3881" r:id="rId27"/>
    <p:sldId id="3888" r:id="rId28"/>
    <p:sldId id="3889" r:id="rId29"/>
    <p:sldId id="3890" r:id="rId30"/>
    <p:sldId id="3891" r:id="rId31"/>
    <p:sldId id="3892" r:id="rId32"/>
    <p:sldId id="381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21" autoAdjust="0"/>
    <p:restoredTop sz="94660"/>
  </p:normalViewPr>
  <p:slideViewPr>
    <p:cSldViewPr snapToGrid="0">
      <p:cViewPr varScale="1">
        <p:scale>
          <a:sx n="75" d="100"/>
          <a:sy n="75" d="100"/>
        </p:scale>
        <p:origin x="-3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BA721-2ABF-4DA2-A8F6-36462DC07866}" type="doc">
      <dgm:prSet loTypeId="urn:microsoft.com/office/officeart/2005/8/layout/pyramid1" loCatId="pyramid" qsTypeId="urn:microsoft.com/office/officeart/2005/8/quickstyle/simple1" qsCatId="simple" csTypeId="urn:microsoft.com/office/officeart/2005/8/colors/accent1_5" csCatId="accent1" phldr="1"/>
      <dgm:spPr/>
    </dgm:pt>
    <dgm:pt modelId="{FEB41320-7C61-468A-B34A-A99A02AD5005}">
      <dgm:prSet phldrT="[Text]" custT="1"/>
      <dgm:spPr>
        <a:solidFill>
          <a:schemeClr val="accent5">
            <a:lumMod val="20000"/>
            <a:lumOff val="80000"/>
          </a:schemeClr>
        </a:solidFill>
      </dgm:spPr>
      <dgm:t>
        <a:bodyPr/>
        <a:lstStyle/>
        <a:p>
          <a:r>
            <a:rPr lang="en-US" sz="1800" b="1" dirty="0" err="1"/>
            <a:t>Quốc</a:t>
          </a:r>
          <a:r>
            <a:rPr lang="en-US" sz="1800" b="1" dirty="0"/>
            <a:t> </a:t>
          </a:r>
        </a:p>
        <a:p>
          <a:r>
            <a:rPr lang="en-US" sz="1800" b="1" dirty="0"/>
            <a:t>Gia</a:t>
          </a:r>
        </a:p>
      </dgm:t>
    </dgm:pt>
    <dgm:pt modelId="{2413EC6D-BC65-421A-92A9-682CAA894E21}" type="parTrans" cxnId="{2FA7BAD4-22D2-41A8-9B6E-553F34932EB8}">
      <dgm:prSet/>
      <dgm:spPr/>
      <dgm:t>
        <a:bodyPr/>
        <a:lstStyle/>
        <a:p>
          <a:endParaRPr lang="en-US"/>
        </a:p>
      </dgm:t>
    </dgm:pt>
    <dgm:pt modelId="{2568A4CD-F7E3-4387-8DF7-B17DCF78B86B}" type="sibTrans" cxnId="{2FA7BAD4-22D2-41A8-9B6E-553F34932EB8}">
      <dgm:prSet/>
      <dgm:spPr/>
      <dgm:t>
        <a:bodyPr/>
        <a:lstStyle/>
        <a:p>
          <a:endParaRPr lang="en-US"/>
        </a:p>
      </dgm:t>
    </dgm:pt>
    <dgm:pt modelId="{AF2A39DE-BF66-43B1-BE9D-74A95929E88B}">
      <dgm:prSet phldrT="[Text]" custT="1"/>
      <dgm:spPr>
        <a:solidFill>
          <a:schemeClr val="accent3">
            <a:lumMod val="40000"/>
            <a:lumOff val="60000"/>
            <a:alpha val="63333"/>
          </a:schemeClr>
        </a:solidFill>
      </dgm:spPr>
      <dgm:t>
        <a:bodyPr/>
        <a:lstStyle/>
        <a:p>
          <a:r>
            <a:rPr lang="en-US" sz="2000" b="1" dirty="0" err="1">
              <a:latin typeface="Times New Roman" panose="02020603050405020304" pitchFamily="18" charset="0"/>
              <a:cs typeface="Times New Roman" panose="02020603050405020304" pitchFamily="18" charset="0"/>
            </a:rPr>
            <a:t>Tỉnh</a:t>
          </a:r>
          <a:endParaRPr lang="en-US" sz="2000" b="1" dirty="0">
            <a:latin typeface="Times New Roman" panose="02020603050405020304" pitchFamily="18" charset="0"/>
            <a:cs typeface="Times New Roman" panose="02020603050405020304" pitchFamily="18" charset="0"/>
          </a:endParaRPr>
        </a:p>
      </dgm:t>
    </dgm:pt>
    <dgm:pt modelId="{61D83BA5-8FBA-456B-965E-E9A61E337F65}" type="parTrans" cxnId="{991C3E83-4B29-4313-8741-5A2DF7C011B5}">
      <dgm:prSet/>
      <dgm:spPr/>
      <dgm:t>
        <a:bodyPr/>
        <a:lstStyle/>
        <a:p>
          <a:endParaRPr lang="en-US"/>
        </a:p>
      </dgm:t>
    </dgm:pt>
    <dgm:pt modelId="{B3E5698B-ADF5-4C5A-99D1-DA920722AF73}" type="sibTrans" cxnId="{991C3E83-4B29-4313-8741-5A2DF7C011B5}">
      <dgm:prSet/>
      <dgm:spPr/>
      <dgm:t>
        <a:bodyPr/>
        <a:lstStyle/>
        <a:p>
          <a:endParaRPr lang="en-US"/>
        </a:p>
      </dgm:t>
    </dgm:pt>
    <dgm:pt modelId="{BADACEFD-0DE8-4C67-AEB8-1B4DDDEBDCFC}">
      <dgm:prSet phldrT="[Text]" custT="1"/>
      <dgm:spPr>
        <a:solidFill>
          <a:schemeClr val="accent3">
            <a:lumMod val="20000"/>
            <a:lumOff val="80000"/>
          </a:schemeClr>
        </a:solidFill>
      </dgm:spPr>
      <dgm:t>
        <a:bodyPr/>
        <a:lstStyle/>
        <a:p>
          <a:r>
            <a:rPr lang="en-US" sz="2000" b="1" dirty="0" err="1">
              <a:latin typeface="Times New Roman" panose="02020603050405020304" pitchFamily="18" charset="0"/>
              <a:cs typeface="Times New Roman" panose="02020603050405020304" pitchFamily="18" charset="0"/>
            </a:rPr>
            <a:t>Khu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Vực</a:t>
          </a:r>
          <a:endParaRPr lang="en-US" sz="2000" b="1" dirty="0">
            <a:latin typeface="Times New Roman" panose="02020603050405020304" pitchFamily="18" charset="0"/>
            <a:cs typeface="Times New Roman" panose="02020603050405020304" pitchFamily="18" charset="0"/>
          </a:endParaRPr>
        </a:p>
      </dgm:t>
    </dgm:pt>
    <dgm:pt modelId="{897371F8-1344-47E8-B882-3B54E49B4053}" type="sibTrans" cxnId="{7024D07F-30F9-4FBC-8ABB-7085FC31CD89}">
      <dgm:prSet/>
      <dgm:spPr/>
      <dgm:t>
        <a:bodyPr/>
        <a:lstStyle/>
        <a:p>
          <a:endParaRPr lang="en-US"/>
        </a:p>
      </dgm:t>
    </dgm:pt>
    <dgm:pt modelId="{52F32751-6D7A-4110-ADF7-5112779011D7}" type="parTrans" cxnId="{7024D07F-30F9-4FBC-8ABB-7085FC31CD89}">
      <dgm:prSet/>
      <dgm:spPr/>
      <dgm:t>
        <a:bodyPr/>
        <a:lstStyle/>
        <a:p>
          <a:endParaRPr lang="en-US"/>
        </a:p>
      </dgm:t>
    </dgm:pt>
    <dgm:pt modelId="{AC7318A9-21EC-4C68-B419-28DBE6B95287}">
      <dgm:prSet phldrT="[Text]" custT="1"/>
      <dgm:spPr>
        <a:solidFill>
          <a:schemeClr val="accent5">
            <a:lumMod val="20000"/>
            <a:lumOff val="80000"/>
            <a:alpha val="50000"/>
          </a:schemeClr>
        </a:solidFill>
      </dgm:spPr>
      <dgm:t>
        <a:bodyPr/>
        <a:lstStyle/>
        <a:p>
          <a:r>
            <a:rPr lang="en-US" sz="1800" b="1" dirty="0" err="1">
              <a:latin typeface="Times New Roman" panose="02020603050405020304" pitchFamily="18" charset="0"/>
              <a:cs typeface="Times New Roman" panose="02020603050405020304" pitchFamily="18" charset="0"/>
            </a:rPr>
            <a:t>Huyện</a:t>
          </a:r>
          <a:endParaRPr lang="en-US" sz="1800" b="1" dirty="0">
            <a:latin typeface="Times New Roman" panose="02020603050405020304" pitchFamily="18" charset="0"/>
            <a:cs typeface="Times New Roman" panose="02020603050405020304" pitchFamily="18" charset="0"/>
          </a:endParaRPr>
        </a:p>
      </dgm:t>
    </dgm:pt>
    <dgm:pt modelId="{00CBFEB7-7DB2-447C-91E3-FC29CB6EA75F}" type="parTrans" cxnId="{926EC9A5-3FD0-487B-8A9C-C09509016DA7}">
      <dgm:prSet/>
      <dgm:spPr/>
      <dgm:t>
        <a:bodyPr/>
        <a:lstStyle/>
        <a:p>
          <a:endParaRPr lang="en-US"/>
        </a:p>
      </dgm:t>
    </dgm:pt>
    <dgm:pt modelId="{1E95B1F1-39F9-4EB5-B4A8-1A4F14D51FC9}" type="sibTrans" cxnId="{926EC9A5-3FD0-487B-8A9C-C09509016DA7}">
      <dgm:prSet/>
      <dgm:spPr/>
      <dgm:t>
        <a:bodyPr/>
        <a:lstStyle/>
        <a:p>
          <a:endParaRPr lang="en-US"/>
        </a:p>
      </dgm:t>
    </dgm:pt>
    <dgm:pt modelId="{902A3D2A-D3D0-4166-8D57-D951F1CF38C6}" type="pres">
      <dgm:prSet presAssocID="{064BA721-2ABF-4DA2-A8F6-36462DC07866}" presName="Name0" presStyleCnt="0">
        <dgm:presLayoutVars>
          <dgm:dir/>
          <dgm:animLvl val="lvl"/>
          <dgm:resizeHandles val="exact"/>
        </dgm:presLayoutVars>
      </dgm:prSet>
      <dgm:spPr/>
    </dgm:pt>
    <dgm:pt modelId="{30D15D1C-9685-463E-8082-9F92690404AF}" type="pres">
      <dgm:prSet presAssocID="{FEB41320-7C61-468A-B34A-A99A02AD5005}" presName="Name8" presStyleCnt="0"/>
      <dgm:spPr/>
    </dgm:pt>
    <dgm:pt modelId="{F4BD011B-82DD-4AEE-806C-C0D56418BCCB}" type="pres">
      <dgm:prSet presAssocID="{FEB41320-7C61-468A-B34A-A99A02AD5005}" presName="level" presStyleLbl="node1" presStyleIdx="0" presStyleCnt="4" custLinFactNeighborY="-1463">
        <dgm:presLayoutVars>
          <dgm:chMax val="1"/>
          <dgm:bulletEnabled val="1"/>
        </dgm:presLayoutVars>
      </dgm:prSet>
      <dgm:spPr/>
      <dgm:t>
        <a:bodyPr/>
        <a:lstStyle/>
        <a:p>
          <a:endParaRPr lang="en-US"/>
        </a:p>
      </dgm:t>
    </dgm:pt>
    <dgm:pt modelId="{B014F0E1-C19A-4148-9DD5-E692D33BE74E}" type="pres">
      <dgm:prSet presAssocID="{FEB41320-7C61-468A-B34A-A99A02AD5005}" presName="levelTx" presStyleLbl="revTx" presStyleIdx="0" presStyleCnt="0">
        <dgm:presLayoutVars>
          <dgm:chMax val="1"/>
          <dgm:bulletEnabled val="1"/>
        </dgm:presLayoutVars>
      </dgm:prSet>
      <dgm:spPr/>
      <dgm:t>
        <a:bodyPr/>
        <a:lstStyle/>
        <a:p>
          <a:endParaRPr lang="en-US"/>
        </a:p>
      </dgm:t>
    </dgm:pt>
    <dgm:pt modelId="{C0AD4806-9DF5-44B9-A9F1-44FF583740E9}" type="pres">
      <dgm:prSet presAssocID="{BADACEFD-0DE8-4C67-AEB8-1B4DDDEBDCFC}" presName="Name8" presStyleCnt="0"/>
      <dgm:spPr/>
    </dgm:pt>
    <dgm:pt modelId="{2576BAEB-97D6-4D06-A0C5-64AC2EA863EE}" type="pres">
      <dgm:prSet presAssocID="{BADACEFD-0DE8-4C67-AEB8-1B4DDDEBDCFC}" presName="level" presStyleLbl="node1" presStyleIdx="1" presStyleCnt="4">
        <dgm:presLayoutVars>
          <dgm:chMax val="1"/>
          <dgm:bulletEnabled val="1"/>
        </dgm:presLayoutVars>
      </dgm:prSet>
      <dgm:spPr/>
      <dgm:t>
        <a:bodyPr/>
        <a:lstStyle/>
        <a:p>
          <a:endParaRPr lang="en-US"/>
        </a:p>
      </dgm:t>
    </dgm:pt>
    <dgm:pt modelId="{6C0B6153-0C05-48B9-9DC2-4146070922AB}" type="pres">
      <dgm:prSet presAssocID="{BADACEFD-0DE8-4C67-AEB8-1B4DDDEBDCFC}" presName="levelTx" presStyleLbl="revTx" presStyleIdx="0" presStyleCnt="0">
        <dgm:presLayoutVars>
          <dgm:chMax val="1"/>
          <dgm:bulletEnabled val="1"/>
        </dgm:presLayoutVars>
      </dgm:prSet>
      <dgm:spPr/>
      <dgm:t>
        <a:bodyPr/>
        <a:lstStyle/>
        <a:p>
          <a:endParaRPr lang="en-US"/>
        </a:p>
      </dgm:t>
    </dgm:pt>
    <dgm:pt modelId="{805F9839-D6E3-4F57-9352-0295BA665FA2}" type="pres">
      <dgm:prSet presAssocID="{AF2A39DE-BF66-43B1-BE9D-74A95929E88B}" presName="Name8" presStyleCnt="0"/>
      <dgm:spPr/>
    </dgm:pt>
    <dgm:pt modelId="{F8FCA4CB-92E7-4185-BAD1-23857106469C}" type="pres">
      <dgm:prSet presAssocID="{AF2A39DE-BF66-43B1-BE9D-74A95929E88B}" presName="level" presStyleLbl="node1" presStyleIdx="2" presStyleCnt="4" custScaleX="98608">
        <dgm:presLayoutVars>
          <dgm:chMax val="1"/>
          <dgm:bulletEnabled val="1"/>
        </dgm:presLayoutVars>
      </dgm:prSet>
      <dgm:spPr/>
      <dgm:t>
        <a:bodyPr/>
        <a:lstStyle/>
        <a:p>
          <a:endParaRPr lang="en-US"/>
        </a:p>
      </dgm:t>
    </dgm:pt>
    <dgm:pt modelId="{4A8B7C94-7FAE-44DF-B076-ECCB9F038997}" type="pres">
      <dgm:prSet presAssocID="{AF2A39DE-BF66-43B1-BE9D-74A95929E88B}" presName="levelTx" presStyleLbl="revTx" presStyleIdx="0" presStyleCnt="0">
        <dgm:presLayoutVars>
          <dgm:chMax val="1"/>
          <dgm:bulletEnabled val="1"/>
        </dgm:presLayoutVars>
      </dgm:prSet>
      <dgm:spPr/>
      <dgm:t>
        <a:bodyPr/>
        <a:lstStyle/>
        <a:p>
          <a:endParaRPr lang="en-US"/>
        </a:p>
      </dgm:t>
    </dgm:pt>
    <dgm:pt modelId="{8B558F76-8F87-4AE9-A948-1F547AC85F46}" type="pres">
      <dgm:prSet presAssocID="{AC7318A9-21EC-4C68-B419-28DBE6B95287}" presName="Name8" presStyleCnt="0"/>
      <dgm:spPr/>
    </dgm:pt>
    <dgm:pt modelId="{01028E5C-E227-406C-A2DF-B15ED378665E}" type="pres">
      <dgm:prSet presAssocID="{AC7318A9-21EC-4C68-B419-28DBE6B95287}" presName="level" presStyleLbl="node1" presStyleIdx="3" presStyleCnt="4" custLinFactNeighborY="-7031">
        <dgm:presLayoutVars>
          <dgm:chMax val="1"/>
          <dgm:bulletEnabled val="1"/>
        </dgm:presLayoutVars>
      </dgm:prSet>
      <dgm:spPr/>
      <dgm:t>
        <a:bodyPr/>
        <a:lstStyle/>
        <a:p>
          <a:endParaRPr lang="en-US"/>
        </a:p>
      </dgm:t>
    </dgm:pt>
    <dgm:pt modelId="{ECB505EB-9B68-4901-8675-8A4820D15F61}" type="pres">
      <dgm:prSet presAssocID="{AC7318A9-21EC-4C68-B419-28DBE6B95287}" presName="levelTx" presStyleLbl="revTx" presStyleIdx="0" presStyleCnt="0">
        <dgm:presLayoutVars>
          <dgm:chMax val="1"/>
          <dgm:bulletEnabled val="1"/>
        </dgm:presLayoutVars>
      </dgm:prSet>
      <dgm:spPr/>
      <dgm:t>
        <a:bodyPr/>
        <a:lstStyle/>
        <a:p>
          <a:endParaRPr lang="en-US"/>
        </a:p>
      </dgm:t>
    </dgm:pt>
  </dgm:ptLst>
  <dgm:cxnLst>
    <dgm:cxn modelId="{2FA7BAD4-22D2-41A8-9B6E-553F34932EB8}" srcId="{064BA721-2ABF-4DA2-A8F6-36462DC07866}" destId="{FEB41320-7C61-468A-B34A-A99A02AD5005}" srcOrd="0" destOrd="0" parTransId="{2413EC6D-BC65-421A-92A9-682CAA894E21}" sibTransId="{2568A4CD-F7E3-4387-8DF7-B17DCF78B86B}"/>
    <dgm:cxn modelId="{505D7049-8A94-4D94-82A6-E3FAAA44C671}" type="presOf" srcId="{064BA721-2ABF-4DA2-A8F6-36462DC07866}" destId="{902A3D2A-D3D0-4166-8D57-D951F1CF38C6}" srcOrd="0" destOrd="0" presId="urn:microsoft.com/office/officeart/2005/8/layout/pyramid1"/>
    <dgm:cxn modelId="{991C3E83-4B29-4313-8741-5A2DF7C011B5}" srcId="{064BA721-2ABF-4DA2-A8F6-36462DC07866}" destId="{AF2A39DE-BF66-43B1-BE9D-74A95929E88B}" srcOrd="2" destOrd="0" parTransId="{61D83BA5-8FBA-456B-965E-E9A61E337F65}" sibTransId="{B3E5698B-ADF5-4C5A-99D1-DA920722AF73}"/>
    <dgm:cxn modelId="{4F129940-3E16-4FF7-AFBB-3A16868A8D48}" type="presOf" srcId="{AC7318A9-21EC-4C68-B419-28DBE6B95287}" destId="{ECB505EB-9B68-4901-8675-8A4820D15F61}" srcOrd="1" destOrd="0" presId="urn:microsoft.com/office/officeart/2005/8/layout/pyramid1"/>
    <dgm:cxn modelId="{C803E6D9-3262-4FA2-84ED-C4FDEEC124B7}" type="presOf" srcId="{AC7318A9-21EC-4C68-B419-28DBE6B95287}" destId="{01028E5C-E227-406C-A2DF-B15ED378665E}" srcOrd="0" destOrd="0" presId="urn:microsoft.com/office/officeart/2005/8/layout/pyramid1"/>
    <dgm:cxn modelId="{0BFA84BC-4DC8-48A5-8AA4-18AAAE819123}" type="presOf" srcId="{AF2A39DE-BF66-43B1-BE9D-74A95929E88B}" destId="{F8FCA4CB-92E7-4185-BAD1-23857106469C}" srcOrd="0" destOrd="0" presId="urn:microsoft.com/office/officeart/2005/8/layout/pyramid1"/>
    <dgm:cxn modelId="{926EC9A5-3FD0-487B-8A9C-C09509016DA7}" srcId="{064BA721-2ABF-4DA2-A8F6-36462DC07866}" destId="{AC7318A9-21EC-4C68-B419-28DBE6B95287}" srcOrd="3" destOrd="0" parTransId="{00CBFEB7-7DB2-447C-91E3-FC29CB6EA75F}" sibTransId="{1E95B1F1-39F9-4EB5-B4A8-1A4F14D51FC9}"/>
    <dgm:cxn modelId="{7402B91B-28A8-4652-AE32-2133146D4E8C}" type="presOf" srcId="{BADACEFD-0DE8-4C67-AEB8-1B4DDDEBDCFC}" destId="{2576BAEB-97D6-4D06-A0C5-64AC2EA863EE}" srcOrd="0" destOrd="0" presId="urn:microsoft.com/office/officeart/2005/8/layout/pyramid1"/>
    <dgm:cxn modelId="{FD54D5A7-E551-44AF-87BE-EF49E33DEC51}" type="presOf" srcId="{FEB41320-7C61-468A-B34A-A99A02AD5005}" destId="{B014F0E1-C19A-4148-9DD5-E692D33BE74E}" srcOrd="1" destOrd="0" presId="urn:microsoft.com/office/officeart/2005/8/layout/pyramid1"/>
    <dgm:cxn modelId="{7024D07F-30F9-4FBC-8ABB-7085FC31CD89}" srcId="{064BA721-2ABF-4DA2-A8F6-36462DC07866}" destId="{BADACEFD-0DE8-4C67-AEB8-1B4DDDEBDCFC}" srcOrd="1" destOrd="0" parTransId="{52F32751-6D7A-4110-ADF7-5112779011D7}" sibTransId="{897371F8-1344-47E8-B882-3B54E49B4053}"/>
    <dgm:cxn modelId="{B1C97F7F-42DB-4E89-8816-3086855E631E}" type="presOf" srcId="{AF2A39DE-BF66-43B1-BE9D-74A95929E88B}" destId="{4A8B7C94-7FAE-44DF-B076-ECCB9F038997}" srcOrd="1" destOrd="0" presId="urn:microsoft.com/office/officeart/2005/8/layout/pyramid1"/>
    <dgm:cxn modelId="{724C4F9C-3045-4632-B128-B07BE6603DB2}" type="presOf" srcId="{BADACEFD-0DE8-4C67-AEB8-1B4DDDEBDCFC}" destId="{6C0B6153-0C05-48B9-9DC2-4146070922AB}" srcOrd="1" destOrd="0" presId="urn:microsoft.com/office/officeart/2005/8/layout/pyramid1"/>
    <dgm:cxn modelId="{8D908426-0474-404E-9BFA-85CA69073D13}" type="presOf" srcId="{FEB41320-7C61-468A-B34A-A99A02AD5005}" destId="{F4BD011B-82DD-4AEE-806C-C0D56418BCCB}" srcOrd="0" destOrd="0" presId="urn:microsoft.com/office/officeart/2005/8/layout/pyramid1"/>
    <dgm:cxn modelId="{328E5AAD-ADA8-48E1-897D-3FA452F42463}" type="presParOf" srcId="{902A3D2A-D3D0-4166-8D57-D951F1CF38C6}" destId="{30D15D1C-9685-463E-8082-9F92690404AF}" srcOrd="0" destOrd="0" presId="urn:microsoft.com/office/officeart/2005/8/layout/pyramid1"/>
    <dgm:cxn modelId="{839E870B-E625-4344-907F-EA5B2D62F83F}" type="presParOf" srcId="{30D15D1C-9685-463E-8082-9F92690404AF}" destId="{F4BD011B-82DD-4AEE-806C-C0D56418BCCB}" srcOrd="0" destOrd="0" presId="urn:microsoft.com/office/officeart/2005/8/layout/pyramid1"/>
    <dgm:cxn modelId="{00177397-E637-4307-89B5-CB40E61C09B3}" type="presParOf" srcId="{30D15D1C-9685-463E-8082-9F92690404AF}" destId="{B014F0E1-C19A-4148-9DD5-E692D33BE74E}" srcOrd="1" destOrd="0" presId="urn:microsoft.com/office/officeart/2005/8/layout/pyramid1"/>
    <dgm:cxn modelId="{45010300-2BF9-4F1E-8F6F-D930643652DF}" type="presParOf" srcId="{902A3D2A-D3D0-4166-8D57-D951F1CF38C6}" destId="{C0AD4806-9DF5-44B9-A9F1-44FF583740E9}" srcOrd="1" destOrd="0" presId="urn:microsoft.com/office/officeart/2005/8/layout/pyramid1"/>
    <dgm:cxn modelId="{89721E6F-3AD7-420A-A2C8-D0665A286DF7}" type="presParOf" srcId="{C0AD4806-9DF5-44B9-A9F1-44FF583740E9}" destId="{2576BAEB-97D6-4D06-A0C5-64AC2EA863EE}" srcOrd="0" destOrd="0" presId="urn:microsoft.com/office/officeart/2005/8/layout/pyramid1"/>
    <dgm:cxn modelId="{C6C79755-2E77-4E6B-A341-DC205D98DB17}" type="presParOf" srcId="{C0AD4806-9DF5-44B9-A9F1-44FF583740E9}" destId="{6C0B6153-0C05-48B9-9DC2-4146070922AB}" srcOrd="1" destOrd="0" presId="urn:microsoft.com/office/officeart/2005/8/layout/pyramid1"/>
    <dgm:cxn modelId="{4DD66631-1412-4580-8BBF-5A490C3700B4}" type="presParOf" srcId="{902A3D2A-D3D0-4166-8D57-D951F1CF38C6}" destId="{805F9839-D6E3-4F57-9352-0295BA665FA2}" srcOrd="2" destOrd="0" presId="urn:microsoft.com/office/officeart/2005/8/layout/pyramid1"/>
    <dgm:cxn modelId="{B6ED30AE-BB29-46F7-993C-BC0973FD3F90}" type="presParOf" srcId="{805F9839-D6E3-4F57-9352-0295BA665FA2}" destId="{F8FCA4CB-92E7-4185-BAD1-23857106469C}" srcOrd="0" destOrd="0" presId="urn:microsoft.com/office/officeart/2005/8/layout/pyramid1"/>
    <dgm:cxn modelId="{1B190EE2-F1FF-419C-8A0B-A6422465127C}" type="presParOf" srcId="{805F9839-D6E3-4F57-9352-0295BA665FA2}" destId="{4A8B7C94-7FAE-44DF-B076-ECCB9F038997}" srcOrd="1" destOrd="0" presId="urn:microsoft.com/office/officeart/2005/8/layout/pyramid1"/>
    <dgm:cxn modelId="{CAD69572-147A-41D7-B598-A319A1A70256}" type="presParOf" srcId="{902A3D2A-D3D0-4166-8D57-D951F1CF38C6}" destId="{8B558F76-8F87-4AE9-A948-1F547AC85F46}" srcOrd="3" destOrd="0" presId="urn:microsoft.com/office/officeart/2005/8/layout/pyramid1"/>
    <dgm:cxn modelId="{2C8874A1-A058-4766-90D7-9CEECF244D08}" type="presParOf" srcId="{8B558F76-8F87-4AE9-A948-1F547AC85F46}" destId="{01028E5C-E227-406C-A2DF-B15ED378665E}" srcOrd="0" destOrd="0" presId="urn:microsoft.com/office/officeart/2005/8/layout/pyramid1"/>
    <dgm:cxn modelId="{C421B60D-ABD9-48E6-8CA8-DAC8DDD05299}" type="presParOf" srcId="{8B558F76-8F87-4AE9-A948-1F547AC85F46}" destId="{ECB505EB-9B68-4901-8675-8A4820D15F61}"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BBC441-B2CA-4BDB-8940-894D25B28BC3}" type="doc">
      <dgm:prSet loTypeId="urn:microsoft.com/office/officeart/2016/7/layout/RepeatingBendingProcessNew" loCatId="process" qsTypeId="urn:microsoft.com/office/officeart/2005/8/quickstyle/simple1" qsCatId="simple" csTypeId="urn:microsoft.com/office/officeart/2005/8/colors/colorful2" csCatId="colorful" phldr="1"/>
      <dgm:spPr/>
    </dgm:pt>
    <dgm:pt modelId="{A1E3D641-08B3-4FB9-BF47-0439B410C411}">
      <dgm:prSet phldrT="[Text]" custT="1"/>
      <dgm:spPr/>
      <dgm:t>
        <a:bodyPr/>
        <a:lstStyle/>
        <a:p>
          <a:r>
            <a:rPr lang="en-US" sz="2000" dirty="0" err="1">
              <a:latin typeface="Times New Roman" panose="02020603050405020304" pitchFamily="18" charset="0"/>
              <a:cs typeface="Times New Roman" panose="02020603050405020304" pitchFamily="18" charset="0"/>
            </a:rPr>
            <a:t>Nhiễm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chéo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PXN</a:t>
          </a:r>
        </a:p>
      </dgm:t>
    </dgm:pt>
    <dgm:pt modelId="{AE4325A5-2BA8-4A01-BBBE-9ECC5C1A5B72}" type="parTrans" cxnId="{8BB7D873-7B21-424F-9AA8-2F31F2E441C7}">
      <dgm:prSet/>
      <dgm:spPr/>
      <dgm:t>
        <a:bodyPr/>
        <a:lstStyle/>
        <a:p>
          <a:endParaRPr lang="en-US" sz="1800">
            <a:latin typeface="Times New Roman" panose="02020603050405020304" pitchFamily="18" charset="0"/>
            <a:cs typeface="Times New Roman" panose="02020603050405020304" pitchFamily="18" charset="0"/>
          </a:endParaRPr>
        </a:p>
      </dgm:t>
    </dgm:pt>
    <dgm:pt modelId="{64F78E1C-3A33-4A29-B78F-9B847D6B1EFA}" type="sibTrans" cxnId="{8BB7D873-7B21-424F-9AA8-2F31F2E441C7}">
      <dgm:prSet custT="1"/>
      <dgm:spPr/>
      <dgm:t>
        <a:bodyPr/>
        <a:lstStyle/>
        <a:p>
          <a:endParaRPr lang="en-US" sz="1800">
            <a:latin typeface="Times New Roman" panose="02020603050405020304" pitchFamily="18" charset="0"/>
            <a:cs typeface="Times New Roman" panose="02020603050405020304" pitchFamily="18" charset="0"/>
          </a:endParaRPr>
        </a:p>
      </dgm:t>
    </dgm:pt>
    <dgm:pt modelId="{461ED4F7-BF80-4DAC-8354-02E3051EA0B1}">
      <dgm:prSet phldrT="[Text]" custT="1"/>
      <dgm:spPr/>
      <dgm:t>
        <a:bodyPr/>
        <a:lstStyle/>
        <a:p>
          <a:r>
            <a:rPr lang="en-US" sz="1800" b="1" dirty="0" err="1">
              <a:solidFill>
                <a:schemeClr val="tx1"/>
              </a:solidFill>
              <a:latin typeface="Times New Roman" panose="02020603050405020304" pitchFamily="18" charset="0"/>
              <a:cs typeface="Times New Roman" panose="02020603050405020304" pitchFamily="18" charset="0"/>
            </a:rPr>
            <a:t>Kết</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quả</a:t>
          </a:r>
          <a:r>
            <a:rPr lang="en-US" sz="1800" b="1" dirty="0">
              <a:solidFill>
                <a:schemeClr val="tx1"/>
              </a:solidFill>
              <a:latin typeface="Times New Roman" panose="02020603050405020304" pitchFamily="18" charset="0"/>
              <a:cs typeface="Times New Roman" panose="02020603050405020304" pitchFamily="18" charset="0"/>
            </a:rPr>
            <a:t> </a:t>
          </a:r>
        </a:p>
        <a:p>
          <a:r>
            <a:rPr lang="en-US" sz="1800" b="1" dirty="0" err="1">
              <a:solidFill>
                <a:schemeClr val="tx1"/>
              </a:solidFill>
              <a:latin typeface="Times New Roman" panose="02020603050405020304" pitchFamily="18" charset="0"/>
              <a:cs typeface="Times New Roman" panose="02020603050405020304" pitchFamily="18" charset="0"/>
            </a:rPr>
            <a:t>dương</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tính</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giả</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B5CE7703-762C-4F7C-A61A-4AD6474225BF}" type="parTrans" cxnId="{BDABA01D-6C7E-4147-BE40-3D17F4018AA8}">
      <dgm:prSet/>
      <dgm:spPr/>
      <dgm:t>
        <a:bodyPr/>
        <a:lstStyle/>
        <a:p>
          <a:endParaRPr lang="en-US" sz="1800">
            <a:latin typeface="Times New Roman" panose="02020603050405020304" pitchFamily="18" charset="0"/>
            <a:cs typeface="Times New Roman" panose="02020603050405020304" pitchFamily="18" charset="0"/>
          </a:endParaRPr>
        </a:p>
      </dgm:t>
    </dgm:pt>
    <dgm:pt modelId="{B04CA934-3B0A-4ED2-AF22-CAAB8B5EDB87}" type="sibTrans" cxnId="{BDABA01D-6C7E-4147-BE40-3D17F4018AA8}">
      <dgm:prSet custT="1"/>
      <dgm:spPr/>
      <dgm:t>
        <a:bodyPr/>
        <a:lstStyle/>
        <a:p>
          <a:endParaRPr lang="en-US" sz="1800">
            <a:latin typeface="Times New Roman" panose="02020603050405020304" pitchFamily="18" charset="0"/>
            <a:cs typeface="Times New Roman" panose="02020603050405020304" pitchFamily="18" charset="0"/>
          </a:endParaRPr>
        </a:p>
      </dgm:t>
    </dgm:pt>
    <dgm:pt modelId="{8948278A-C098-49C1-93EB-3EB113F8EB11}">
      <dgm:prSet phldrT="[Text]" custT="1"/>
      <dgm:spPr/>
      <dgm:t>
        <a:bodyPr/>
        <a:lstStyle/>
        <a:p>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ly</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a:t>
          </a:r>
        </a:p>
      </dgm:t>
    </dgm:pt>
    <dgm:pt modelId="{CC47A7B4-7921-46FF-8E88-4D12B242664C}" type="parTrans" cxnId="{50CF7314-9600-4DD7-A66A-AB398F2D7337}">
      <dgm:prSet/>
      <dgm:spPr/>
      <dgm:t>
        <a:bodyPr/>
        <a:lstStyle/>
        <a:p>
          <a:endParaRPr lang="en-US" sz="1800">
            <a:latin typeface="Times New Roman" panose="02020603050405020304" pitchFamily="18" charset="0"/>
            <a:cs typeface="Times New Roman" panose="02020603050405020304" pitchFamily="18" charset="0"/>
          </a:endParaRPr>
        </a:p>
      </dgm:t>
    </dgm:pt>
    <dgm:pt modelId="{7314AD25-1ACF-47A5-BC43-FF1D3245EF3C}" type="sibTrans" cxnId="{50CF7314-9600-4DD7-A66A-AB398F2D7337}">
      <dgm:prSet custT="1"/>
      <dgm:spPr/>
      <dgm:t>
        <a:bodyPr/>
        <a:lstStyle/>
        <a:p>
          <a:endParaRPr lang="en-US" sz="1800">
            <a:latin typeface="Times New Roman" panose="02020603050405020304" pitchFamily="18" charset="0"/>
            <a:cs typeface="Times New Roman" panose="02020603050405020304" pitchFamily="18" charset="0"/>
          </a:endParaRPr>
        </a:p>
      </dgm:t>
    </dgm:pt>
    <dgm:pt modelId="{A319316A-AC17-4C0F-A1AE-BBBDC8A05FEE}">
      <dgm:prSet phldrT="[Text]" custT="1"/>
      <dgm:spPr/>
      <dgm:t>
        <a:bodyPr/>
        <a:lstStyle/>
        <a:p>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tễ</a:t>
          </a:r>
          <a:endParaRPr lang="en-US" sz="2000" dirty="0">
            <a:latin typeface="Times New Roman" panose="02020603050405020304" pitchFamily="18" charset="0"/>
            <a:cs typeface="Times New Roman" panose="02020603050405020304" pitchFamily="18" charset="0"/>
          </a:endParaRPr>
        </a:p>
      </dgm:t>
    </dgm:pt>
    <dgm:pt modelId="{094DF2A6-579A-4DAD-9D85-DB31B0101066}" type="parTrans" cxnId="{C8098637-4B8D-444C-9E3A-70431E219111}">
      <dgm:prSet/>
      <dgm:spPr/>
      <dgm:t>
        <a:bodyPr/>
        <a:lstStyle/>
        <a:p>
          <a:endParaRPr lang="en-US" sz="1800">
            <a:latin typeface="Times New Roman" panose="02020603050405020304" pitchFamily="18" charset="0"/>
            <a:cs typeface="Times New Roman" panose="02020603050405020304" pitchFamily="18" charset="0"/>
          </a:endParaRPr>
        </a:p>
      </dgm:t>
    </dgm:pt>
    <dgm:pt modelId="{53722D04-C408-4D05-83E7-0AA5A1B5CA23}" type="sibTrans" cxnId="{C8098637-4B8D-444C-9E3A-70431E219111}">
      <dgm:prSet custT="1"/>
      <dgm:spPr/>
      <dgm:t>
        <a:bodyPr/>
        <a:lstStyle/>
        <a:p>
          <a:endParaRPr lang="en-US" sz="1800">
            <a:latin typeface="Times New Roman" panose="02020603050405020304" pitchFamily="18" charset="0"/>
            <a:cs typeface="Times New Roman" panose="02020603050405020304" pitchFamily="18" charset="0"/>
          </a:endParaRPr>
        </a:p>
      </dgm:t>
    </dgm:pt>
    <dgm:pt modelId="{85084B8C-A646-4BC7-9E0D-39686C609453}">
      <dgm:prSet phldrT="[Text]" custT="1"/>
      <dgm:spPr/>
      <dgm:t>
        <a:bodyPr/>
        <a:lstStyle/>
        <a:p>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ly</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endParaRPr lang="en-US" sz="2000" dirty="0">
            <a:latin typeface="Times New Roman" panose="02020603050405020304" pitchFamily="18" charset="0"/>
            <a:cs typeface="Times New Roman" panose="02020603050405020304" pitchFamily="18" charset="0"/>
          </a:endParaRPr>
        </a:p>
      </dgm:t>
    </dgm:pt>
    <dgm:pt modelId="{D69AEEDB-EBCA-457E-A5D4-38BDBBC87687}" type="parTrans" cxnId="{4F91BF8A-1C5C-4B19-84BF-1E4B25897585}">
      <dgm:prSet/>
      <dgm:spPr/>
      <dgm:t>
        <a:bodyPr/>
        <a:lstStyle/>
        <a:p>
          <a:endParaRPr lang="en-US" sz="1800">
            <a:latin typeface="Times New Roman" panose="02020603050405020304" pitchFamily="18" charset="0"/>
            <a:cs typeface="Times New Roman" panose="02020603050405020304" pitchFamily="18" charset="0"/>
          </a:endParaRPr>
        </a:p>
      </dgm:t>
    </dgm:pt>
    <dgm:pt modelId="{FE478D9B-2105-41C6-B297-2AF6212D8D83}" type="sibTrans" cxnId="{4F91BF8A-1C5C-4B19-84BF-1E4B25897585}">
      <dgm:prSet custT="1"/>
      <dgm:spPr/>
      <dgm:t>
        <a:bodyPr/>
        <a:lstStyle/>
        <a:p>
          <a:endParaRPr lang="en-US" sz="1800">
            <a:latin typeface="Times New Roman" panose="02020603050405020304" pitchFamily="18" charset="0"/>
            <a:cs typeface="Times New Roman" panose="02020603050405020304" pitchFamily="18" charset="0"/>
          </a:endParaRPr>
        </a:p>
      </dgm:t>
    </dgm:pt>
    <dgm:pt modelId="{D02E139F-4655-4C49-8262-44CA976A8C24}">
      <dgm:prSet phldrT="[Text]" custT="1"/>
      <dgm:spPr/>
      <dgm:t>
        <a:bodyPr/>
        <a:lstStyle/>
        <a:p>
          <a:r>
            <a:rPr lang="en-US" sz="2000" dirty="0" err="1">
              <a:latin typeface="Times New Roman" panose="02020603050405020304" pitchFamily="18" charset="0"/>
              <a:cs typeface="Times New Roman" panose="02020603050405020304" pitchFamily="18" charset="0"/>
            </a:rPr>
            <a:t>Lãng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a:t>
          </a:r>
        </a:p>
      </dgm:t>
    </dgm:pt>
    <dgm:pt modelId="{3DD65725-1228-4D04-9F9A-7730CAC29D32}" type="parTrans" cxnId="{09D087BB-4209-4580-98F7-D26D93E5A08B}">
      <dgm:prSet/>
      <dgm:spPr/>
      <dgm:t>
        <a:bodyPr/>
        <a:lstStyle/>
        <a:p>
          <a:endParaRPr lang="en-US" sz="1800">
            <a:latin typeface="Times New Roman" panose="02020603050405020304" pitchFamily="18" charset="0"/>
            <a:cs typeface="Times New Roman" panose="02020603050405020304" pitchFamily="18" charset="0"/>
          </a:endParaRPr>
        </a:p>
      </dgm:t>
    </dgm:pt>
    <dgm:pt modelId="{83BB008B-6E46-4241-95B6-6BE536B3599E}" type="sibTrans" cxnId="{09D087BB-4209-4580-98F7-D26D93E5A08B}">
      <dgm:prSet custT="1"/>
      <dgm:spPr/>
      <dgm:t>
        <a:bodyPr/>
        <a:lstStyle/>
        <a:p>
          <a:endParaRPr lang="en-US" sz="1800">
            <a:latin typeface="Times New Roman" panose="02020603050405020304" pitchFamily="18" charset="0"/>
            <a:cs typeface="Times New Roman" panose="02020603050405020304" pitchFamily="18" charset="0"/>
          </a:endParaRPr>
        </a:p>
      </dgm:t>
    </dgm:pt>
    <dgm:pt modelId="{F15DD95F-69A2-423D-BDAF-E7EC514945BA}">
      <dgm:prSet phldrT="[Text]" custT="1"/>
      <dgm:spPr/>
      <dgm:t>
        <a:bodyPr/>
        <a:lstStyle/>
        <a:p>
          <a:r>
            <a:rPr lang="en-US" sz="2000" dirty="0">
              <a:latin typeface="Times New Roman" panose="02020603050405020304" pitchFamily="18" charset="0"/>
              <a:cs typeface="Times New Roman" panose="02020603050405020304" pitchFamily="18" charset="0"/>
            </a:rPr>
            <a:t>…nhưng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endParaRPr lang="en-US" sz="2000" dirty="0">
            <a:latin typeface="Times New Roman" panose="02020603050405020304" pitchFamily="18" charset="0"/>
            <a:cs typeface="Times New Roman" panose="02020603050405020304" pitchFamily="18" charset="0"/>
          </a:endParaRPr>
        </a:p>
      </dgm:t>
    </dgm:pt>
    <dgm:pt modelId="{3E1F6B6B-22BC-4F67-8108-537CE52D4844}" type="parTrans" cxnId="{7F1B38EC-7EA6-4775-A6A5-913B8AB0D6C1}">
      <dgm:prSet/>
      <dgm:spPr/>
      <dgm:t>
        <a:bodyPr/>
        <a:lstStyle/>
        <a:p>
          <a:endParaRPr lang="en-US" sz="1800">
            <a:latin typeface="Times New Roman" panose="02020603050405020304" pitchFamily="18" charset="0"/>
            <a:cs typeface="Times New Roman" panose="02020603050405020304" pitchFamily="18" charset="0"/>
          </a:endParaRPr>
        </a:p>
      </dgm:t>
    </dgm:pt>
    <dgm:pt modelId="{AC243413-DBA5-49D7-95A9-2E319C8869D1}" type="sibTrans" cxnId="{7F1B38EC-7EA6-4775-A6A5-913B8AB0D6C1}">
      <dgm:prSet/>
      <dgm:spPr/>
      <dgm:t>
        <a:bodyPr/>
        <a:lstStyle/>
        <a:p>
          <a:endParaRPr lang="en-US" sz="1800">
            <a:latin typeface="Times New Roman" panose="02020603050405020304" pitchFamily="18" charset="0"/>
            <a:cs typeface="Times New Roman" panose="02020603050405020304" pitchFamily="18" charset="0"/>
          </a:endParaRPr>
        </a:p>
      </dgm:t>
    </dgm:pt>
    <dgm:pt modelId="{3FA6A646-F264-48AC-9AAA-2578860E7B25}" type="pres">
      <dgm:prSet presAssocID="{17BBC441-B2CA-4BDB-8940-894D25B28BC3}" presName="Name0" presStyleCnt="0">
        <dgm:presLayoutVars>
          <dgm:dir/>
          <dgm:resizeHandles val="exact"/>
        </dgm:presLayoutVars>
      </dgm:prSet>
      <dgm:spPr/>
    </dgm:pt>
    <dgm:pt modelId="{3D06258B-6418-48C7-825C-91593E059840}" type="pres">
      <dgm:prSet presAssocID="{A1E3D641-08B3-4FB9-BF47-0439B410C411}" presName="node" presStyleLbl="node1" presStyleIdx="0" presStyleCnt="7">
        <dgm:presLayoutVars>
          <dgm:bulletEnabled val="1"/>
        </dgm:presLayoutVars>
      </dgm:prSet>
      <dgm:spPr/>
      <dgm:t>
        <a:bodyPr/>
        <a:lstStyle/>
        <a:p>
          <a:endParaRPr lang="en-US"/>
        </a:p>
      </dgm:t>
    </dgm:pt>
    <dgm:pt modelId="{FF0130B6-BB6F-41F4-B218-9CF31CEE2464}" type="pres">
      <dgm:prSet presAssocID="{64F78E1C-3A33-4A29-B78F-9B847D6B1EFA}" presName="sibTrans" presStyleLbl="sibTrans1D1" presStyleIdx="0" presStyleCnt="6"/>
      <dgm:spPr/>
      <dgm:t>
        <a:bodyPr/>
        <a:lstStyle/>
        <a:p>
          <a:endParaRPr lang="en-US"/>
        </a:p>
      </dgm:t>
    </dgm:pt>
    <dgm:pt modelId="{D2F1BEBB-D1D1-4619-9CEC-9E23A076B053}" type="pres">
      <dgm:prSet presAssocID="{64F78E1C-3A33-4A29-B78F-9B847D6B1EFA}" presName="connectorText" presStyleLbl="sibTrans1D1" presStyleIdx="0" presStyleCnt="6"/>
      <dgm:spPr/>
      <dgm:t>
        <a:bodyPr/>
        <a:lstStyle/>
        <a:p>
          <a:endParaRPr lang="en-US"/>
        </a:p>
      </dgm:t>
    </dgm:pt>
    <dgm:pt modelId="{00B02C63-FC9B-4F31-8B9F-ACCD43D69916}" type="pres">
      <dgm:prSet presAssocID="{461ED4F7-BF80-4DAC-8354-02E3051EA0B1}" presName="node" presStyleLbl="node1" presStyleIdx="1" presStyleCnt="7">
        <dgm:presLayoutVars>
          <dgm:bulletEnabled val="1"/>
        </dgm:presLayoutVars>
      </dgm:prSet>
      <dgm:spPr/>
      <dgm:t>
        <a:bodyPr/>
        <a:lstStyle/>
        <a:p>
          <a:endParaRPr lang="en-US"/>
        </a:p>
      </dgm:t>
    </dgm:pt>
    <dgm:pt modelId="{86104E4A-7721-485C-8C8B-70C30D145212}" type="pres">
      <dgm:prSet presAssocID="{B04CA934-3B0A-4ED2-AF22-CAAB8B5EDB87}" presName="sibTrans" presStyleLbl="sibTrans1D1" presStyleIdx="1" presStyleCnt="6"/>
      <dgm:spPr/>
      <dgm:t>
        <a:bodyPr/>
        <a:lstStyle/>
        <a:p>
          <a:endParaRPr lang="en-US"/>
        </a:p>
      </dgm:t>
    </dgm:pt>
    <dgm:pt modelId="{E0290444-A612-47B4-85B7-A75364CB41ED}" type="pres">
      <dgm:prSet presAssocID="{B04CA934-3B0A-4ED2-AF22-CAAB8B5EDB87}" presName="connectorText" presStyleLbl="sibTrans1D1" presStyleIdx="1" presStyleCnt="6"/>
      <dgm:spPr/>
      <dgm:t>
        <a:bodyPr/>
        <a:lstStyle/>
        <a:p>
          <a:endParaRPr lang="en-US"/>
        </a:p>
      </dgm:t>
    </dgm:pt>
    <dgm:pt modelId="{3D934489-55A6-48CC-A473-C8D5A82ED396}" type="pres">
      <dgm:prSet presAssocID="{8948278A-C098-49C1-93EB-3EB113F8EB11}" presName="node" presStyleLbl="node1" presStyleIdx="2" presStyleCnt="7">
        <dgm:presLayoutVars>
          <dgm:bulletEnabled val="1"/>
        </dgm:presLayoutVars>
      </dgm:prSet>
      <dgm:spPr/>
      <dgm:t>
        <a:bodyPr/>
        <a:lstStyle/>
        <a:p>
          <a:endParaRPr lang="en-US"/>
        </a:p>
      </dgm:t>
    </dgm:pt>
    <dgm:pt modelId="{49C01248-C593-4D41-A840-BF6D49A3EA64}" type="pres">
      <dgm:prSet presAssocID="{7314AD25-1ACF-47A5-BC43-FF1D3245EF3C}" presName="sibTrans" presStyleLbl="sibTrans1D1" presStyleIdx="2" presStyleCnt="6"/>
      <dgm:spPr/>
      <dgm:t>
        <a:bodyPr/>
        <a:lstStyle/>
        <a:p>
          <a:endParaRPr lang="en-US"/>
        </a:p>
      </dgm:t>
    </dgm:pt>
    <dgm:pt modelId="{E0AA24D9-74A4-41EE-BDA1-5A150A536AE2}" type="pres">
      <dgm:prSet presAssocID="{7314AD25-1ACF-47A5-BC43-FF1D3245EF3C}" presName="connectorText" presStyleLbl="sibTrans1D1" presStyleIdx="2" presStyleCnt="6"/>
      <dgm:spPr/>
      <dgm:t>
        <a:bodyPr/>
        <a:lstStyle/>
        <a:p>
          <a:endParaRPr lang="en-US"/>
        </a:p>
      </dgm:t>
    </dgm:pt>
    <dgm:pt modelId="{E23D3125-1604-4811-BAA4-9685D2D24DB0}" type="pres">
      <dgm:prSet presAssocID="{A319316A-AC17-4C0F-A1AE-BBBDC8A05FEE}" presName="node" presStyleLbl="node1" presStyleIdx="3" presStyleCnt="7">
        <dgm:presLayoutVars>
          <dgm:bulletEnabled val="1"/>
        </dgm:presLayoutVars>
      </dgm:prSet>
      <dgm:spPr/>
      <dgm:t>
        <a:bodyPr/>
        <a:lstStyle/>
        <a:p>
          <a:endParaRPr lang="en-US"/>
        </a:p>
      </dgm:t>
    </dgm:pt>
    <dgm:pt modelId="{C79D1F9D-DE1C-49B9-AB9B-FE39030B36E6}" type="pres">
      <dgm:prSet presAssocID="{53722D04-C408-4D05-83E7-0AA5A1B5CA23}" presName="sibTrans" presStyleLbl="sibTrans1D1" presStyleIdx="3" presStyleCnt="6"/>
      <dgm:spPr/>
      <dgm:t>
        <a:bodyPr/>
        <a:lstStyle/>
        <a:p>
          <a:endParaRPr lang="en-US"/>
        </a:p>
      </dgm:t>
    </dgm:pt>
    <dgm:pt modelId="{DD8E5AC0-DCBB-49E1-AE0D-79E54E945798}" type="pres">
      <dgm:prSet presAssocID="{53722D04-C408-4D05-83E7-0AA5A1B5CA23}" presName="connectorText" presStyleLbl="sibTrans1D1" presStyleIdx="3" presStyleCnt="6"/>
      <dgm:spPr/>
      <dgm:t>
        <a:bodyPr/>
        <a:lstStyle/>
        <a:p>
          <a:endParaRPr lang="en-US"/>
        </a:p>
      </dgm:t>
    </dgm:pt>
    <dgm:pt modelId="{B4852A1E-5F29-42A5-A4CD-94F855D73ADF}" type="pres">
      <dgm:prSet presAssocID="{85084B8C-A646-4BC7-9E0D-39686C609453}" presName="node" presStyleLbl="node1" presStyleIdx="4" presStyleCnt="7">
        <dgm:presLayoutVars>
          <dgm:bulletEnabled val="1"/>
        </dgm:presLayoutVars>
      </dgm:prSet>
      <dgm:spPr/>
      <dgm:t>
        <a:bodyPr/>
        <a:lstStyle/>
        <a:p>
          <a:endParaRPr lang="en-US"/>
        </a:p>
      </dgm:t>
    </dgm:pt>
    <dgm:pt modelId="{D32A8F83-AB71-422F-9A2B-B81262408654}" type="pres">
      <dgm:prSet presAssocID="{FE478D9B-2105-41C6-B297-2AF6212D8D83}" presName="sibTrans" presStyleLbl="sibTrans1D1" presStyleIdx="4" presStyleCnt="6"/>
      <dgm:spPr/>
      <dgm:t>
        <a:bodyPr/>
        <a:lstStyle/>
        <a:p>
          <a:endParaRPr lang="en-US"/>
        </a:p>
      </dgm:t>
    </dgm:pt>
    <dgm:pt modelId="{A5611AA9-24D2-4F88-A3CE-84C6E0EFD617}" type="pres">
      <dgm:prSet presAssocID="{FE478D9B-2105-41C6-B297-2AF6212D8D83}" presName="connectorText" presStyleLbl="sibTrans1D1" presStyleIdx="4" presStyleCnt="6"/>
      <dgm:spPr/>
      <dgm:t>
        <a:bodyPr/>
        <a:lstStyle/>
        <a:p>
          <a:endParaRPr lang="en-US"/>
        </a:p>
      </dgm:t>
    </dgm:pt>
    <dgm:pt modelId="{7FD48593-4A1C-4B84-9D27-8A5EDA88CB83}" type="pres">
      <dgm:prSet presAssocID="{D02E139F-4655-4C49-8262-44CA976A8C24}" presName="node" presStyleLbl="node1" presStyleIdx="5" presStyleCnt="7">
        <dgm:presLayoutVars>
          <dgm:bulletEnabled val="1"/>
        </dgm:presLayoutVars>
      </dgm:prSet>
      <dgm:spPr/>
      <dgm:t>
        <a:bodyPr/>
        <a:lstStyle/>
        <a:p>
          <a:endParaRPr lang="en-US"/>
        </a:p>
      </dgm:t>
    </dgm:pt>
    <dgm:pt modelId="{33A4BE69-2C55-42B6-AEF8-92E206FF60B0}" type="pres">
      <dgm:prSet presAssocID="{83BB008B-6E46-4241-95B6-6BE536B3599E}" presName="sibTrans" presStyleLbl="sibTrans1D1" presStyleIdx="5" presStyleCnt="6"/>
      <dgm:spPr/>
      <dgm:t>
        <a:bodyPr/>
        <a:lstStyle/>
        <a:p>
          <a:endParaRPr lang="en-US"/>
        </a:p>
      </dgm:t>
    </dgm:pt>
    <dgm:pt modelId="{DD550456-4776-43EB-8B25-49CB8FA62EDF}" type="pres">
      <dgm:prSet presAssocID="{83BB008B-6E46-4241-95B6-6BE536B3599E}" presName="connectorText" presStyleLbl="sibTrans1D1" presStyleIdx="5" presStyleCnt="6"/>
      <dgm:spPr/>
      <dgm:t>
        <a:bodyPr/>
        <a:lstStyle/>
        <a:p>
          <a:endParaRPr lang="en-US"/>
        </a:p>
      </dgm:t>
    </dgm:pt>
    <dgm:pt modelId="{BE8F5414-1D15-4CE6-8ABB-BCC1F37D8BD6}" type="pres">
      <dgm:prSet presAssocID="{F15DD95F-69A2-423D-BDAF-E7EC514945BA}" presName="node" presStyleLbl="node1" presStyleIdx="6" presStyleCnt="7">
        <dgm:presLayoutVars>
          <dgm:bulletEnabled val="1"/>
        </dgm:presLayoutVars>
      </dgm:prSet>
      <dgm:spPr/>
      <dgm:t>
        <a:bodyPr/>
        <a:lstStyle/>
        <a:p>
          <a:endParaRPr lang="en-US"/>
        </a:p>
      </dgm:t>
    </dgm:pt>
  </dgm:ptLst>
  <dgm:cxnLst>
    <dgm:cxn modelId="{105C89DB-5676-4D9D-AF64-D5D92A92954B}" type="presOf" srcId="{85084B8C-A646-4BC7-9E0D-39686C609453}" destId="{B4852A1E-5F29-42A5-A4CD-94F855D73ADF}" srcOrd="0" destOrd="0" presId="urn:microsoft.com/office/officeart/2016/7/layout/RepeatingBendingProcessNew"/>
    <dgm:cxn modelId="{50CF7314-9600-4DD7-A66A-AB398F2D7337}" srcId="{17BBC441-B2CA-4BDB-8940-894D25B28BC3}" destId="{8948278A-C098-49C1-93EB-3EB113F8EB11}" srcOrd="2" destOrd="0" parTransId="{CC47A7B4-7921-46FF-8E88-4D12B242664C}" sibTransId="{7314AD25-1ACF-47A5-BC43-FF1D3245EF3C}"/>
    <dgm:cxn modelId="{789BEEA7-C327-4167-8264-D1968B11E03E}" type="presOf" srcId="{FE478D9B-2105-41C6-B297-2AF6212D8D83}" destId="{A5611AA9-24D2-4F88-A3CE-84C6E0EFD617}" srcOrd="1" destOrd="0" presId="urn:microsoft.com/office/officeart/2016/7/layout/RepeatingBendingProcessNew"/>
    <dgm:cxn modelId="{65A9A44F-D3AC-43F5-90B6-7374C78D9A97}" type="presOf" srcId="{461ED4F7-BF80-4DAC-8354-02E3051EA0B1}" destId="{00B02C63-FC9B-4F31-8B9F-ACCD43D69916}" srcOrd="0" destOrd="0" presId="urn:microsoft.com/office/officeart/2016/7/layout/RepeatingBendingProcessNew"/>
    <dgm:cxn modelId="{7F1B38EC-7EA6-4775-A6A5-913B8AB0D6C1}" srcId="{17BBC441-B2CA-4BDB-8940-894D25B28BC3}" destId="{F15DD95F-69A2-423D-BDAF-E7EC514945BA}" srcOrd="6" destOrd="0" parTransId="{3E1F6B6B-22BC-4F67-8108-537CE52D4844}" sibTransId="{AC243413-DBA5-49D7-95A9-2E319C8869D1}"/>
    <dgm:cxn modelId="{055EE0B3-807D-4519-81BF-C592882035FA}" type="presOf" srcId="{F15DD95F-69A2-423D-BDAF-E7EC514945BA}" destId="{BE8F5414-1D15-4CE6-8ABB-BCC1F37D8BD6}" srcOrd="0" destOrd="0" presId="urn:microsoft.com/office/officeart/2016/7/layout/RepeatingBendingProcessNew"/>
    <dgm:cxn modelId="{B8596EFD-2CA9-46B1-AA56-E1611AE4DC01}" type="presOf" srcId="{A1E3D641-08B3-4FB9-BF47-0439B410C411}" destId="{3D06258B-6418-48C7-825C-91593E059840}" srcOrd="0" destOrd="0" presId="urn:microsoft.com/office/officeart/2016/7/layout/RepeatingBendingProcessNew"/>
    <dgm:cxn modelId="{4F91BF8A-1C5C-4B19-84BF-1E4B25897585}" srcId="{17BBC441-B2CA-4BDB-8940-894D25B28BC3}" destId="{85084B8C-A646-4BC7-9E0D-39686C609453}" srcOrd="4" destOrd="0" parTransId="{D69AEEDB-EBCA-457E-A5D4-38BDBBC87687}" sibTransId="{FE478D9B-2105-41C6-B297-2AF6212D8D83}"/>
    <dgm:cxn modelId="{A6A7C4D0-85D1-4A5E-932F-F801715D5249}" type="presOf" srcId="{17BBC441-B2CA-4BDB-8940-894D25B28BC3}" destId="{3FA6A646-F264-48AC-9AAA-2578860E7B25}" srcOrd="0" destOrd="0" presId="urn:microsoft.com/office/officeart/2016/7/layout/RepeatingBendingProcessNew"/>
    <dgm:cxn modelId="{730BCE53-44AE-451E-9147-533F9545EF24}" type="presOf" srcId="{64F78E1C-3A33-4A29-B78F-9B847D6B1EFA}" destId="{D2F1BEBB-D1D1-4619-9CEC-9E23A076B053}" srcOrd="1" destOrd="0" presId="urn:microsoft.com/office/officeart/2016/7/layout/RepeatingBendingProcessNew"/>
    <dgm:cxn modelId="{7A3598F8-4F03-4534-97E7-5D33A8C4B08B}" type="presOf" srcId="{7314AD25-1ACF-47A5-BC43-FF1D3245EF3C}" destId="{49C01248-C593-4D41-A840-BF6D49A3EA64}" srcOrd="0" destOrd="0" presId="urn:microsoft.com/office/officeart/2016/7/layout/RepeatingBendingProcessNew"/>
    <dgm:cxn modelId="{E6C53860-8A8D-4DF9-B9A9-C3E910AE20FE}" type="presOf" srcId="{FE478D9B-2105-41C6-B297-2AF6212D8D83}" destId="{D32A8F83-AB71-422F-9A2B-B81262408654}" srcOrd="0" destOrd="0" presId="urn:microsoft.com/office/officeart/2016/7/layout/RepeatingBendingProcessNew"/>
    <dgm:cxn modelId="{09D087BB-4209-4580-98F7-D26D93E5A08B}" srcId="{17BBC441-B2CA-4BDB-8940-894D25B28BC3}" destId="{D02E139F-4655-4C49-8262-44CA976A8C24}" srcOrd="5" destOrd="0" parTransId="{3DD65725-1228-4D04-9F9A-7730CAC29D32}" sibTransId="{83BB008B-6E46-4241-95B6-6BE536B3599E}"/>
    <dgm:cxn modelId="{294DE742-9353-48DD-B112-EE5EA473EC3D}" type="presOf" srcId="{8948278A-C098-49C1-93EB-3EB113F8EB11}" destId="{3D934489-55A6-48CC-A473-C8D5A82ED396}" srcOrd="0" destOrd="0" presId="urn:microsoft.com/office/officeart/2016/7/layout/RepeatingBendingProcessNew"/>
    <dgm:cxn modelId="{906B1416-0C16-4414-B9B8-31269183242D}" type="presOf" srcId="{B04CA934-3B0A-4ED2-AF22-CAAB8B5EDB87}" destId="{86104E4A-7721-485C-8C8B-70C30D145212}" srcOrd="0" destOrd="0" presId="urn:microsoft.com/office/officeart/2016/7/layout/RepeatingBendingProcessNew"/>
    <dgm:cxn modelId="{81E17966-A335-42A8-A950-085F09D5ACFB}" type="presOf" srcId="{D02E139F-4655-4C49-8262-44CA976A8C24}" destId="{7FD48593-4A1C-4B84-9D27-8A5EDA88CB83}" srcOrd="0" destOrd="0" presId="urn:microsoft.com/office/officeart/2016/7/layout/RepeatingBendingProcessNew"/>
    <dgm:cxn modelId="{C8098637-4B8D-444C-9E3A-70431E219111}" srcId="{17BBC441-B2CA-4BDB-8940-894D25B28BC3}" destId="{A319316A-AC17-4C0F-A1AE-BBBDC8A05FEE}" srcOrd="3" destOrd="0" parTransId="{094DF2A6-579A-4DAD-9D85-DB31B0101066}" sibTransId="{53722D04-C408-4D05-83E7-0AA5A1B5CA23}"/>
    <dgm:cxn modelId="{DC809A5D-0FF8-4133-ACB6-C0357BD7A50D}" type="presOf" srcId="{53722D04-C408-4D05-83E7-0AA5A1B5CA23}" destId="{C79D1F9D-DE1C-49B9-AB9B-FE39030B36E6}" srcOrd="0" destOrd="0" presId="urn:microsoft.com/office/officeart/2016/7/layout/RepeatingBendingProcessNew"/>
    <dgm:cxn modelId="{8BB7D873-7B21-424F-9AA8-2F31F2E441C7}" srcId="{17BBC441-B2CA-4BDB-8940-894D25B28BC3}" destId="{A1E3D641-08B3-4FB9-BF47-0439B410C411}" srcOrd="0" destOrd="0" parTransId="{AE4325A5-2BA8-4A01-BBBE-9ECC5C1A5B72}" sibTransId="{64F78E1C-3A33-4A29-B78F-9B847D6B1EFA}"/>
    <dgm:cxn modelId="{23ADF712-F3B7-4EEE-9709-36E61D5242D1}" type="presOf" srcId="{83BB008B-6E46-4241-95B6-6BE536B3599E}" destId="{33A4BE69-2C55-42B6-AEF8-92E206FF60B0}" srcOrd="0" destOrd="0" presId="urn:microsoft.com/office/officeart/2016/7/layout/RepeatingBendingProcessNew"/>
    <dgm:cxn modelId="{6B58937B-5A5E-42D7-AEBC-DAC670C8C7C5}" type="presOf" srcId="{83BB008B-6E46-4241-95B6-6BE536B3599E}" destId="{DD550456-4776-43EB-8B25-49CB8FA62EDF}" srcOrd="1" destOrd="0" presId="urn:microsoft.com/office/officeart/2016/7/layout/RepeatingBendingProcessNew"/>
    <dgm:cxn modelId="{2D453A94-5B6A-43B8-BEA4-3A3FBB78CB54}" type="presOf" srcId="{64F78E1C-3A33-4A29-B78F-9B847D6B1EFA}" destId="{FF0130B6-BB6F-41F4-B218-9CF31CEE2464}" srcOrd="0" destOrd="0" presId="urn:microsoft.com/office/officeart/2016/7/layout/RepeatingBendingProcessNew"/>
    <dgm:cxn modelId="{B18E3B70-C13E-4655-BD91-B4EDFB3CF8AC}" type="presOf" srcId="{53722D04-C408-4D05-83E7-0AA5A1B5CA23}" destId="{DD8E5AC0-DCBB-49E1-AE0D-79E54E945798}" srcOrd="1" destOrd="0" presId="urn:microsoft.com/office/officeart/2016/7/layout/RepeatingBendingProcessNew"/>
    <dgm:cxn modelId="{851390E8-4DC6-4620-9616-E7FF3525F438}" type="presOf" srcId="{A319316A-AC17-4C0F-A1AE-BBBDC8A05FEE}" destId="{E23D3125-1604-4811-BAA4-9685D2D24DB0}" srcOrd="0" destOrd="0" presId="urn:microsoft.com/office/officeart/2016/7/layout/RepeatingBendingProcessNew"/>
    <dgm:cxn modelId="{BDABA01D-6C7E-4147-BE40-3D17F4018AA8}" srcId="{17BBC441-B2CA-4BDB-8940-894D25B28BC3}" destId="{461ED4F7-BF80-4DAC-8354-02E3051EA0B1}" srcOrd="1" destOrd="0" parTransId="{B5CE7703-762C-4F7C-A61A-4AD6474225BF}" sibTransId="{B04CA934-3B0A-4ED2-AF22-CAAB8B5EDB87}"/>
    <dgm:cxn modelId="{E5C630AE-47B8-4BC4-AD06-32E4977E608C}" type="presOf" srcId="{B04CA934-3B0A-4ED2-AF22-CAAB8B5EDB87}" destId="{E0290444-A612-47B4-85B7-A75364CB41ED}" srcOrd="1" destOrd="0" presId="urn:microsoft.com/office/officeart/2016/7/layout/RepeatingBendingProcessNew"/>
    <dgm:cxn modelId="{EABB3083-06E1-45CB-9F54-7A416A2CEB3A}" type="presOf" srcId="{7314AD25-1ACF-47A5-BC43-FF1D3245EF3C}" destId="{E0AA24D9-74A4-41EE-BDA1-5A150A536AE2}" srcOrd="1" destOrd="0" presId="urn:microsoft.com/office/officeart/2016/7/layout/RepeatingBendingProcessNew"/>
    <dgm:cxn modelId="{D54390C5-A05A-40A4-8D65-EF927A8B51BD}" type="presParOf" srcId="{3FA6A646-F264-48AC-9AAA-2578860E7B25}" destId="{3D06258B-6418-48C7-825C-91593E059840}" srcOrd="0" destOrd="0" presId="urn:microsoft.com/office/officeart/2016/7/layout/RepeatingBendingProcessNew"/>
    <dgm:cxn modelId="{F40CCC72-65D6-4B7F-8101-5C57D2E16A3F}" type="presParOf" srcId="{3FA6A646-F264-48AC-9AAA-2578860E7B25}" destId="{FF0130B6-BB6F-41F4-B218-9CF31CEE2464}" srcOrd="1" destOrd="0" presId="urn:microsoft.com/office/officeart/2016/7/layout/RepeatingBendingProcessNew"/>
    <dgm:cxn modelId="{548052D2-385A-4DE8-A756-7FE2BA0F28EA}" type="presParOf" srcId="{FF0130B6-BB6F-41F4-B218-9CF31CEE2464}" destId="{D2F1BEBB-D1D1-4619-9CEC-9E23A076B053}" srcOrd="0" destOrd="0" presId="urn:microsoft.com/office/officeart/2016/7/layout/RepeatingBendingProcessNew"/>
    <dgm:cxn modelId="{B2C6C83E-4577-400A-A79B-125528AA325D}" type="presParOf" srcId="{3FA6A646-F264-48AC-9AAA-2578860E7B25}" destId="{00B02C63-FC9B-4F31-8B9F-ACCD43D69916}" srcOrd="2" destOrd="0" presId="urn:microsoft.com/office/officeart/2016/7/layout/RepeatingBendingProcessNew"/>
    <dgm:cxn modelId="{88F8FF66-DEC8-40F8-9C18-7A3E2B566B2B}" type="presParOf" srcId="{3FA6A646-F264-48AC-9AAA-2578860E7B25}" destId="{86104E4A-7721-485C-8C8B-70C30D145212}" srcOrd="3" destOrd="0" presId="urn:microsoft.com/office/officeart/2016/7/layout/RepeatingBendingProcessNew"/>
    <dgm:cxn modelId="{1210A2B0-CE61-43B0-BE3C-F043FFA97A98}" type="presParOf" srcId="{86104E4A-7721-485C-8C8B-70C30D145212}" destId="{E0290444-A612-47B4-85B7-A75364CB41ED}" srcOrd="0" destOrd="0" presId="urn:microsoft.com/office/officeart/2016/7/layout/RepeatingBendingProcessNew"/>
    <dgm:cxn modelId="{2FC02E2A-D990-44B7-8A69-A92E135E55BC}" type="presParOf" srcId="{3FA6A646-F264-48AC-9AAA-2578860E7B25}" destId="{3D934489-55A6-48CC-A473-C8D5A82ED396}" srcOrd="4" destOrd="0" presId="urn:microsoft.com/office/officeart/2016/7/layout/RepeatingBendingProcessNew"/>
    <dgm:cxn modelId="{937DF0C7-822A-430F-A2E9-E35AF4022DDF}" type="presParOf" srcId="{3FA6A646-F264-48AC-9AAA-2578860E7B25}" destId="{49C01248-C593-4D41-A840-BF6D49A3EA64}" srcOrd="5" destOrd="0" presId="urn:microsoft.com/office/officeart/2016/7/layout/RepeatingBendingProcessNew"/>
    <dgm:cxn modelId="{06B80EB0-869C-4B7C-83C7-1680B9A9AB43}" type="presParOf" srcId="{49C01248-C593-4D41-A840-BF6D49A3EA64}" destId="{E0AA24D9-74A4-41EE-BDA1-5A150A536AE2}" srcOrd="0" destOrd="0" presId="urn:microsoft.com/office/officeart/2016/7/layout/RepeatingBendingProcessNew"/>
    <dgm:cxn modelId="{ABBD3D11-CA27-481C-B8A9-FDF6DAB994FE}" type="presParOf" srcId="{3FA6A646-F264-48AC-9AAA-2578860E7B25}" destId="{E23D3125-1604-4811-BAA4-9685D2D24DB0}" srcOrd="6" destOrd="0" presId="urn:microsoft.com/office/officeart/2016/7/layout/RepeatingBendingProcessNew"/>
    <dgm:cxn modelId="{C45FF1E2-81F4-4A34-B15D-109B12583E70}" type="presParOf" srcId="{3FA6A646-F264-48AC-9AAA-2578860E7B25}" destId="{C79D1F9D-DE1C-49B9-AB9B-FE39030B36E6}" srcOrd="7" destOrd="0" presId="urn:microsoft.com/office/officeart/2016/7/layout/RepeatingBendingProcessNew"/>
    <dgm:cxn modelId="{3288396E-141E-4564-A348-BA4A0DF2B4B8}" type="presParOf" srcId="{C79D1F9D-DE1C-49B9-AB9B-FE39030B36E6}" destId="{DD8E5AC0-DCBB-49E1-AE0D-79E54E945798}" srcOrd="0" destOrd="0" presId="urn:microsoft.com/office/officeart/2016/7/layout/RepeatingBendingProcessNew"/>
    <dgm:cxn modelId="{674989BA-EAF3-408A-933E-7B93821F566E}" type="presParOf" srcId="{3FA6A646-F264-48AC-9AAA-2578860E7B25}" destId="{B4852A1E-5F29-42A5-A4CD-94F855D73ADF}" srcOrd="8" destOrd="0" presId="urn:microsoft.com/office/officeart/2016/7/layout/RepeatingBendingProcessNew"/>
    <dgm:cxn modelId="{EA6A3104-93E5-4C7A-8D4F-FD82E709CD6E}" type="presParOf" srcId="{3FA6A646-F264-48AC-9AAA-2578860E7B25}" destId="{D32A8F83-AB71-422F-9A2B-B81262408654}" srcOrd="9" destOrd="0" presId="urn:microsoft.com/office/officeart/2016/7/layout/RepeatingBendingProcessNew"/>
    <dgm:cxn modelId="{F3CA497F-ECE6-4CD1-BBF3-0AA53BB345B7}" type="presParOf" srcId="{D32A8F83-AB71-422F-9A2B-B81262408654}" destId="{A5611AA9-24D2-4F88-A3CE-84C6E0EFD617}" srcOrd="0" destOrd="0" presId="urn:microsoft.com/office/officeart/2016/7/layout/RepeatingBendingProcessNew"/>
    <dgm:cxn modelId="{B1A62FBD-F5BF-438E-BA17-DC1089210945}" type="presParOf" srcId="{3FA6A646-F264-48AC-9AAA-2578860E7B25}" destId="{7FD48593-4A1C-4B84-9D27-8A5EDA88CB83}" srcOrd="10" destOrd="0" presId="urn:microsoft.com/office/officeart/2016/7/layout/RepeatingBendingProcessNew"/>
    <dgm:cxn modelId="{7B57E2B8-8827-4997-80BE-C38D562B4E46}" type="presParOf" srcId="{3FA6A646-F264-48AC-9AAA-2578860E7B25}" destId="{33A4BE69-2C55-42B6-AEF8-92E206FF60B0}" srcOrd="11" destOrd="0" presId="urn:microsoft.com/office/officeart/2016/7/layout/RepeatingBendingProcessNew"/>
    <dgm:cxn modelId="{478A7F95-6867-4FD3-ACC5-409AFEF1BCD3}" type="presParOf" srcId="{33A4BE69-2C55-42B6-AEF8-92E206FF60B0}" destId="{DD550456-4776-43EB-8B25-49CB8FA62EDF}" srcOrd="0" destOrd="0" presId="urn:microsoft.com/office/officeart/2016/7/layout/RepeatingBendingProcessNew"/>
    <dgm:cxn modelId="{D7F4E41D-7C3D-4CA6-8E5A-570A6AABA40D}" type="presParOf" srcId="{3FA6A646-F264-48AC-9AAA-2578860E7B25}" destId="{BE8F5414-1D15-4CE6-8ABB-BCC1F37D8BD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BC441-B2CA-4BDB-8940-894D25B28BC3}" type="doc">
      <dgm:prSet loTypeId="urn:microsoft.com/office/officeart/2016/7/layout/RepeatingBendingProcessNew" loCatId="process" qsTypeId="urn:microsoft.com/office/officeart/2005/8/quickstyle/simple1" qsCatId="simple" csTypeId="urn:microsoft.com/office/officeart/2005/8/colors/colorful2" csCatId="colorful" phldr="1"/>
      <dgm:spPr/>
    </dgm:pt>
    <dgm:pt modelId="{A1E3D641-08B3-4FB9-BF47-0439B410C411}">
      <dgm:prSet phldrT="[Text]" custT="1"/>
      <dgm:spPr/>
      <dgm:t>
        <a:bodyPr/>
        <a:lstStyle/>
        <a:p>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thu </a:t>
          </a:r>
          <a:r>
            <a:rPr lang="en-US" sz="1800" dirty="0" err="1">
              <a:latin typeface="Times New Roman" panose="02020603050405020304" pitchFamily="18" charset="0"/>
              <a:cs typeface="Times New Roman" panose="02020603050405020304" pitchFamily="18" charset="0"/>
            </a:rPr>
            <a:t>thập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mẫu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bệnh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phẩm</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ví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a:t>
          </a:r>
          <a:r>
            <a:rPr lang="en-US" sz="1800" dirty="0">
              <a:latin typeface="Times New Roman" panose="02020603050405020304" pitchFamily="18" charset="0"/>
              <a:cs typeface="Times New Roman" panose="02020603050405020304" pitchFamily="18" charset="0"/>
            </a:rPr>
            <a:t> que </a:t>
          </a:r>
          <a:r>
            <a:rPr lang="en-US" sz="1800" dirty="0" err="1">
              <a:latin typeface="Times New Roman" panose="02020603050405020304" pitchFamily="18" charset="0"/>
              <a:cs typeface="Times New Roman" panose="02020603050405020304" pitchFamily="18" charset="0"/>
            </a:rPr>
            <a:t>lấy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mẫu</a:t>
          </a:r>
          <a:r>
            <a:rPr lang="en-US" sz="1600" dirty="0">
              <a:latin typeface="Times New Roman" panose="02020603050405020304" pitchFamily="18" charset="0"/>
              <a:cs typeface="Times New Roman" panose="02020603050405020304" pitchFamily="18" charset="0"/>
            </a:rPr>
            <a:t>)</a:t>
          </a:r>
        </a:p>
      </dgm:t>
    </dgm:pt>
    <dgm:pt modelId="{AE4325A5-2BA8-4A01-BBBE-9ECC5C1A5B72}" type="parTrans" cxnId="{8BB7D873-7B21-424F-9AA8-2F31F2E441C7}">
      <dgm:prSet/>
      <dgm:spPr/>
      <dgm:t>
        <a:bodyPr/>
        <a:lstStyle/>
        <a:p>
          <a:endParaRPr lang="en-US" sz="1600">
            <a:latin typeface="Times New Roman" panose="02020603050405020304" pitchFamily="18" charset="0"/>
            <a:cs typeface="Times New Roman" panose="02020603050405020304" pitchFamily="18" charset="0"/>
          </a:endParaRPr>
        </a:p>
      </dgm:t>
    </dgm:pt>
    <dgm:pt modelId="{64F78E1C-3A33-4A29-B78F-9B847D6B1EFA}" type="sibTrans" cxnId="{8BB7D873-7B21-424F-9AA8-2F31F2E441C7}">
      <dgm:prSet custT="1"/>
      <dgm:spPr/>
      <dgm:t>
        <a:bodyPr/>
        <a:lstStyle/>
        <a:p>
          <a:endParaRPr lang="en-US" sz="1600">
            <a:latin typeface="Times New Roman" panose="02020603050405020304" pitchFamily="18" charset="0"/>
            <a:cs typeface="Times New Roman" panose="02020603050405020304" pitchFamily="18" charset="0"/>
          </a:endParaRPr>
        </a:p>
      </dgm:t>
    </dgm:pt>
    <dgm:pt modelId="{461ED4F7-BF80-4DAC-8354-02E3051EA0B1}">
      <dgm:prSet phldrT="[Text]" custT="1"/>
      <dgm:spPr/>
      <dgm:t>
        <a:bodyPr/>
        <a:lstStyle/>
        <a:p>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thu </a:t>
          </a:r>
          <a:r>
            <a:rPr lang="en-US" sz="1800" dirty="0" err="1">
              <a:latin typeface="Times New Roman" panose="02020603050405020304" pitchFamily="18" charset="0"/>
              <a:cs typeface="Times New Roman" panose="02020603050405020304" pitchFamily="18" charset="0"/>
            </a:rPr>
            <a:t>thập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mẫu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bệnh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phẩm</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ví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dịch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ngoáy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họng</a:t>
          </a:r>
          <a:r>
            <a:rPr lang="en-US" sz="1800" dirty="0">
              <a:latin typeface="Times New Roman" panose="02020603050405020304" pitchFamily="18" charset="0"/>
              <a:cs typeface="Times New Roman" panose="02020603050405020304" pitchFamily="18" charset="0"/>
            </a:rPr>
            <a:t>)</a:t>
          </a:r>
        </a:p>
      </dgm:t>
    </dgm:pt>
    <dgm:pt modelId="{B5CE7703-762C-4F7C-A61A-4AD6474225BF}" type="parTrans" cxnId="{BDABA01D-6C7E-4147-BE40-3D17F4018AA8}">
      <dgm:prSet/>
      <dgm:spPr/>
      <dgm:t>
        <a:bodyPr/>
        <a:lstStyle/>
        <a:p>
          <a:endParaRPr lang="en-US" sz="1600">
            <a:latin typeface="Times New Roman" panose="02020603050405020304" pitchFamily="18" charset="0"/>
            <a:cs typeface="Times New Roman" panose="02020603050405020304" pitchFamily="18" charset="0"/>
          </a:endParaRPr>
        </a:p>
      </dgm:t>
    </dgm:pt>
    <dgm:pt modelId="{B04CA934-3B0A-4ED2-AF22-CAAB8B5EDB87}" type="sibTrans" cxnId="{BDABA01D-6C7E-4147-BE40-3D17F4018AA8}">
      <dgm:prSet custT="1"/>
      <dgm:spPr/>
      <dgm:t>
        <a:bodyPr/>
        <a:lstStyle/>
        <a:p>
          <a:endParaRPr lang="en-US" sz="1600">
            <a:latin typeface="Times New Roman" panose="02020603050405020304" pitchFamily="18" charset="0"/>
            <a:cs typeface="Times New Roman" panose="02020603050405020304" pitchFamily="18" charset="0"/>
          </a:endParaRPr>
        </a:p>
      </dgm:t>
    </dgm:pt>
    <dgm:pt modelId="{8948278A-C098-49C1-93EB-3EB113F8EB11}">
      <dgm:prSet phldrT="[Text]" custT="1"/>
      <dgm:spPr/>
      <dgm:t>
        <a:bodyPr/>
        <a:lstStyle/>
        <a:p>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lượng</a:t>
          </a:r>
          <a:r>
            <a:rPr lang="en-US" sz="1800" dirty="0">
              <a:latin typeface="Times New Roman" panose="02020603050405020304" pitchFamily="18" charset="0"/>
              <a:cs typeface="Times New Roman" panose="02020603050405020304" pitchFamily="18" charset="0"/>
            </a:rPr>
            <a:t> RNA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PXN</a:t>
          </a:r>
        </a:p>
      </dgm:t>
    </dgm:pt>
    <dgm:pt modelId="{CC47A7B4-7921-46FF-8E88-4D12B242664C}" type="parTrans" cxnId="{50CF7314-9600-4DD7-A66A-AB398F2D7337}">
      <dgm:prSet/>
      <dgm:spPr/>
      <dgm:t>
        <a:bodyPr/>
        <a:lstStyle/>
        <a:p>
          <a:endParaRPr lang="en-US" sz="1600">
            <a:latin typeface="Times New Roman" panose="02020603050405020304" pitchFamily="18" charset="0"/>
            <a:cs typeface="Times New Roman" panose="02020603050405020304" pitchFamily="18" charset="0"/>
          </a:endParaRPr>
        </a:p>
      </dgm:t>
    </dgm:pt>
    <dgm:pt modelId="{7314AD25-1ACF-47A5-BC43-FF1D3245EF3C}" type="sibTrans" cxnId="{50CF7314-9600-4DD7-A66A-AB398F2D7337}">
      <dgm:prSet custT="1"/>
      <dgm:spPr/>
      <dgm:t>
        <a:bodyPr/>
        <a:lstStyle/>
        <a:p>
          <a:endParaRPr lang="en-US" sz="1600">
            <a:latin typeface="Times New Roman" panose="02020603050405020304" pitchFamily="18" charset="0"/>
            <a:cs typeface="Times New Roman" panose="02020603050405020304" pitchFamily="18" charset="0"/>
          </a:endParaRPr>
        </a:p>
      </dgm:t>
    </dgm:pt>
    <dgm:pt modelId="{A319316A-AC17-4C0F-A1AE-BBBDC8A05FEE}">
      <dgm:prSet phldrT="[Text]" custT="1"/>
      <dgm:spPr/>
      <dgm:t>
        <a:bodyPr/>
        <a:lstStyle/>
        <a:p>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mồi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dò</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sinh </a:t>
          </a:r>
          <a:r>
            <a:rPr lang="en-US" sz="1800" dirty="0" err="1">
              <a:latin typeface="Times New Roman" panose="02020603050405020304" pitchFamily="18" charset="0"/>
              <a:cs typeface="Times New Roman" panose="02020603050405020304" pitchFamily="18" charset="0"/>
            </a:rPr>
            <a:t>phẩm</a:t>
          </a:r>
          <a:endParaRPr lang="en-US" sz="1800" dirty="0">
            <a:latin typeface="Times New Roman" panose="02020603050405020304" pitchFamily="18" charset="0"/>
            <a:cs typeface="Times New Roman" panose="02020603050405020304" pitchFamily="18" charset="0"/>
          </a:endParaRPr>
        </a:p>
      </dgm:t>
    </dgm:pt>
    <dgm:pt modelId="{094DF2A6-579A-4DAD-9D85-DB31B0101066}" type="parTrans" cxnId="{C8098637-4B8D-444C-9E3A-70431E219111}">
      <dgm:prSet/>
      <dgm:spPr/>
      <dgm:t>
        <a:bodyPr/>
        <a:lstStyle/>
        <a:p>
          <a:endParaRPr lang="en-US" sz="1600">
            <a:latin typeface="Times New Roman" panose="02020603050405020304" pitchFamily="18" charset="0"/>
            <a:cs typeface="Times New Roman" panose="02020603050405020304" pitchFamily="18" charset="0"/>
          </a:endParaRPr>
        </a:p>
      </dgm:t>
    </dgm:pt>
    <dgm:pt modelId="{53722D04-C408-4D05-83E7-0AA5A1B5CA23}" type="sibTrans" cxnId="{C8098637-4B8D-444C-9E3A-70431E219111}">
      <dgm:prSet custT="1"/>
      <dgm:spPr/>
      <dgm:t>
        <a:bodyPr/>
        <a:lstStyle/>
        <a:p>
          <a:endParaRPr lang="en-US" sz="1600">
            <a:latin typeface="Times New Roman" panose="02020603050405020304" pitchFamily="18" charset="0"/>
            <a:cs typeface="Times New Roman" panose="02020603050405020304" pitchFamily="18" charset="0"/>
          </a:endParaRPr>
        </a:p>
      </dgm:t>
    </dgm:pt>
    <dgm:pt modelId="{85084B8C-A646-4BC7-9E0D-39686C609453}">
      <dgm:prSet phldrT="[Text]" custT="1"/>
      <dgm:spPr/>
      <dgm:t>
        <a:bodyPr/>
        <a:lstStyle/>
        <a:p>
          <a:r>
            <a:rPr lang="en-US" sz="2400" b="1" dirty="0" err="1">
              <a:solidFill>
                <a:schemeClr val="tx1"/>
              </a:solidFill>
              <a:latin typeface="Times New Roman" panose="02020603050405020304" pitchFamily="18" charset="0"/>
              <a:cs typeface="Times New Roman" panose="02020603050405020304" pitchFamily="18" charset="0"/>
            </a:rPr>
            <a:t>Kết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p>
        <a:p>
          <a:r>
            <a:rPr lang="en-US" sz="2400" b="1" dirty="0" err="1">
              <a:solidFill>
                <a:schemeClr val="tx1"/>
              </a:solidFill>
              <a:latin typeface="Times New Roman" panose="02020603050405020304" pitchFamily="18" charset="0"/>
              <a:cs typeface="Times New Roman" panose="02020603050405020304" pitchFamily="18" charset="0"/>
            </a:rPr>
            <a:t>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D69AEEDB-EBCA-457E-A5D4-38BDBBC87687}" type="parTrans" cxnId="{4F91BF8A-1C5C-4B19-84BF-1E4B25897585}">
      <dgm:prSet/>
      <dgm:spPr/>
      <dgm:t>
        <a:bodyPr/>
        <a:lstStyle/>
        <a:p>
          <a:endParaRPr lang="en-US" sz="1600">
            <a:latin typeface="Times New Roman" panose="02020603050405020304" pitchFamily="18" charset="0"/>
            <a:cs typeface="Times New Roman" panose="02020603050405020304" pitchFamily="18" charset="0"/>
          </a:endParaRPr>
        </a:p>
      </dgm:t>
    </dgm:pt>
    <dgm:pt modelId="{FE478D9B-2105-41C6-B297-2AF6212D8D83}" type="sibTrans" cxnId="{4F91BF8A-1C5C-4B19-84BF-1E4B25897585}">
      <dgm:prSet custT="1"/>
      <dgm:spPr/>
      <dgm:t>
        <a:bodyPr/>
        <a:lstStyle/>
        <a:p>
          <a:endParaRPr lang="en-US" sz="1600">
            <a:latin typeface="Times New Roman" panose="02020603050405020304" pitchFamily="18" charset="0"/>
            <a:cs typeface="Times New Roman" panose="02020603050405020304" pitchFamily="18" charset="0"/>
          </a:endParaRPr>
        </a:p>
      </dgm:t>
    </dgm:pt>
    <dgm:pt modelId="{D02E139F-4655-4C49-8262-44CA976A8C24}">
      <dgm:prSet phldrT="[Text]" custT="1"/>
      <dgm:spPr/>
      <dgm:t>
        <a:bodyPr/>
        <a:lstStyle/>
        <a:p>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đầy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ly</a:t>
          </a:r>
          <a:r>
            <a:rPr lang="en-US" sz="1800" dirty="0">
              <a:latin typeface="Times New Roman" panose="02020603050405020304" pitchFamily="18" charset="0"/>
              <a:cs typeface="Times New Roman" panose="02020603050405020304" pitchFamily="18" charset="0"/>
            </a:rPr>
            <a:t> ca </a:t>
          </a:r>
          <a:r>
            <a:rPr lang="en-US" sz="1800" dirty="0" err="1">
              <a:latin typeface="Times New Roman" panose="02020603050405020304" pitchFamily="18" charset="0"/>
              <a:cs typeface="Times New Roman" panose="02020603050405020304" pitchFamily="18" charset="0"/>
            </a:rPr>
            <a:t>bệnh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dịch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gần</a:t>
          </a:r>
          <a:endParaRPr lang="en-US" sz="1800" dirty="0">
            <a:latin typeface="Times New Roman" panose="02020603050405020304" pitchFamily="18" charset="0"/>
            <a:cs typeface="Times New Roman" panose="02020603050405020304" pitchFamily="18" charset="0"/>
          </a:endParaRPr>
        </a:p>
      </dgm:t>
    </dgm:pt>
    <dgm:pt modelId="{3DD65725-1228-4D04-9F9A-7730CAC29D32}" type="parTrans" cxnId="{09D087BB-4209-4580-98F7-D26D93E5A08B}">
      <dgm:prSet/>
      <dgm:spPr/>
      <dgm:t>
        <a:bodyPr/>
        <a:lstStyle/>
        <a:p>
          <a:endParaRPr lang="en-US" sz="1600">
            <a:latin typeface="Times New Roman" panose="02020603050405020304" pitchFamily="18" charset="0"/>
            <a:cs typeface="Times New Roman" panose="02020603050405020304" pitchFamily="18" charset="0"/>
          </a:endParaRPr>
        </a:p>
      </dgm:t>
    </dgm:pt>
    <dgm:pt modelId="{83BB008B-6E46-4241-95B6-6BE536B3599E}" type="sibTrans" cxnId="{09D087BB-4209-4580-98F7-D26D93E5A08B}">
      <dgm:prSet custT="1"/>
      <dgm:spPr/>
      <dgm:t>
        <a:bodyPr/>
        <a:lstStyle/>
        <a:p>
          <a:endParaRPr lang="en-US" sz="1600">
            <a:latin typeface="Times New Roman" panose="02020603050405020304" pitchFamily="18" charset="0"/>
            <a:cs typeface="Times New Roman" panose="02020603050405020304" pitchFamily="18" charset="0"/>
          </a:endParaRPr>
        </a:p>
      </dgm:t>
    </dgm:pt>
    <dgm:pt modelId="{F15DD95F-69A2-423D-BDAF-E7EC514945BA}">
      <dgm:prSet phldrT="[Text]" custT="1"/>
      <dgm:spPr/>
      <dgm:t>
        <a:bodyPr/>
        <a:lstStyle/>
        <a:p>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endParaRPr lang="en-US" sz="2000" dirty="0">
            <a:latin typeface="Times New Roman" panose="02020603050405020304" pitchFamily="18" charset="0"/>
            <a:cs typeface="Times New Roman" panose="02020603050405020304" pitchFamily="18" charset="0"/>
          </a:endParaRPr>
        </a:p>
      </dgm:t>
    </dgm:pt>
    <dgm:pt modelId="{3E1F6B6B-22BC-4F67-8108-537CE52D4844}" type="parTrans" cxnId="{7F1B38EC-7EA6-4775-A6A5-913B8AB0D6C1}">
      <dgm:prSet/>
      <dgm:spPr/>
      <dgm:t>
        <a:bodyPr/>
        <a:lstStyle/>
        <a:p>
          <a:endParaRPr lang="en-US" sz="1600">
            <a:latin typeface="Times New Roman" panose="02020603050405020304" pitchFamily="18" charset="0"/>
            <a:cs typeface="Times New Roman" panose="02020603050405020304" pitchFamily="18" charset="0"/>
          </a:endParaRPr>
        </a:p>
      </dgm:t>
    </dgm:pt>
    <dgm:pt modelId="{AC243413-DBA5-49D7-95A9-2E319C8869D1}" type="sibTrans" cxnId="{7F1B38EC-7EA6-4775-A6A5-913B8AB0D6C1}">
      <dgm:prSet/>
      <dgm:spPr/>
      <dgm:t>
        <a:bodyPr/>
        <a:lstStyle/>
        <a:p>
          <a:endParaRPr lang="en-US" sz="1600">
            <a:latin typeface="Times New Roman" panose="02020603050405020304" pitchFamily="18" charset="0"/>
            <a:cs typeface="Times New Roman" panose="02020603050405020304" pitchFamily="18" charset="0"/>
          </a:endParaRPr>
        </a:p>
      </dgm:t>
    </dgm:pt>
    <dgm:pt modelId="{3FA6A646-F264-48AC-9AAA-2578860E7B25}" type="pres">
      <dgm:prSet presAssocID="{17BBC441-B2CA-4BDB-8940-894D25B28BC3}" presName="Name0" presStyleCnt="0">
        <dgm:presLayoutVars>
          <dgm:dir/>
          <dgm:resizeHandles val="exact"/>
        </dgm:presLayoutVars>
      </dgm:prSet>
      <dgm:spPr/>
    </dgm:pt>
    <dgm:pt modelId="{3D06258B-6418-48C7-825C-91593E059840}" type="pres">
      <dgm:prSet presAssocID="{A1E3D641-08B3-4FB9-BF47-0439B410C411}" presName="node" presStyleLbl="node1" presStyleIdx="0" presStyleCnt="7">
        <dgm:presLayoutVars>
          <dgm:bulletEnabled val="1"/>
        </dgm:presLayoutVars>
      </dgm:prSet>
      <dgm:spPr/>
      <dgm:t>
        <a:bodyPr/>
        <a:lstStyle/>
        <a:p>
          <a:endParaRPr lang="en-US"/>
        </a:p>
      </dgm:t>
    </dgm:pt>
    <dgm:pt modelId="{FF0130B6-BB6F-41F4-B218-9CF31CEE2464}" type="pres">
      <dgm:prSet presAssocID="{64F78E1C-3A33-4A29-B78F-9B847D6B1EFA}" presName="sibTrans" presStyleLbl="sibTrans1D1" presStyleIdx="0" presStyleCnt="6"/>
      <dgm:spPr/>
      <dgm:t>
        <a:bodyPr/>
        <a:lstStyle/>
        <a:p>
          <a:endParaRPr lang="en-US"/>
        </a:p>
      </dgm:t>
    </dgm:pt>
    <dgm:pt modelId="{D2F1BEBB-D1D1-4619-9CEC-9E23A076B053}" type="pres">
      <dgm:prSet presAssocID="{64F78E1C-3A33-4A29-B78F-9B847D6B1EFA}" presName="connectorText" presStyleLbl="sibTrans1D1" presStyleIdx="0" presStyleCnt="6"/>
      <dgm:spPr/>
      <dgm:t>
        <a:bodyPr/>
        <a:lstStyle/>
        <a:p>
          <a:endParaRPr lang="en-US"/>
        </a:p>
      </dgm:t>
    </dgm:pt>
    <dgm:pt modelId="{00B02C63-FC9B-4F31-8B9F-ACCD43D69916}" type="pres">
      <dgm:prSet presAssocID="{461ED4F7-BF80-4DAC-8354-02E3051EA0B1}" presName="node" presStyleLbl="node1" presStyleIdx="1" presStyleCnt="7">
        <dgm:presLayoutVars>
          <dgm:bulletEnabled val="1"/>
        </dgm:presLayoutVars>
      </dgm:prSet>
      <dgm:spPr/>
      <dgm:t>
        <a:bodyPr/>
        <a:lstStyle/>
        <a:p>
          <a:endParaRPr lang="en-US"/>
        </a:p>
      </dgm:t>
    </dgm:pt>
    <dgm:pt modelId="{86104E4A-7721-485C-8C8B-70C30D145212}" type="pres">
      <dgm:prSet presAssocID="{B04CA934-3B0A-4ED2-AF22-CAAB8B5EDB87}" presName="sibTrans" presStyleLbl="sibTrans1D1" presStyleIdx="1" presStyleCnt="6"/>
      <dgm:spPr/>
      <dgm:t>
        <a:bodyPr/>
        <a:lstStyle/>
        <a:p>
          <a:endParaRPr lang="en-US"/>
        </a:p>
      </dgm:t>
    </dgm:pt>
    <dgm:pt modelId="{E0290444-A612-47B4-85B7-A75364CB41ED}" type="pres">
      <dgm:prSet presAssocID="{B04CA934-3B0A-4ED2-AF22-CAAB8B5EDB87}" presName="connectorText" presStyleLbl="sibTrans1D1" presStyleIdx="1" presStyleCnt="6"/>
      <dgm:spPr/>
      <dgm:t>
        <a:bodyPr/>
        <a:lstStyle/>
        <a:p>
          <a:endParaRPr lang="en-US"/>
        </a:p>
      </dgm:t>
    </dgm:pt>
    <dgm:pt modelId="{3D934489-55A6-48CC-A473-C8D5A82ED396}" type="pres">
      <dgm:prSet presAssocID="{8948278A-C098-49C1-93EB-3EB113F8EB11}" presName="node" presStyleLbl="node1" presStyleIdx="2" presStyleCnt="7">
        <dgm:presLayoutVars>
          <dgm:bulletEnabled val="1"/>
        </dgm:presLayoutVars>
      </dgm:prSet>
      <dgm:spPr/>
      <dgm:t>
        <a:bodyPr/>
        <a:lstStyle/>
        <a:p>
          <a:endParaRPr lang="en-US"/>
        </a:p>
      </dgm:t>
    </dgm:pt>
    <dgm:pt modelId="{49C01248-C593-4D41-A840-BF6D49A3EA64}" type="pres">
      <dgm:prSet presAssocID="{7314AD25-1ACF-47A5-BC43-FF1D3245EF3C}" presName="sibTrans" presStyleLbl="sibTrans1D1" presStyleIdx="2" presStyleCnt="6"/>
      <dgm:spPr/>
      <dgm:t>
        <a:bodyPr/>
        <a:lstStyle/>
        <a:p>
          <a:endParaRPr lang="en-US"/>
        </a:p>
      </dgm:t>
    </dgm:pt>
    <dgm:pt modelId="{E0AA24D9-74A4-41EE-BDA1-5A150A536AE2}" type="pres">
      <dgm:prSet presAssocID="{7314AD25-1ACF-47A5-BC43-FF1D3245EF3C}" presName="connectorText" presStyleLbl="sibTrans1D1" presStyleIdx="2" presStyleCnt="6"/>
      <dgm:spPr/>
      <dgm:t>
        <a:bodyPr/>
        <a:lstStyle/>
        <a:p>
          <a:endParaRPr lang="en-US"/>
        </a:p>
      </dgm:t>
    </dgm:pt>
    <dgm:pt modelId="{E23D3125-1604-4811-BAA4-9685D2D24DB0}" type="pres">
      <dgm:prSet presAssocID="{A319316A-AC17-4C0F-A1AE-BBBDC8A05FEE}" presName="node" presStyleLbl="node1" presStyleIdx="3" presStyleCnt="7">
        <dgm:presLayoutVars>
          <dgm:bulletEnabled val="1"/>
        </dgm:presLayoutVars>
      </dgm:prSet>
      <dgm:spPr/>
      <dgm:t>
        <a:bodyPr/>
        <a:lstStyle/>
        <a:p>
          <a:endParaRPr lang="en-US"/>
        </a:p>
      </dgm:t>
    </dgm:pt>
    <dgm:pt modelId="{C79D1F9D-DE1C-49B9-AB9B-FE39030B36E6}" type="pres">
      <dgm:prSet presAssocID="{53722D04-C408-4D05-83E7-0AA5A1B5CA23}" presName="sibTrans" presStyleLbl="sibTrans1D1" presStyleIdx="3" presStyleCnt="6"/>
      <dgm:spPr/>
      <dgm:t>
        <a:bodyPr/>
        <a:lstStyle/>
        <a:p>
          <a:endParaRPr lang="en-US"/>
        </a:p>
      </dgm:t>
    </dgm:pt>
    <dgm:pt modelId="{DD8E5AC0-DCBB-49E1-AE0D-79E54E945798}" type="pres">
      <dgm:prSet presAssocID="{53722D04-C408-4D05-83E7-0AA5A1B5CA23}" presName="connectorText" presStyleLbl="sibTrans1D1" presStyleIdx="3" presStyleCnt="6"/>
      <dgm:spPr/>
      <dgm:t>
        <a:bodyPr/>
        <a:lstStyle/>
        <a:p>
          <a:endParaRPr lang="en-US"/>
        </a:p>
      </dgm:t>
    </dgm:pt>
    <dgm:pt modelId="{B4852A1E-5F29-42A5-A4CD-94F855D73ADF}" type="pres">
      <dgm:prSet presAssocID="{85084B8C-A646-4BC7-9E0D-39686C609453}" presName="node" presStyleLbl="node1" presStyleIdx="4" presStyleCnt="7" custLinFactNeighborX="-1581" custLinFactNeighborY="-1176">
        <dgm:presLayoutVars>
          <dgm:bulletEnabled val="1"/>
        </dgm:presLayoutVars>
      </dgm:prSet>
      <dgm:spPr/>
      <dgm:t>
        <a:bodyPr/>
        <a:lstStyle/>
        <a:p>
          <a:endParaRPr lang="en-US"/>
        </a:p>
      </dgm:t>
    </dgm:pt>
    <dgm:pt modelId="{D32A8F83-AB71-422F-9A2B-B81262408654}" type="pres">
      <dgm:prSet presAssocID="{FE478D9B-2105-41C6-B297-2AF6212D8D83}" presName="sibTrans" presStyleLbl="sibTrans1D1" presStyleIdx="4" presStyleCnt="6"/>
      <dgm:spPr/>
      <dgm:t>
        <a:bodyPr/>
        <a:lstStyle/>
        <a:p>
          <a:endParaRPr lang="en-US"/>
        </a:p>
      </dgm:t>
    </dgm:pt>
    <dgm:pt modelId="{A5611AA9-24D2-4F88-A3CE-84C6E0EFD617}" type="pres">
      <dgm:prSet presAssocID="{FE478D9B-2105-41C6-B297-2AF6212D8D83}" presName="connectorText" presStyleLbl="sibTrans1D1" presStyleIdx="4" presStyleCnt="6"/>
      <dgm:spPr/>
      <dgm:t>
        <a:bodyPr/>
        <a:lstStyle/>
        <a:p>
          <a:endParaRPr lang="en-US"/>
        </a:p>
      </dgm:t>
    </dgm:pt>
    <dgm:pt modelId="{7FD48593-4A1C-4B84-9D27-8A5EDA88CB83}" type="pres">
      <dgm:prSet presAssocID="{D02E139F-4655-4C49-8262-44CA976A8C24}" presName="node" presStyleLbl="node1" presStyleIdx="5" presStyleCnt="7">
        <dgm:presLayoutVars>
          <dgm:bulletEnabled val="1"/>
        </dgm:presLayoutVars>
      </dgm:prSet>
      <dgm:spPr/>
      <dgm:t>
        <a:bodyPr/>
        <a:lstStyle/>
        <a:p>
          <a:endParaRPr lang="en-US"/>
        </a:p>
      </dgm:t>
    </dgm:pt>
    <dgm:pt modelId="{33A4BE69-2C55-42B6-AEF8-92E206FF60B0}" type="pres">
      <dgm:prSet presAssocID="{83BB008B-6E46-4241-95B6-6BE536B3599E}" presName="sibTrans" presStyleLbl="sibTrans1D1" presStyleIdx="5" presStyleCnt="6"/>
      <dgm:spPr/>
      <dgm:t>
        <a:bodyPr/>
        <a:lstStyle/>
        <a:p>
          <a:endParaRPr lang="en-US"/>
        </a:p>
      </dgm:t>
    </dgm:pt>
    <dgm:pt modelId="{DD550456-4776-43EB-8B25-49CB8FA62EDF}" type="pres">
      <dgm:prSet presAssocID="{83BB008B-6E46-4241-95B6-6BE536B3599E}" presName="connectorText" presStyleLbl="sibTrans1D1" presStyleIdx="5" presStyleCnt="6"/>
      <dgm:spPr/>
      <dgm:t>
        <a:bodyPr/>
        <a:lstStyle/>
        <a:p>
          <a:endParaRPr lang="en-US"/>
        </a:p>
      </dgm:t>
    </dgm:pt>
    <dgm:pt modelId="{BE8F5414-1D15-4CE6-8ABB-BCC1F37D8BD6}" type="pres">
      <dgm:prSet presAssocID="{F15DD95F-69A2-423D-BDAF-E7EC514945BA}" presName="node" presStyleLbl="node1" presStyleIdx="6" presStyleCnt="7">
        <dgm:presLayoutVars>
          <dgm:bulletEnabled val="1"/>
        </dgm:presLayoutVars>
      </dgm:prSet>
      <dgm:spPr/>
      <dgm:t>
        <a:bodyPr/>
        <a:lstStyle/>
        <a:p>
          <a:endParaRPr lang="en-US"/>
        </a:p>
      </dgm:t>
    </dgm:pt>
  </dgm:ptLst>
  <dgm:cxnLst>
    <dgm:cxn modelId="{105C89DB-5676-4D9D-AF64-D5D92A92954B}" type="presOf" srcId="{85084B8C-A646-4BC7-9E0D-39686C609453}" destId="{B4852A1E-5F29-42A5-A4CD-94F855D73ADF}" srcOrd="0" destOrd="0" presId="urn:microsoft.com/office/officeart/2016/7/layout/RepeatingBendingProcessNew"/>
    <dgm:cxn modelId="{50CF7314-9600-4DD7-A66A-AB398F2D7337}" srcId="{17BBC441-B2CA-4BDB-8940-894D25B28BC3}" destId="{8948278A-C098-49C1-93EB-3EB113F8EB11}" srcOrd="2" destOrd="0" parTransId="{CC47A7B4-7921-46FF-8E88-4D12B242664C}" sibTransId="{7314AD25-1ACF-47A5-BC43-FF1D3245EF3C}"/>
    <dgm:cxn modelId="{789BEEA7-C327-4167-8264-D1968B11E03E}" type="presOf" srcId="{FE478D9B-2105-41C6-B297-2AF6212D8D83}" destId="{A5611AA9-24D2-4F88-A3CE-84C6E0EFD617}" srcOrd="1" destOrd="0" presId="urn:microsoft.com/office/officeart/2016/7/layout/RepeatingBendingProcessNew"/>
    <dgm:cxn modelId="{65A9A44F-D3AC-43F5-90B6-7374C78D9A97}" type="presOf" srcId="{461ED4F7-BF80-4DAC-8354-02E3051EA0B1}" destId="{00B02C63-FC9B-4F31-8B9F-ACCD43D69916}" srcOrd="0" destOrd="0" presId="urn:microsoft.com/office/officeart/2016/7/layout/RepeatingBendingProcessNew"/>
    <dgm:cxn modelId="{7F1B38EC-7EA6-4775-A6A5-913B8AB0D6C1}" srcId="{17BBC441-B2CA-4BDB-8940-894D25B28BC3}" destId="{F15DD95F-69A2-423D-BDAF-E7EC514945BA}" srcOrd="6" destOrd="0" parTransId="{3E1F6B6B-22BC-4F67-8108-537CE52D4844}" sibTransId="{AC243413-DBA5-49D7-95A9-2E319C8869D1}"/>
    <dgm:cxn modelId="{055EE0B3-807D-4519-81BF-C592882035FA}" type="presOf" srcId="{F15DD95F-69A2-423D-BDAF-E7EC514945BA}" destId="{BE8F5414-1D15-4CE6-8ABB-BCC1F37D8BD6}" srcOrd="0" destOrd="0" presId="urn:microsoft.com/office/officeart/2016/7/layout/RepeatingBendingProcessNew"/>
    <dgm:cxn modelId="{B8596EFD-2CA9-46B1-AA56-E1611AE4DC01}" type="presOf" srcId="{A1E3D641-08B3-4FB9-BF47-0439B410C411}" destId="{3D06258B-6418-48C7-825C-91593E059840}" srcOrd="0" destOrd="0" presId="urn:microsoft.com/office/officeart/2016/7/layout/RepeatingBendingProcessNew"/>
    <dgm:cxn modelId="{4F91BF8A-1C5C-4B19-84BF-1E4B25897585}" srcId="{17BBC441-B2CA-4BDB-8940-894D25B28BC3}" destId="{85084B8C-A646-4BC7-9E0D-39686C609453}" srcOrd="4" destOrd="0" parTransId="{D69AEEDB-EBCA-457E-A5D4-38BDBBC87687}" sibTransId="{FE478D9B-2105-41C6-B297-2AF6212D8D83}"/>
    <dgm:cxn modelId="{A6A7C4D0-85D1-4A5E-932F-F801715D5249}" type="presOf" srcId="{17BBC441-B2CA-4BDB-8940-894D25B28BC3}" destId="{3FA6A646-F264-48AC-9AAA-2578860E7B25}" srcOrd="0" destOrd="0" presId="urn:microsoft.com/office/officeart/2016/7/layout/RepeatingBendingProcessNew"/>
    <dgm:cxn modelId="{730BCE53-44AE-451E-9147-533F9545EF24}" type="presOf" srcId="{64F78E1C-3A33-4A29-B78F-9B847D6B1EFA}" destId="{D2F1BEBB-D1D1-4619-9CEC-9E23A076B053}" srcOrd="1" destOrd="0" presId="urn:microsoft.com/office/officeart/2016/7/layout/RepeatingBendingProcessNew"/>
    <dgm:cxn modelId="{7A3598F8-4F03-4534-97E7-5D33A8C4B08B}" type="presOf" srcId="{7314AD25-1ACF-47A5-BC43-FF1D3245EF3C}" destId="{49C01248-C593-4D41-A840-BF6D49A3EA64}" srcOrd="0" destOrd="0" presId="urn:microsoft.com/office/officeart/2016/7/layout/RepeatingBendingProcessNew"/>
    <dgm:cxn modelId="{E6C53860-8A8D-4DF9-B9A9-C3E910AE20FE}" type="presOf" srcId="{FE478D9B-2105-41C6-B297-2AF6212D8D83}" destId="{D32A8F83-AB71-422F-9A2B-B81262408654}" srcOrd="0" destOrd="0" presId="urn:microsoft.com/office/officeart/2016/7/layout/RepeatingBendingProcessNew"/>
    <dgm:cxn modelId="{09D087BB-4209-4580-98F7-D26D93E5A08B}" srcId="{17BBC441-B2CA-4BDB-8940-894D25B28BC3}" destId="{D02E139F-4655-4C49-8262-44CA976A8C24}" srcOrd="5" destOrd="0" parTransId="{3DD65725-1228-4D04-9F9A-7730CAC29D32}" sibTransId="{83BB008B-6E46-4241-95B6-6BE536B3599E}"/>
    <dgm:cxn modelId="{294DE742-9353-48DD-B112-EE5EA473EC3D}" type="presOf" srcId="{8948278A-C098-49C1-93EB-3EB113F8EB11}" destId="{3D934489-55A6-48CC-A473-C8D5A82ED396}" srcOrd="0" destOrd="0" presId="urn:microsoft.com/office/officeart/2016/7/layout/RepeatingBendingProcessNew"/>
    <dgm:cxn modelId="{906B1416-0C16-4414-B9B8-31269183242D}" type="presOf" srcId="{B04CA934-3B0A-4ED2-AF22-CAAB8B5EDB87}" destId="{86104E4A-7721-485C-8C8B-70C30D145212}" srcOrd="0" destOrd="0" presId="urn:microsoft.com/office/officeart/2016/7/layout/RepeatingBendingProcessNew"/>
    <dgm:cxn modelId="{81E17966-A335-42A8-A950-085F09D5ACFB}" type="presOf" srcId="{D02E139F-4655-4C49-8262-44CA976A8C24}" destId="{7FD48593-4A1C-4B84-9D27-8A5EDA88CB83}" srcOrd="0" destOrd="0" presId="urn:microsoft.com/office/officeart/2016/7/layout/RepeatingBendingProcessNew"/>
    <dgm:cxn modelId="{C8098637-4B8D-444C-9E3A-70431E219111}" srcId="{17BBC441-B2CA-4BDB-8940-894D25B28BC3}" destId="{A319316A-AC17-4C0F-A1AE-BBBDC8A05FEE}" srcOrd="3" destOrd="0" parTransId="{094DF2A6-579A-4DAD-9D85-DB31B0101066}" sibTransId="{53722D04-C408-4D05-83E7-0AA5A1B5CA23}"/>
    <dgm:cxn modelId="{DC809A5D-0FF8-4133-ACB6-C0357BD7A50D}" type="presOf" srcId="{53722D04-C408-4D05-83E7-0AA5A1B5CA23}" destId="{C79D1F9D-DE1C-49B9-AB9B-FE39030B36E6}" srcOrd="0" destOrd="0" presId="urn:microsoft.com/office/officeart/2016/7/layout/RepeatingBendingProcessNew"/>
    <dgm:cxn modelId="{8BB7D873-7B21-424F-9AA8-2F31F2E441C7}" srcId="{17BBC441-B2CA-4BDB-8940-894D25B28BC3}" destId="{A1E3D641-08B3-4FB9-BF47-0439B410C411}" srcOrd="0" destOrd="0" parTransId="{AE4325A5-2BA8-4A01-BBBE-9ECC5C1A5B72}" sibTransId="{64F78E1C-3A33-4A29-B78F-9B847D6B1EFA}"/>
    <dgm:cxn modelId="{23ADF712-F3B7-4EEE-9709-36E61D5242D1}" type="presOf" srcId="{83BB008B-6E46-4241-95B6-6BE536B3599E}" destId="{33A4BE69-2C55-42B6-AEF8-92E206FF60B0}" srcOrd="0" destOrd="0" presId="urn:microsoft.com/office/officeart/2016/7/layout/RepeatingBendingProcessNew"/>
    <dgm:cxn modelId="{6B58937B-5A5E-42D7-AEBC-DAC670C8C7C5}" type="presOf" srcId="{83BB008B-6E46-4241-95B6-6BE536B3599E}" destId="{DD550456-4776-43EB-8B25-49CB8FA62EDF}" srcOrd="1" destOrd="0" presId="urn:microsoft.com/office/officeart/2016/7/layout/RepeatingBendingProcessNew"/>
    <dgm:cxn modelId="{2D453A94-5B6A-43B8-BEA4-3A3FBB78CB54}" type="presOf" srcId="{64F78E1C-3A33-4A29-B78F-9B847D6B1EFA}" destId="{FF0130B6-BB6F-41F4-B218-9CF31CEE2464}" srcOrd="0" destOrd="0" presId="urn:microsoft.com/office/officeart/2016/7/layout/RepeatingBendingProcessNew"/>
    <dgm:cxn modelId="{B18E3B70-C13E-4655-BD91-B4EDFB3CF8AC}" type="presOf" srcId="{53722D04-C408-4D05-83E7-0AA5A1B5CA23}" destId="{DD8E5AC0-DCBB-49E1-AE0D-79E54E945798}" srcOrd="1" destOrd="0" presId="urn:microsoft.com/office/officeart/2016/7/layout/RepeatingBendingProcessNew"/>
    <dgm:cxn modelId="{851390E8-4DC6-4620-9616-E7FF3525F438}" type="presOf" srcId="{A319316A-AC17-4C0F-A1AE-BBBDC8A05FEE}" destId="{E23D3125-1604-4811-BAA4-9685D2D24DB0}" srcOrd="0" destOrd="0" presId="urn:microsoft.com/office/officeart/2016/7/layout/RepeatingBendingProcessNew"/>
    <dgm:cxn modelId="{BDABA01D-6C7E-4147-BE40-3D17F4018AA8}" srcId="{17BBC441-B2CA-4BDB-8940-894D25B28BC3}" destId="{461ED4F7-BF80-4DAC-8354-02E3051EA0B1}" srcOrd="1" destOrd="0" parTransId="{B5CE7703-762C-4F7C-A61A-4AD6474225BF}" sibTransId="{B04CA934-3B0A-4ED2-AF22-CAAB8B5EDB87}"/>
    <dgm:cxn modelId="{E5C630AE-47B8-4BC4-AD06-32E4977E608C}" type="presOf" srcId="{B04CA934-3B0A-4ED2-AF22-CAAB8B5EDB87}" destId="{E0290444-A612-47B4-85B7-A75364CB41ED}" srcOrd="1" destOrd="0" presId="urn:microsoft.com/office/officeart/2016/7/layout/RepeatingBendingProcessNew"/>
    <dgm:cxn modelId="{EABB3083-06E1-45CB-9F54-7A416A2CEB3A}" type="presOf" srcId="{7314AD25-1ACF-47A5-BC43-FF1D3245EF3C}" destId="{E0AA24D9-74A4-41EE-BDA1-5A150A536AE2}" srcOrd="1" destOrd="0" presId="urn:microsoft.com/office/officeart/2016/7/layout/RepeatingBendingProcessNew"/>
    <dgm:cxn modelId="{D54390C5-A05A-40A4-8D65-EF927A8B51BD}" type="presParOf" srcId="{3FA6A646-F264-48AC-9AAA-2578860E7B25}" destId="{3D06258B-6418-48C7-825C-91593E059840}" srcOrd="0" destOrd="0" presId="urn:microsoft.com/office/officeart/2016/7/layout/RepeatingBendingProcessNew"/>
    <dgm:cxn modelId="{F40CCC72-65D6-4B7F-8101-5C57D2E16A3F}" type="presParOf" srcId="{3FA6A646-F264-48AC-9AAA-2578860E7B25}" destId="{FF0130B6-BB6F-41F4-B218-9CF31CEE2464}" srcOrd="1" destOrd="0" presId="urn:microsoft.com/office/officeart/2016/7/layout/RepeatingBendingProcessNew"/>
    <dgm:cxn modelId="{548052D2-385A-4DE8-A756-7FE2BA0F28EA}" type="presParOf" srcId="{FF0130B6-BB6F-41F4-B218-9CF31CEE2464}" destId="{D2F1BEBB-D1D1-4619-9CEC-9E23A076B053}" srcOrd="0" destOrd="0" presId="urn:microsoft.com/office/officeart/2016/7/layout/RepeatingBendingProcessNew"/>
    <dgm:cxn modelId="{B2C6C83E-4577-400A-A79B-125528AA325D}" type="presParOf" srcId="{3FA6A646-F264-48AC-9AAA-2578860E7B25}" destId="{00B02C63-FC9B-4F31-8B9F-ACCD43D69916}" srcOrd="2" destOrd="0" presId="urn:microsoft.com/office/officeart/2016/7/layout/RepeatingBendingProcessNew"/>
    <dgm:cxn modelId="{88F8FF66-DEC8-40F8-9C18-7A3E2B566B2B}" type="presParOf" srcId="{3FA6A646-F264-48AC-9AAA-2578860E7B25}" destId="{86104E4A-7721-485C-8C8B-70C30D145212}" srcOrd="3" destOrd="0" presId="urn:microsoft.com/office/officeart/2016/7/layout/RepeatingBendingProcessNew"/>
    <dgm:cxn modelId="{1210A2B0-CE61-43B0-BE3C-F043FFA97A98}" type="presParOf" srcId="{86104E4A-7721-485C-8C8B-70C30D145212}" destId="{E0290444-A612-47B4-85B7-A75364CB41ED}" srcOrd="0" destOrd="0" presId="urn:microsoft.com/office/officeart/2016/7/layout/RepeatingBendingProcessNew"/>
    <dgm:cxn modelId="{2FC02E2A-D990-44B7-8A69-A92E135E55BC}" type="presParOf" srcId="{3FA6A646-F264-48AC-9AAA-2578860E7B25}" destId="{3D934489-55A6-48CC-A473-C8D5A82ED396}" srcOrd="4" destOrd="0" presId="urn:microsoft.com/office/officeart/2016/7/layout/RepeatingBendingProcessNew"/>
    <dgm:cxn modelId="{937DF0C7-822A-430F-A2E9-E35AF4022DDF}" type="presParOf" srcId="{3FA6A646-F264-48AC-9AAA-2578860E7B25}" destId="{49C01248-C593-4D41-A840-BF6D49A3EA64}" srcOrd="5" destOrd="0" presId="urn:microsoft.com/office/officeart/2016/7/layout/RepeatingBendingProcessNew"/>
    <dgm:cxn modelId="{06B80EB0-869C-4B7C-83C7-1680B9A9AB43}" type="presParOf" srcId="{49C01248-C593-4D41-A840-BF6D49A3EA64}" destId="{E0AA24D9-74A4-41EE-BDA1-5A150A536AE2}" srcOrd="0" destOrd="0" presId="urn:microsoft.com/office/officeart/2016/7/layout/RepeatingBendingProcessNew"/>
    <dgm:cxn modelId="{ABBD3D11-CA27-481C-B8A9-FDF6DAB994FE}" type="presParOf" srcId="{3FA6A646-F264-48AC-9AAA-2578860E7B25}" destId="{E23D3125-1604-4811-BAA4-9685D2D24DB0}" srcOrd="6" destOrd="0" presId="urn:microsoft.com/office/officeart/2016/7/layout/RepeatingBendingProcessNew"/>
    <dgm:cxn modelId="{C45FF1E2-81F4-4A34-B15D-109B12583E70}" type="presParOf" srcId="{3FA6A646-F264-48AC-9AAA-2578860E7B25}" destId="{C79D1F9D-DE1C-49B9-AB9B-FE39030B36E6}" srcOrd="7" destOrd="0" presId="urn:microsoft.com/office/officeart/2016/7/layout/RepeatingBendingProcessNew"/>
    <dgm:cxn modelId="{3288396E-141E-4564-A348-BA4A0DF2B4B8}" type="presParOf" srcId="{C79D1F9D-DE1C-49B9-AB9B-FE39030B36E6}" destId="{DD8E5AC0-DCBB-49E1-AE0D-79E54E945798}" srcOrd="0" destOrd="0" presId="urn:microsoft.com/office/officeart/2016/7/layout/RepeatingBendingProcessNew"/>
    <dgm:cxn modelId="{674989BA-EAF3-408A-933E-7B93821F566E}" type="presParOf" srcId="{3FA6A646-F264-48AC-9AAA-2578860E7B25}" destId="{B4852A1E-5F29-42A5-A4CD-94F855D73ADF}" srcOrd="8" destOrd="0" presId="urn:microsoft.com/office/officeart/2016/7/layout/RepeatingBendingProcessNew"/>
    <dgm:cxn modelId="{EA6A3104-93E5-4C7A-8D4F-FD82E709CD6E}" type="presParOf" srcId="{3FA6A646-F264-48AC-9AAA-2578860E7B25}" destId="{D32A8F83-AB71-422F-9A2B-B81262408654}" srcOrd="9" destOrd="0" presId="urn:microsoft.com/office/officeart/2016/7/layout/RepeatingBendingProcessNew"/>
    <dgm:cxn modelId="{F3CA497F-ECE6-4CD1-BBF3-0AA53BB345B7}" type="presParOf" srcId="{D32A8F83-AB71-422F-9A2B-B81262408654}" destId="{A5611AA9-24D2-4F88-A3CE-84C6E0EFD617}" srcOrd="0" destOrd="0" presId="urn:microsoft.com/office/officeart/2016/7/layout/RepeatingBendingProcessNew"/>
    <dgm:cxn modelId="{B1A62FBD-F5BF-438E-BA17-DC1089210945}" type="presParOf" srcId="{3FA6A646-F264-48AC-9AAA-2578860E7B25}" destId="{7FD48593-4A1C-4B84-9D27-8A5EDA88CB83}" srcOrd="10" destOrd="0" presId="urn:microsoft.com/office/officeart/2016/7/layout/RepeatingBendingProcessNew"/>
    <dgm:cxn modelId="{7B57E2B8-8827-4997-80BE-C38D562B4E46}" type="presParOf" srcId="{3FA6A646-F264-48AC-9AAA-2578860E7B25}" destId="{33A4BE69-2C55-42B6-AEF8-92E206FF60B0}" srcOrd="11" destOrd="0" presId="urn:microsoft.com/office/officeart/2016/7/layout/RepeatingBendingProcessNew"/>
    <dgm:cxn modelId="{478A7F95-6867-4FD3-ACC5-409AFEF1BCD3}" type="presParOf" srcId="{33A4BE69-2C55-42B6-AEF8-92E206FF60B0}" destId="{DD550456-4776-43EB-8B25-49CB8FA62EDF}" srcOrd="0" destOrd="0" presId="urn:microsoft.com/office/officeart/2016/7/layout/RepeatingBendingProcessNew"/>
    <dgm:cxn modelId="{D7F4E41D-7C3D-4CA6-8E5A-570A6AABA40D}" type="presParOf" srcId="{3FA6A646-F264-48AC-9AAA-2578860E7B25}" destId="{BE8F5414-1D15-4CE6-8ABB-BCC1F37D8BD6}"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D011B-82DD-4AEE-806C-C0D56418BCCB}">
      <dsp:nvSpPr>
        <dsp:cNvPr id="0" name=""/>
        <dsp:cNvSpPr/>
      </dsp:nvSpPr>
      <dsp:spPr>
        <a:xfrm>
          <a:off x="1251049" y="0"/>
          <a:ext cx="834032" cy="740072"/>
        </a:xfrm>
        <a:prstGeom prst="trapezoid">
          <a:avLst>
            <a:gd name="adj" fmla="val 56348"/>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t>Quốc</a:t>
          </a:r>
          <a:r>
            <a:rPr lang="en-US" sz="1800" b="1" kern="1200" dirty="0"/>
            <a:t> </a:t>
          </a:r>
        </a:p>
        <a:p>
          <a:pPr lvl="0" algn="ctr" defTabSz="800100">
            <a:lnSpc>
              <a:spcPct val="90000"/>
            </a:lnSpc>
            <a:spcBef>
              <a:spcPct val="0"/>
            </a:spcBef>
            <a:spcAft>
              <a:spcPct val="35000"/>
            </a:spcAft>
          </a:pPr>
          <a:r>
            <a:rPr lang="en-US" sz="1800" b="1" kern="1200" dirty="0"/>
            <a:t>Gia</a:t>
          </a:r>
        </a:p>
      </dsp:txBody>
      <dsp:txXfrm>
        <a:off x="1251049" y="0"/>
        <a:ext cx="834032" cy="740072"/>
      </dsp:txXfrm>
    </dsp:sp>
    <dsp:sp modelId="{2576BAEB-97D6-4D06-A0C5-64AC2EA863EE}">
      <dsp:nvSpPr>
        <dsp:cNvPr id="0" name=""/>
        <dsp:cNvSpPr/>
      </dsp:nvSpPr>
      <dsp:spPr>
        <a:xfrm>
          <a:off x="834032" y="740072"/>
          <a:ext cx="1668065" cy="740072"/>
        </a:xfrm>
        <a:prstGeom prst="trapezoid">
          <a:avLst>
            <a:gd name="adj" fmla="val 56348"/>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Khu</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Vực</a:t>
          </a:r>
          <a:endParaRPr lang="en-US" sz="2000" b="1" kern="1200" dirty="0">
            <a:latin typeface="Times New Roman" panose="02020603050405020304" pitchFamily="18" charset="0"/>
            <a:cs typeface="Times New Roman" panose="02020603050405020304" pitchFamily="18" charset="0"/>
          </a:endParaRPr>
        </a:p>
      </dsp:txBody>
      <dsp:txXfrm>
        <a:off x="1125944" y="740072"/>
        <a:ext cx="1084242" cy="740072"/>
      </dsp:txXfrm>
    </dsp:sp>
    <dsp:sp modelId="{F8FCA4CB-92E7-4185-BAD1-23857106469C}">
      <dsp:nvSpPr>
        <dsp:cNvPr id="0" name=""/>
        <dsp:cNvSpPr/>
      </dsp:nvSpPr>
      <dsp:spPr>
        <a:xfrm>
          <a:off x="434430" y="1480144"/>
          <a:ext cx="2467269" cy="740072"/>
        </a:xfrm>
        <a:prstGeom prst="trapezoid">
          <a:avLst>
            <a:gd name="adj" fmla="val 56348"/>
          </a:avLst>
        </a:prstGeom>
        <a:solidFill>
          <a:schemeClr val="accent3">
            <a:lumMod val="40000"/>
            <a:lumOff val="60000"/>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Tỉnh</a:t>
          </a:r>
          <a:endParaRPr lang="en-US" sz="2000" b="1" kern="1200" dirty="0">
            <a:latin typeface="Times New Roman" panose="02020603050405020304" pitchFamily="18" charset="0"/>
            <a:cs typeface="Times New Roman" panose="02020603050405020304" pitchFamily="18" charset="0"/>
          </a:endParaRPr>
        </a:p>
      </dsp:txBody>
      <dsp:txXfrm>
        <a:off x="866203" y="1480144"/>
        <a:ext cx="1603724" cy="740072"/>
      </dsp:txXfrm>
    </dsp:sp>
    <dsp:sp modelId="{01028E5C-E227-406C-A2DF-B15ED378665E}">
      <dsp:nvSpPr>
        <dsp:cNvPr id="0" name=""/>
        <dsp:cNvSpPr/>
      </dsp:nvSpPr>
      <dsp:spPr>
        <a:xfrm>
          <a:off x="0" y="2168181"/>
          <a:ext cx="3336131" cy="740072"/>
        </a:xfrm>
        <a:prstGeom prst="trapezoid">
          <a:avLst>
            <a:gd name="adj" fmla="val 56348"/>
          </a:avLst>
        </a:prstGeom>
        <a:solidFill>
          <a:schemeClr val="accent5">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latin typeface="Times New Roman" panose="02020603050405020304" pitchFamily="18" charset="0"/>
              <a:cs typeface="Times New Roman" panose="02020603050405020304" pitchFamily="18" charset="0"/>
            </a:rPr>
            <a:t>Huyện</a:t>
          </a:r>
          <a:endParaRPr lang="en-US" sz="1800" b="1" kern="1200" dirty="0">
            <a:latin typeface="Times New Roman" panose="02020603050405020304" pitchFamily="18" charset="0"/>
            <a:cs typeface="Times New Roman" panose="02020603050405020304" pitchFamily="18" charset="0"/>
          </a:endParaRPr>
        </a:p>
      </dsp:txBody>
      <dsp:txXfrm>
        <a:off x="583822" y="2168181"/>
        <a:ext cx="2168485" cy="740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30B6-BB6F-41F4-B218-9CF31CEE2464}">
      <dsp:nvSpPr>
        <dsp:cNvPr id="0" name=""/>
        <dsp:cNvSpPr/>
      </dsp:nvSpPr>
      <dsp:spPr>
        <a:xfrm>
          <a:off x="2343578" y="482849"/>
          <a:ext cx="369814" cy="91440"/>
        </a:xfrm>
        <a:custGeom>
          <a:avLst/>
          <a:gdLst/>
          <a:ahLst/>
          <a:cxnLst/>
          <a:rect l="0" t="0" r="0" b="0"/>
          <a:pathLst>
            <a:path>
              <a:moveTo>
                <a:pt x="0" y="45720"/>
              </a:moveTo>
              <a:lnTo>
                <a:pt x="36981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518475" y="526565"/>
        <a:ext cx="20020" cy="4008"/>
      </dsp:txXfrm>
    </dsp:sp>
    <dsp:sp modelId="{3D06258B-6418-48C7-825C-91593E059840}">
      <dsp:nvSpPr>
        <dsp:cNvPr id="0" name=""/>
        <dsp:cNvSpPr/>
      </dsp:nvSpPr>
      <dsp:spPr>
        <a:xfrm>
          <a:off x="604448" y="6289"/>
          <a:ext cx="1740930" cy="10445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Nhiễm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chéo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PXN</a:t>
          </a:r>
        </a:p>
      </dsp:txBody>
      <dsp:txXfrm>
        <a:off x="604448" y="6289"/>
        <a:ext cx="1740930" cy="1044558"/>
      </dsp:txXfrm>
    </dsp:sp>
    <dsp:sp modelId="{86104E4A-7721-485C-8C8B-70C30D145212}">
      <dsp:nvSpPr>
        <dsp:cNvPr id="0" name=""/>
        <dsp:cNvSpPr/>
      </dsp:nvSpPr>
      <dsp:spPr>
        <a:xfrm>
          <a:off x="1474913" y="1049048"/>
          <a:ext cx="2141344" cy="369814"/>
        </a:xfrm>
        <a:custGeom>
          <a:avLst/>
          <a:gdLst/>
          <a:ahLst/>
          <a:cxnLst/>
          <a:rect l="0" t="0" r="0" b="0"/>
          <a:pathLst>
            <a:path>
              <a:moveTo>
                <a:pt x="2141344" y="0"/>
              </a:moveTo>
              <a:lnTo>
                <a:pt x="2141344" y="202007"/>
              </a:lnTo>
              <a:lnTo>
                <a:pt x="0" y="202007"/>
              </a:lnTo>
              <a:lnTo>
                <a:pt x="0" y="369814"/>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491124" y="1231951"/>
        <a:ext cx="108923" cy="4008"/>
      </dsp:txXfrm>
    </dsp:sp>
    <dsp:sp modelId="{00B02C63-FC9B-4F31-8B9F-ACCD43D69916}">
      <dsp:nvSpPr>
        <dsp:cNvPr id="0" name=""/>
        <dsp:cNvSpPr/>
      </dsp:nvSpPr>
      <dsp:spPr>
        <a:xfrm>
          <a:off x="2745793" y="6289"/>
          <a:ext cx="1740930" cy="1044558"/>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00100">
            <a:lnSpc>
              <a:spcPct val="90000"/>
            </a:lnSpc>
            <a:spcBef>
              <a:spcPct val="0"/>
            </a:spcBef>
            <a:spcAft>
              <a:spcPct val="35000"/>
            </a:spcAft>
          </a:pPr>
          <a:r>
            <a:rPr lang="en-US" sz="1800" b="1" kern="1200" dirty="0" err="1">
              <a:solidFill>
                <a:schemeClr val="tx1"/>
              </a:solidFill>
              <a:latin typeface="Times New Roman" panose="02020603050405020304" pitchFamily="18" charset="0"/>
              <a:cs typeface="Times New Roman" panose="02020603050405020304" pitchFamily="18" charset="0"/>
            </a:rPr>
            <a:t>Kết</a:t>
          </a:r>
          <a:r>
            <a:rPr lang="en-US" sz="1800" b="1" kern="1200" dirty="0">
              <a:solidFill>
                <a:schemeClr val="tx1"/>
              </a:solidFill>
              <a:latin typeface="Times New Roman" panose="02020603050405020304" pitchFamily="18" charset="0"/>
              <a:cs typeface="Times New Roman" panose="02020603050405020304" pitchFamily="18" charset="0"/>
            </a:rPr>
            <a:t> </a:t>
          </a:r>
          <a:r>
            <a:rPr lang="en-US" sz="1800" b="1" kern="1200" dirty="0" err="1">
              <a:solidFill>
                <a:schemeClr val="tx1"/>
              </a:solidFill>
              <a:latin typeface="Times New Roman" panose="02020603050405020304" pitchFamily="18" charset="0"/>
              <a:cs typeface="Times New Roman" panose="02020603050405020304" pitchFamily="18" charset="0"/>
            </a:rPr>
            <a:t>quả</a:t>
          </a:r>
          <a:r>
            <a:rPr lang="en-US" sz="1800" b="1" kern="1200" dirty="0">
              <a:solidFill>
                <a:schemeClr val="tx1"/>
              </a:solidFill>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en-US" sz="1800" b="1" kern="1200" dirty="0" err="1">
              <a:solidFill>
                <a:schemeClr val="tx1"/>
              </a:solidFill>
              <a:latin typeface="Times New Roman" panose="02020603050405020304" pitchFamily="18" charset="0"/>
              <a:cs typeface="Times New Roman" panose="02020603050405020304" pitchFamily="18" charset="0"/>
            </a:rPr>
            <a:t>dương</a:t>
          </a:r>
          <a:r>
            <a:rPr lang="en-US" sz="1800" b="1" kern="1200" dirty="0">
              <a:solidFill>
                <a:schemeClr val="tx1"/>
              </a:solidFill>
              <a:latin typeface="Times New Roman" panose="02020603050405020304" pitchFamily="18" charset="0"/>
              <a:cs typeface="Times New Roman" panose="02020603050405020304" pitchFamily="18" charset="0"/>
            </a:rPr>
            <a:t> </a:t>
          </a:r>
          <a:r>
            <a:rPr lang="en-US" sz="1800" b="1" kern="1200" dirty="0" err="1">
              <a:solidFill>
                <a:schemeClr val="tx1"/>
              </a:solidFill>
              <a:latin typeface="Times New Roman" panose="02020603050405020304" pitchFamily="18" charset="0"/>
              <a:cs typeface="Times New Roman" panose="02020603050405020304" pitchFamily="18" charset="0"/>
            </a:rPr>
            <a:t>tính</a:t>
          </a:r>
          <a:r>
            <a:rPr lang="en-US" sz="1800" b="1" kern="1200" dirty="0">
              <a:solidFill>
                <a:schemeClr val="tx1"/>
              </a:solidFill>
              <a:latin typeface="Times New Roman" panose="02020603050405020304" pitchFamily="18" charset="0"/>
              <a:cs typeface="Times New Roman" panose="02020603050405020304" pitchFamily="18" charset="0"/>
            </a:rPr>
            <a:t> </a:t>
          </a:r>
          <a:r>
            <a:rPr lang="en-US" sz="1800" b="1" kern="1200" dirty="0" err="1">
              <a:solidFill>
                <a:schemeClr val="tx1"/>
              </a:solidFill>
              <a:latin typeface="Times New Roman" panose="02020603050405020304" pitchFamily="18" charset="0"/>
              <a:cs typeface="Times New Roman" panose="02020603050405020304" pitchFamily="18" charset="0"/>
            </a:rPr>
            <a:t>giả</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a:off x="2745793" y="6289"/>
        <a:ext cx="1740930" cy="1044558"/>
      </dsp:txXfrm>
    </dsp:sp>
    <dsp:sp modelId="{49C01248-C593-4D41-A840-BF6D49A3EA64}">
      <dsp:nvSpPr>
        <dsp:cNvPr id="0" name=""/>
        <dsp:cNvSpPr/>
      </dsp:nvSpPr>
      <dsp:spPr>
        <a:xfrm>
          <a:off x="2343578" y="1927821"/>
          <a:ext cx="369814" cy="91440"/>
        </a:xfrm>
        <a:custGeom>
          <a:avLst/>
          <a:gdLst/>
          <a:ahLst/>
          <a:cxnLst/>
          <a:rect l="0" t="0" r="0" b="0"/>
          <a:pathLst>
            <a:path>
              <a:moveTo>
                <a:pt x="0" y="45720"/>
              </a:moveTo>
              <a:lnTo>
                <a:pt x="369814"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518475" y="1971537"/>
        <a:ext cx="20020" cy="4008"/>
      </dsp:txXfrm>
    </dsp:sp>
    <dsp:sp modelId="{3D934489-55A6-48CC-A473-C8D5A82ED396}">
      <dsp:nvSpPr>
        <dsp:cNvPr id="0" name=""/>
        <dsp:cNvSpPr/>
      </dsp:nvSpPr>
      <dsp:spPr>
        <a:xfrm>
          <a:off x="604448" y="1451262"/>
          <a:ext cx="1740930" cy="1044558"/>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ly</a:t>
          </a:r>
          <a:endParaRPr lang="en-US" sz="2000" kern="1200" dirty="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 “ca </a:t>
          </a:r>
          <a:r>
            <a:rPr lang="en-US" sz="2000" kern="1200" dirty="0" err="1">
              <a:latin typeface="Times New Roman" panose="02020603050405020304" pitchFamily="18" charset="0"/>
              <a:cs typeface="Times New Roman" panose="02020603050405020304" pitchFamily="18" charset="0"/>
            </a:rPr>
            <a:t>bệnh</a:t>
          </a:r>
          <a:r>
            <a:rPr lang="en-US" sz="2000" kern="1200" dirty="0">
              <a:latin typeface="Times New Roman" panose="02020603050405020304" pitchFamily="18" charset="0"/>
              <a:cs typeface="Times New Roman" panose="02020603050405020304" pitchFamily="18" charset="0"/>
            </a:rPr>
            <a:t>”</a:t>
          </a:r>
        </a:p>
      </dsp:txBody>
      <dsp:txXfrm>
        <a:off x="604448" y="1451262"/>
        <a:ext cx="1740930" cy="1044558"/>
      </dsp:txXfrm>
    </dsp:sp>
    <dsp:sp modelId="{C79D1F9D-DE1C-49B9-AB9B-FE39030B36E6}">
      <dsp:nvSpPr>
        <dsp:cNvPr id="0" name=""/>
        <dsp:cNvSpPr/>
      </dsp:nvSpPr>
      <dsp:spPr>
        <a:xfrm>
          <a:off x="1474913" y="2494020"/>
          <a:ext cx="2141344" cy="369814"/>
        </a:xfrm>
        <a:custGeom>
          <a:avLst/>
          <a:gdLst/>
          <a:ahLst/>
          <a:cxnLst/>
          <a:rect l="0" t="0" r="0" b="0"/>
          <a:pathLst>
            <a:path>
              <a:moveTo>
                <a:pt x="2141344" y="0"/>
              </a:moveTo>
              <a:lnTo>
                <a:pt x="2141344" y="202007"/>
              </a:lnTo>
              <a:lnTo>
                <a:pt x="0" y="202007"/>
              </a:lnTo>
              <a:lnTo>
                <a:pt x="0" y="369814"/>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491124" y="2676923"/>
        <a:ext cx="108923" cy="4008"/>
      </dsp:txXfrm>
    </dsp:sp>
    <dsp:sp modelId="{E23D3125-1604-4811-BAA4-9685D2D24DB0}">
      <dsp:nvSpPr>
        <dsp:cNvPr id="0" name=""/>
        <dsp:cNvSpPr/>
      </dsp:nvSpPr>
      <dsp:spPr>
        <a:xfrm>
          <a:off x="2745793" y="1451262"/>
          <a:ext cx="1740930" cy="104455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Điều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dịch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tễ</a:t>
          </a:r>
          <a:endParaRPr lang="en-US" sz="2000" kern="1200" dirty="0">
            <a:latin typeface="Times New Roman" panose="02020603050405020304" pitchFamily="18" charset="0"/>
            <a:cs typeface="Times New Roman" panose="02020603050405020304" pitchFamily="18" charset="0"/>
          </a:endParaRPr>
        </a:p>
      </dsp:txBody>
      <dsp:txXfrm>
        <a:off x="2745793" y="1451262"/>
        <a:ext cx="1740930" cy="1044558"/>
      </dsp:txXfrm>
    </dsp:sp>
    <dsp:sp modelId="{D32A8F83-AB71-422F-9A2B-B81262408654}">
      <dsp:nvSpPr>
        <dsp:cNvPr id="0" name=""/>
        <dsp:cNvSpPr/>
      </dsp:nvSpPr>
      <dsp:spPr>
        <a:xfrm>
          <a:off x="2343578" y="3372794"/>
          <a:ext cx="369814" cy="91440"/>
        </a:xfrm>
        <a:custGeom>
          <a:avLst/>
          <a:gdLst/>
          <a:ahLst/>
          <a:cxnLst/>
          <a:rect l="0" t="0" r="0" b="0"/>
          <a:pathLst>
            <a:path>
              <a:moveTo>
                <a:pt x="0" y="45720"/>
              </a:moveTo>
              <a:lnTo>
                <a:pt x="369814"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518475" y="3416510"/>
        <a:ext cx="20020" cy="4008"/>
      </dsp:txXfrm>
    </dsp:sp>
    <dsp:sp modelId="{B4852A1E-5F29-42A5-A4CD-94F855D73ADF}">
      <dsp:nvSpPr>
        <dsp:cNvPr id="0" name=""/>
        <dsp:cNvSpPr/>
      </dsp:nvSpPr>
      <dsp:spPr>
        <a:xfrm>
          <a:off x="604448" y="2896235"/>
          <a:ext cx="1740930" cy="1044558"/>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ly</a:t>
          </a:r>
          <a:endParaRPr lang="en-US" sz="2000" kern="1200" dirty="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xúc</a:t>
          </a:r>
          <a:endParaRPr lang="en-US" sz="2000" kern="1200" dirty="0">
            <a:latin typeface="Times New Roman" panose="02020603050405020304" pitchFamily="18" charset="0"/>
            <a:cs typeface="Times New Roman" panose="02020603050405020304" pitchFamily="18" charset="0"/>
          </a:endParaRPr>
        </a:p>
      </dsp:txBody>
      <dsp:txXfrm>
        <a:off x="604448" y="2896235"/>
        <a:ext cx="1740930" cy="1044558"/>
      </dsp:txXfrm>
    </dsp:sp>
    <dsp:sp modelId="{33A4BE69-2C55-42B6-AEF8-92E206FF60B0}">
      <dsp:nvSpPr>
        <dsp:cNvPr id="0" name=""/>
        <dsp:cNvSpPr/>
      </dsp:nvSpPr>
      <dsp:spPr>
        <a:xfrm>
          <a:off x="1474913" y="3938993"/>
          <a:ext cx="2141344" cy="369814"/>
        </a:xfrm>
        <a:custGeom>
          <a:avLst/>
          <a:gdLst/>
          <a:ahLst/>
          <a:cxnLst/>
          <a:rect l="0" t="0" r="0" b="0"/>
          <a:pathLst>
            <a:path>
              <a:moveTo>
                <a:pt x="2141344" y="0"/>
              </a:moveTo>
              <a:lnTo>
                <a:pt x="2141344" y="202007"/>
              </a:lnTo>
              <a:lnTo>
                <a:pt x="0" y="202007"/>
              </a:lnTo>
              <a:lnTo>
                <a:pt x="0" y="369814"/>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latin typeface="Times New Roman" panose="02020603050405020304" pitchFamily="18" charset="0"/>
            <a:cs typeface="Times New Roman" panose="02020603050405020304" pitchFamily="18" charset="0"/>
          </a:endParaRPr>
        </a:p>
      </dsp:txBody>
      <dsp:txXfrm>
        <a:off x="2491124" y="4121896"/>
        <a:ext cx="108923" cy="4008"/>
      </dsp:txXfrm>
    </dsp:sp>
    <dsp:sp modelId="{7FD48593-4A1C-4B84-9D27-8A5EDA88CB83}">
      <dsp:nvSpPr>
        <dsp:cNvPr id="0" name=""/>
        <dsp:cNvSpPr/>
      </dsp:nvSpPr>
      <dsp:spPr>
        <a:xfrm>
          <a:off x="2745793" y="2896235"/>
          <a:ext cx="1740930" cy="1044558"/>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Lãng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phí</a:t>
          </a:r>
          <a:r>
            <a:rPr lang="en-US" sz="2000" kern="1200" dirty="0">
              <a:latin typeface="Times New Roman" panose="02020603050405020304" pitchFamily="18" charset="0"/>
              <a:cs typeface="Times New Roman" panose="02020603050405020304" pitchFamily="18" charset="0"/>
            </a:rPr>
            <a:t> </a:t>
          </a:r>
        </a:p>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nguồn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lực</a:t>
          </a:r>
          <a:r>
            <a:rPr lang="en-US" sz="2000" kern="1200" dirty="0">
              <a:latin typeface="Times New Roman" panose="02020603050405020304" pitchFamily="18" charset="0"/>
              <a:cs typeface="Times New Roman" panose="02020603050405020304" pitchFamily="18" charset="0"/>
            </a:rPr>
            <a:t>…</a:t>
          </a:r>
        </a:p>
      </dsp:txBody>
      <dsp:txXfrm>
        <a:off x="2745793" y="2896235"/>
        <a:ext cx="1740930" cy="1044558"/>
      </dsp:txXfrm>
    </dsp:sp>
    <dsp:sp modelId="{BE8F5414-1D15-4CE6-8ABB-BCC1F37D8BD6}">
      <dsp:nvSpPr>
        <dsp:cNvPr id="0" name=""/>
        <dsp:cNvSpPr/>
      </dsp:nvSpPr>
      <dsp:spPr>
        <a:xfrm>
          <a:off x="604448" y="4341207"/>
          <a:ext cx="1740930" cy="104455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07" tIns="89545" rIns="85307" bIns="89545"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…nhưng </a:t>
          </a:r>
          <a:r>
            <a:rPr lang="en-US" sz="2000" kern="1200" dirty="0" err="1">
              <a:latin typeface="Times New Roman" panose="02020603050405020304" pitchFamily="18" charset="0"/>
              <a:cs typeface="Times New Roman" panose="02020603050405020304" pitchFamily="18" charset="0"/>
            </a:rPr>
            <a:t>không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thêm</a:t>
          </a:r>
          <a:r>
            <a:rPr lang="en-US" sz="2000" kern="1200" dirty="0">
              <a:latin typeface="Times New Roman" panose="02020603050405020304" pitchFamily="18" charset="0"/>
              <a:cs typeface="Times New Roman" panose="02020603050405020304" pitchFamily="18" charset="0"/>
            </a:rPr>
            <a:t> ca </a:t>
          </a:r>
          <a:r>
            <a:rPr lang="en-US" sz="2000" kern="1200" dirty="0" err="1">
              <a:latin typeface="Times New Roman" panose="02020603050405020304" pitchFamily="18" charset="0"/>
              <a:cs typeface="Times New Roman" panose="02020603050405020304" pitchFamily="18" charset="0"/>
            </a:rPr>
            <a:t>bệnh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đồng</a:t>
          </a:r>
          <a:endParaRPr lang="en-US" sz="2000" kern="1200" dirty="0">
            <a:latin typeface="Times New Roman" panose="02020603050405020304" pitchFamily="18" charset="0"/>
            <a:cs typeface="Times New Roman" panose="02020603050405020304" pitchFamily="18" charset="0"/>
          </a:endParaRPr>
        </a:p>
      </dsp:txBody>
      <dsp:txXfrm>
        <a:off x="604448" y="4341207"/>
        <a:ext cx="1740930" cy="104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30B6-BB6F-41F4-B218-9CF31CEE2464}">
      <dsp:nvSpPr>
        <dsp:cNvPr id="0" name=""/>
        <dsp:cNvSpPr/>
      </dsp:nvSpPr>
      <dsp:spPr>
        <a:xfrm>
          <a:off x="2389035" y="594239"/>
          <a:ext cx="456490" cy="91440"/>
        </a:xfrm>
        <a:custGeom>
          <a:avLst/>
          <a:gdLst/>
          <a:ahLst/>
          <a:cxnLst/>
          <a:rect l="0" t="0" r="0" b="0"/>
          <a:pathLst>
            <a:path>
              <a:moveTo>
                <a:pt x="0" y="45720"/>
              </a:moveTo>
              <a:lnTo>
                <a:pt x="45649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605103" y="637521"/>
        <a:ext cx="24354" cy="4875"/>
      </dsp:txXfrm>
    </dsp:sp>
    <dsp:sp modelId="{3D06258B-6418-48C7-825C-91593E059840}">
      <dsp:nvSpPr>
        <dsp:cNvPr id="0" name=""/>
        <dsp:cNvSpPr/>
      </dsp:nvSpPr>
      <dsp:spPr>
        <a:xfrm>
          <a:off x="273052" y="4624"/>
          <a:ext cx="2117783" cy="12706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anose="02020603050405020304" pitchFamily="18" charset="0"/>
              <a:cs typeface="Times New Roman" panose="02020603050405020304" pitchFamily="18" charset="0"/>
            </a:rPr>
            <a:t>Không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đủ</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vật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tư</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để</a:t>
          </a:r>
          <a:r>
            <a:rPr lang="en-US" sz="1800" kern="1200" dirty="0">
              <a:latin typeface="Times New Roman" panose="02020603050405020304" pitchFamily="18" charset="0"/>
              <a:cs typeface="Times New Roman" panose="02020603050405020304" pitchFamily="18" charset="0"/>
            </a:rPr>
            <a:t> thu </a:t>
          </a:r>
          <a:r>
            <a:rPr lang="en-US" sz="1800" kern="1200" dirty="0" err="1">
              <a:latin typeface="Times New Roman" panose="02020603050405020304" pitchFamily="18" charset="0"/>
              <a:cs typeface="Times New Roman" panose="02020603050405020304" pitchFamily="18" charset="0"/>
            </a:rPr>
            <a:t>thập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mẫu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bệnh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phẩm</a:t>
          </a:r>
          <a:r>
            <a:rPr lang="en-US" sz="1800" kern="1200" dirty="0">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ví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a:t>
          </a:r>
          <a:r>
            <a:rPr lang="en-US" sz="1800" kern="1200" dirty="0">
              <a:latin typeface="Times New Roman" panose="02020603050405020304" pitchFamily="18" charset="0"/>
              <a:cs typeface="Times New Roman" panose="02020603050405020304" pitchFamily="18" charset="0"/>
            </a:rPr>
            <a:t> que </a:t>
          </a:r>
          <a:r>
            <a:rPr lang="en-US" sz="1800" kern="1200" dirty="0" err="1">
              <a:latin typeface="Times New Roman" panose="02020603050405020304" pitchFamily="18" charset="0"/>
              <a:cs typeface="Times New Roman" panose="02020603050405020304" pitchFamily="18" charset="0"/>
            </a:rPr>
            <a:t>lấy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mẫu</a:t>
          </a:r>
          <a:r>
            <a:rPr lang="en-US" sz="1600" kern="1200" dirty="0">
              <a:latin typeface="Times New Roman" panose="02020603050405020304" pitchFamily="18" charset="0"/>
              <a:cs typeface="Times New Roman" panose="02020603050405020304" pitchFamily="18" charset="0"/>
            </a:rPr>
            <a:t>)</a:t>
          </a:r>
        </a:p>
      </dsp:txBody>
      <dsp:txXfrm>
        <a:off x="273052" y="4624"/>
        <a:ext cx="2117783" cy="1270669"/>
      </dsp:txXfrm>
    </dsp:sp>
    <dsp:sp modelId="{86104E4A-7721-485C-8C8B-70C30D145212}">
      <dsp:nvSpPr>
        <dsp:cNvPr id="0" name=""/>
        <dsp:cNvSpPr/>
      </dsp:nvSpPr>
      <dsp:spPr>
        <a:xfrm>
          <a:off x="1331944" y="1273494"/>
          <a:ext cx="2604873" cy="456490"/>
        </a:xfrm>
        <a:custGeom>
          <a:avLst/>
          <a:gdLst/>
          <a:ahLst/>
          <a:cxnLst/>
          <a:rect l="0" t="0" r="0" b="0"/>
          <a:pathLst>
            <a:path>
              <a:moveTo>
                <a:pt x="2604873" y="0"/>
              </a:moveTo>
              <a:lnTo>
                <a:pt x="2604873" y="245345"/>
              </a:lnTo>
              <a:lnTo>
                <a:pt x="0" y="245345"/>
              </a:lnTo>
              <a:lnTo>
                <a:pt x="0" y="45649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568130" y="1499302"/>
        <a:ext cx="132501" cy="4875"/>
      </dsp:txXfrm>
    </dsp:sp>
    <dsp:sp modelId="{00B02C63-FC9B-4F31-8B9F-ACCD43D69916}">
      <dsp:nvSpPr>
        <dsp:cNvPr id="0" name=""/>
        <dsp:cNvSpPr/>
      </dsp:nvSpPr>
      <dsp:spPr>
        <a:xfrm>
          <a:off x="2877926" y="4624"/>
          <a:ext cx="2117783" cy="1270669"/>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anose="02020603050405020304" pitchFamily="18" charset="0"/>
              <a:cs typeface="Times New Roman" panose="02020603050405020304" pitchFamily="18" charset="0"/>
            </a:rPr>
            <a:t>Không</a:t>
          </a:r>
          <a:r>
            <a:rPr lang="en-US" sz="1800" kern="1200" dirty="0">
              <a:latin typeface="Times New Roman" panose="02020603050405020304" pitchFamily="18" charset="0"/>
              <a:cs typeface="Times New Roman" panose="02020603050405020304" pitchFamily="18" charset="0"/>
            </a:rPr>
            <a:t> thu </a:t>
          </a:r>
          <a:r>
            <a:rPr lang="en-US" sz="1800" kern="1200" dirty="0" err="1">
              <a:latin typeface="Times New Roman" panose="02020603050405020304" pitchFamily="18" charset="0"/>
              <a:cs typeface="Times New Roman" panose="02020603050405020304" pitchFamily="18" charset="0"/>
            </a:rPr>
            <a:t>thập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đủ</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mẫu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bệnh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phẩm</a:t>
          </a:r>
          <a:r>
            <a:rPr lang="en-US" sz="1800" kern="1200" dirty="0">
              <a:latin typeface="Times New Roman" panose="02020603050405020304" pitchFamily="18" charset="0"/>
              <a:cs typeface="Times New Roman" panose="02020603050405020304" pitchFamily="18" charset="0"/>
            </a:rPr>
            <a:t> </a:t>
          </a:r>
        </a:p>
        <a:p>
          <a:pPr lvl="0" algn="ctr"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ví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chỉ</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dịch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ngoáy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họng</a:t>
          </a:r>
          <a:r>
            <a:rPr lang="en-US" sz="1800" kern="1200" dirty="0">
              <a:latin typeface="Times New Roman" panose="02020603050405020304" pitchFamily="18" charset="0"/>
              <a:cs typeface="Times New Roman" panose="02020603050405020304" pitchFamily="18" charset="0"/>
            </a:rPr>
            <a:t>)</a:t>
          </a:r>
        </a:p>
      </dsp:txBody>
      <dsp:txXfrm>
        <a:off x="2877926" y="4624"/>
        <a:ext cx="2117783" cy="1270669"/>
      </dsp:txXfrm>
    </dsp:sp>
    <dsp:sp modelId="{49C01248-C593-4D41-A840-BF6D49A3EA64}">
      <dsp:nvSpPr>
        <dsp:cNvPr id="0" name=""/>
        <dsp:cNvSpPr/>
      </dsp:nvSpPr>
      <dsp:spPr>
        <a:xfrm>
          <a:off x="2389035" y="2351999"/>
          <a:ext cx="456490" cy="91440"/>
        </a:xfrm>
        <a:custGeom>
          <a:avLst/>
          <a:gdLst/>
          <a:ahLst/>
          <a:cxnLst/>
          <a:rect l="0" t="0" r="0" b="0"/>
          <a:pathLst>
            <a:path>
              <a:moveTo>
                <a:pt x="0" y="45720"/>
              </a:moveTo>
              <a:lnTo>
                <a:pt x="456490"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605103" y="2395282"/>
        <a:ext cx="24354" cy="4875"/>
      </dsp:txXfrm>
    </dsp:sp>
    <dsp:sp modelId="{3D934489-55A6-48CC-A473-C8D5A82ED396}">
      <dsp:nvSpPr>
        <dsp:cNvPr id="0" name=""/>
        <dsp:cNvSpPr/>
      </dsp:nvSpPr>
      <dsp:spPr>
        <a:xfrm>
          <a:off x="273052" y="1762384"/>
          <a:ext cx="2117783" cy="127066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anose="02020603050405020304" pitchFamily="18" charset="0"/>
              <a:cs typeface="Times New Roman" panose="02020603050405020304" pitchFamily="18" charset="0"/>
            </a:rPr>
            <a:t>Không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tách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chiết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đủ</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lượng</a:t>
          </a:r>
          <a:r>
            <a:rPr lang="en-US" sz="1800" kern="1200" dirty="0">
              <a:latin typeface="Times New Roman" panose="02020603050405020304" pitchFamily="18" charset="0"/>
              <a:cs typeface="Times New Roman" panose="02020603050405020304" pitchFamily="18" charset="0"/>
            </a:rPr>
            <a:t> RNA </a:t>
          </a:r>
          <a:r>
            <a:rPr lang="en-US" sz="1800" kern="1200" dirty="0" err="1">
              <a:latin typeface="Times New Roman" panose="02020603050405020304" pitchFamily="18" charset="0"/>
              <a:cs typeface="Times New Roman" panose="02020603050405020304" pitchFamily="18" charset="0"/>
            </a:rPr>
            <a:t>trong</a:t>
          </a:r>
          <a:r>
            <a:rPr lang="en-US" sz="1800" kern="1200" dirty="0">
              <a:latin typeface="Times New Roman" panose="02020603050405020304" pitchFamily="18" charset="0"/>
              <a:cs typeface="Times New Roman" panose="02020603050405020304" pitchFamily="18" charset="0"/>
            </a:rPr>
            <a:t> PXN</a:t>
          </a:r>
        </a:p>
      </dsp:txBody>
      <dsp:txXfrm>
        <a:off x="273052" y="1762384"/>
        <a:ext cx="2117783" cy="1270669"/>
      </dsp:txXfrm>
    </dsp:sp>
    <dsp:sp modelId="{C79D1F9D-DE1C-49B9-AB9B-FE39030B36E6}">
      <dsp:nvSpPr>
        <dsp:cNvPr id="0" name=""/>
        <dsp:cNvSpPr/>
      </dsp:nvSpPr>
      <dsp:spPr>
        <a:xfrm>
          <a:off x="1298462" y="3031254"/>
          <a:ext cx="2638355" cy="441547"/>
        </a:xfrm>
        <a:custGeom>
          <a:avLst/>
          <a:gdLst/>
          <a:ahLst/>
          <a:cxnLst/>
          <a:rect l="0" t="0" r="0" b="0"/>
          <a:pathLst>
            <a:path>
              <a:moveTo>
                <a:pt x="2638355" y="0"/>
              </a:moveTo>
              <a:lnTo>
                <a:pt x="2638355" y="237873"/>
              </a:lnTo>
              <a:lnTo>
                <a:pt x="0" y="237873"/>
              </a:lnTo>
              <a:lnTo>
                <a:pt x="0" y="441547"/>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550633" y="3249590"/>
        <a:ext cx="134013" cy="4875"/>
      </dsp:txXfrm>
    </dsp:sp>
    <dsp:sp modelId="{E23D3125-1604-4811-BAA4-9685D2D24DB0}">
      <dsp:nvSpPr>
        <dsp:cNvPr id="0" name=""/>
        <dsp:cNvSpPr/>
      </dsp:nvSpPr>
      <dsp:spPr>
        <a:xfrm>
          <a:off x="2877926" y="1762384"/>
          <a:ext cx="2117783" cy="127066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anose="02020603050405020304" pitchFamily="18" charset="0"/>
              <a:cs typeface="Times New Roman" panose="02020603050405020304" pitchFamily="18" charset="0"/>
            </a:rPr>
            <a:t>Có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vấn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đề</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với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mồi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đầu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dò</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hoặc</a:t>
          </a:r>
          <a:r>
            <a:rPr lang="en-US" sz="1800" kern="1200" dirty="0">
              <a:latin typeface="Times New Roman" panose="02020603050405020304" pitchFamily="18" charset="0"/>
              <a:cs typeface="Times New Roman" panose="02020603050405020304" pitchFamily="18" charset="0"/>
            </a:rPr>
            <a:t> sinh </a:t>
          </a:r>
          <a:r>
            <a:rPr lang="en-US" sz="1800" kern="1200" dirty="0" err="1">
              <a:latin typeface="Times New Roman" panose="02020603050405020304" pitchFamily="18" charset="0"/>
              <a:cs typeface="Times New Roman" panose="02020603050405020304" pitchFamily="18" charset="0"/>
            </a:rPr>
            <a:t>phẩm</a:t>
          </a:r>
          <a:endParaRPr lang="en-US" sz="1800" kern="1200" dirty="0">
            <a:latin typeface="Times New Roman" panose="02020603050405020304" pitchFamily="18" charset="0"/>
            <a:cs typeface="Times New Roman" panose="02020603050405020304" pitchFamily="18" charset="0"/>
          </a:endParaRPr>
        </a:p>
      </dsp:txBody>
      <dsp:txXfrm>
        <a:off x="2877926" y="1762384"/>
        <a:ext cx="2117783" cy="1270669"/>
      </dsp:txXfrm>
    </dsp:sp>
    <dsp:sp modelId="{D32A8F83-AB71-422F-9A2B-B81262408654}">
      <dsp:nvSpPr>
        <dsp:cNvPr id="0" name=""/>
        <dsp:cNvSpPr/>
      </dsp:nvSpPr>
      <dsp:spPr>
        <a:xfrm>
          <a:off x="2355553" y="4094816"/>
          <a:ext cx="489972" cy="91440"/>
        </a:xfrm>
        <a:custGeom>
          <a:avLst/>
          <a:gdLst/>
          <a:ahLst/>
          <a:cxnLst/>
          <a:rect l="0" t="0" r="0" b="0"/>
          <a:pathLst>
            <a:path>
              <a:moveTo>
                <a:pt x="0" y="45720"/>
              </a:moveTo>
              <a:lnTo>
                <a:pt x="262086" y="45720"/>
              </a:lnTo>
              <a:lnTo>
                <a:pt x="262086" y="60663"/>
              </a:lnTo>
              <a:lnTo>
                <a:pt x="489972" y="60663"/>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587520" y="4138099"/>
        <a:ext cx="26039" cy="4875"/>
      </dsp:txXfrm>
    </dsp:sp>
    <dsp:sp modelId="{B4852A1E-5F29-42A5-A4CD-94F855D73ADF}">
      <dsp:nvSpPr>
        <dsp:cNvPr id="0" name=""/>
        <dsp:cNvSpPr/>
      </dsp:nvSpPr>
      <dsp:spPr>
        <a:xfrm>
          <a:off x="239570" y="3505201"/>
          <a:ext cx="2117783" cy="127066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Kết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quả</a:t>
          </a:r>
          <a:r>
            <a:rPr lang="en-US" sz="2400" b="1" kern="1200" dirty="0">
              <a:solidFill>
                <a:schemeClr val="tx1"/>
              </a:solidFill>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Âm</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tính</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giả</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39570" y="3505201"/>
        <a:ext cx="2117783" cy="1270669"/>
      </dsp:txXfrm>
    </dsp:sp>
    <dsp:sp modelId="{33A4BE69-2C55-42B6-AEF8-92E206FF60B0}">
      <dsp:nvSpPr>
        <dsp:cNvPr id="0" name=""/>
        <dsp:cNvSpPr/>
      </dsp:nvSpPr>
      <dsp:spPr>
        <a:xfrm>
          <a:off x="1331944" y="4789015"/>
          <a:ext cx="2604873" cy="456490"/>
        </a:xfrm>
        <a:custGeom>
          <a:avLst/>
          <a:gdLst/>
          <a:ahLst/>
          <a:cxnLst/>
          <a:rect l="0" t="0" r="0" b="0"/>
          <a:pathLst>
            <a:path>
              <a:moveTo>
                <a:pt x="2604873" y="0"/>
              </a:moveTo>
              <a:lnTo>
                <a:pt x="2604873" y="245345"/>
              </a:lnTo>
              <a:lnTo>
                <a:pt x="0" y="245345"/>
              </a:lnTo>
              <a:lnTo>
                <a:pt x="0" y="45649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Times New Roman" panose="02020603050405020304" pitchFamily="18" charset="0"/>
            <a:cs typeface="Times New Roman" panose="02020603050405020304" pitchFamily="18" charset="0"/>
          </a:endParaRPr>
        </a:p>
      </dsp:txBody>
      <dsp:txXfrm>
        <a:off x="2568130" y="5014822"/>
        <a:ext cx="132501" cy="4875"/>
      </dsp:txXfrm>
    </dsp:sp>
    <dsp:sp modelId="{7FD48593-4A1C-4B84-9D27-8A5EDA88CB83}">
      <dsp:nvSpPr>
        <dsp:cNvPr id="0" name=""/>
        <dsp:cNvSpPr/>
      </dsp:nvSpPr>
      <dsp:spPr>
        <a:xfrm>
          <a:off x="2877926" y="3520145"/>
          <a:ext cx="2117783" cy="1270669"/>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anose="02020603050405020304" pitchFamily="18" charset="0"/>
              <a:cs typeface="Times New Roman" panose="02020603050405020304" pitchFamily="18" charset="0"/>
            </a:rPr>
            <a:t>Không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thực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hiện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đầy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đủ</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cách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ly</a:t>
          </a:r>
          <a:r>
            <a:rPr lang="en-US" sz="1800" kern="1200" dirty="0">
              <a:latin typeface="Times New Roman" panose="02020603050405020304" pitchFamily="18" charset="0"/>
              <a:cs typeface="Times New Roman" panose="02020603050405020304" pitchFamily="18" charset="0"/>
            </a:rPr>
            <a:t> ca </a:t>
          </a:r>
          <a:r>
            <a:rPr lang="en-US" sz="1800" kern="1200" dirty="0" err="1">
              <a:latin typeface="Times New Roman" panose="02020603050405020304" pitchFamily="18" charset="0"/>
              <a:cs typeface="Times New Roman" panose="02020603050405020304" pitchFamily="18" charset="0"/>
            </a:rPr>
            <a:t>bệnh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điều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dịch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tễ</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cách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người</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tiếp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xúc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gần</a:t>
          </a:r>
          <a:endParaRPr lang="en-US" sz="1800" kern="1200" dirty="0">
            <a:latin typeface="Times New Roman" panose="02020603050405020304" pitchFamily="18" charset="0"/>
            <a:cs typeface="Times New Roman" panose="02020603050405020304" pitchFamily="18" charset="0"/>
          </a:endParaRPr>
        </a:p>
      </dsp:txBody>
      <dsp:txXfrm>
        <a:off x="2877926" y="3520145"/>
        <a:ext cx="2117783" cy="1270669"/>
      </dsp:txXfrm>
    </dsp:sp>
    <dsp:sp modelId="{BE8F5414-1D15-4CE6-8ABB-BCC1F37D8BD6}">
      <dsp:nvSpPr>
        <dsp:cNvPr id="0" name=""/>
        <dsp:cNvSpPr/>
      </dsp:nvSpPr>
      <dsp:spPr>
        <a:xfrm>
          <a:off x="273052" y="5277905"/>
          <a:ext cx="2117783" cy="127066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773" tIns="108928" rIns="103773" bIns="108928"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thêm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nhiều</a:t>
          </a:r>
          <a:r>
            <a:rPr lang="en-US" sz="2000" kern="1200" dirty="0">
              <a:latin typeface="Times New Roman" panose="02020603050405020304" pitchFamily="18" charset="0"/>
              <a:cs typeface="Times New Roman" panose="02020603050405020304" pitchFamily="18" charset="0"/>
            </a:rPr>
            <a:t> ca </a:t>
          </a:r>
          <a:r>
            <a:rPr lang="en-US" sz="2000" kern="1200" dirty="0" err="1">
              <a:latin typeface="Times New Roman" panose="02020603050405020304" pitchFamily="18" charset="0"/>
              <a:cs typeface="Times New Roman" panose="02020603050405020304" pitchFamily="18" charset="0"/>
            </a:rPr>
            <a:t>bệnh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p>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cộng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đồng</a:t>
          </a:r>
          <a:endParaRPr lang="en-US" sz="2000" kern="1200" dirty="0">
            <a:latin typeface="Times New Roman" panose="02020603050405020304" pitchFamily="18" charset="0"/>
            <a:cs typeface="Times New Roman" panose="02020603050405020304" pitchFamily="18" charset="0"/>
          </a:endParaRPr>
        </a:p>
      </dsp:txBody>
      <dsp:txXfrm>
        <a:off x="273052" y="5277905"/>
        <a:ext cx="2117783" cy="127066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55B45-571D-4E2E-B96D-EAD2DB116108}"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DD9CC-C3FB-4EFC-8210-4BC51F169651}" type="slidenum">
              <a:rPr lang="en-US" smtClean="0"/>
              <a:t>‹#›</a:t>
            </a:fld>
            <a:endParaRPr lang="en-US"/>
          </a:p>
        </p:txBody>
      </p:sp>
    </p:spTree>
    <p:extLst>
      <p:ext uri="{BB962C8B-B14F-4D97-AF65-F5344CB8AC3E}">
        <p14:creationId xmlns:p14="http://schemas.microsoft.com/office/powerpoint/2010/main" val="338748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DA047-BEA8-4E40-B909-DD67E7449A2A}" type="slidenum">
              <a:rPr lang="en-US" smtClean="0"/>
              <a:t>3</a:t>
            </a:fld>
            <a:endParaRPr lang="en-US"/>
          </a:p>
        </p:txBody>
      </p:sp>
    </p:spTree>
    <p:extLst>
      <p:ext uri="{BB962C8B-B14F-4D97-AF65-F5344CB8AC3E}">
        <p14:creationId xmlns:p14="http://schemas.microsoft.com/office/powerpoint/2010/main" val="406924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Real-time RT-PCR </a:t>
            </a:r>
            <a:r>
              <a:rPr lang="en-US" dirty="0" err="1"/>
              <a:t>để</a:t>
            </a:r>
            <a:r>
              <a:rPr lang="en-US" dirty="0"/>
              <a:t> </a:t>
            </a:r>
            <a:r>
              <a:rPr lang="en-US" dirty="0" err="1"/>
              <a:t>phát</a:t>
            </a:r>
            <a:r>
              <a:rPr lang="en-US" dirty="0"/>
              <a:t> </a:t>
            </a:r>
            <a:r>
              <a:rPr lang="en-US" dirty="0" err="1"/>
              <a:t>hiện</a:t>
            </a:r>
            <a:r>
              <a:rPr lang="en-US" dirty="0"/>
              <a:t> </a:t>
            </a:r>
            <a:r>
              <a:rPr lang="en-US" dirty="0" err="1"/>
              <a:t>sự</a:t>
            </a:r>
            <a:r>
              <a:rPr lang="en-US" dirty="0"/>
              <a:t> </a:t>
            </a:r>
            <a:r>
              <a:rPr lang="en-US" dirty="0" err="1"/>
              <a:t>có</a:t>
            </a:r>
            <a:r>
              <a:rPr lang="en-US" dirty="0"/>
              <a:t> </a:t>
            </a:r>
            <a:r>
              <a:rPr lang="en-US" dirty="0" err="1"/>
              <a:t>mặt</a:t>
            </a:r>
            <a:r>
              <a:rPr lang="en-US" dirty="0"/>
              <a:t> </a:t>
            </a:r>
            <a:r>
              <a:rPr lang="en-US" dirty="0" err="1"/>
              <a:t>vật</a:t>
            </a:r>
            <a:r>
              <a:rPr lang="en-US" dirty="0"/>
              <a:t> </a:t>
            </a:r>
            <a:r>
              <a:rPr lang="en-US" dirty="0" err="1"/>
              <a:t>liệu</a:t>
            </a:r>
            <a:r>
              <a:rPr lang="en-US" dirty="0"/>
              <a:t> di </a:t>
            </a:r>
            <a:r>
              <a:rPr lang="en-US" dirty="0" err="1"/>
              <a:t>truyền</a:t>
            </a:r>
            <a:r>
              <a:rPr lang="en-US" dirty="0"/>
              <a:t> (ARN) </a:t>
            </a:r>
            <a:r>
              <a:rPr lang="en-US" dirty="0" err="1"/>
              <a:t>của</a:t>
            </a:r>
            <a:r>
              <a:rPr lang="en-US" dirty="0"/>
              <a:t> SARS-CoV-2</a:t>
            </a:r>
          </a:p>
          <a:p>
            <a:endParaRPr lang="en-US" dirty="0"/>
          </a:p>
          <a:p>
            <a:r>
              <a:rPr lang="en-US" dirty="0" err="1"/>
              <a:t>Hiện</a:t>
            </a:r>
            <a:r>
              <a:rPr lang="en-US" dirty="0"/>
              <a:t> </a:t>
            </a:r>
            <a:r>
              <a:rPr lang="en-US" dirty="0" err="1"/>
              <a:t>tại</a:t>
            </a:r>
            <a:r>
              <a:rPr lang="en-US" dirty="0"/>
              <a:t> </a:t>
            </a:r>
            <a:r>
              <a:rPr lang="en-US" dirty="0" err="1"/>
              <a:t>Mỹ</a:t>
            </a:r>
            <a:r>
              <a:rPr lang="en-US" dirty="0"/>
              <a:t> </a:t>
            </a:r>
            <a:r>
              <a:rPr lang="en-US" dirty="0" err="1"/>
              <a:t>có</a:t>
            </a:r>
            <a:r>
              <a:rPr lang="en-US" dirty="0"/>
              <a:t> 32 </a:t>
            </a:r>
            <a:r>
              <a:rPr lang="en-US" dirty="0" err="1"/>
              <a:t>bộ</a:t>
            </a:r>
            <a:r>
              <a:rPr lang="en-US" dirty="0"/>
              <a:t> </a:t>
            </a:r>
            <a:r>
              <a:rPr lang="en-US" dirty="0" err="1"/>
              <a:t>kít</a:t>
            </a:r>
            <a:r>
              <a:rPr lang="en-US" dirty="0"/>
              <a:t> </a:t>
            </a:r>
            <a:r>
              <a:rPr lang="en-US" dirty="0" err="1"/>
              <a:t>xét</a:t>
            </a:r>
            <a:r>
              <a:rPr lang="en-US" dirty="0"/>
              <a:t> </a:t>
            </a:r>
            <a:r>
              <a:rPr lang="en-US" dirty="0" err="1"/>
              <a:t>nghiệm</a:t>
            </a:r>
            <a:r>
              <a:rPr lang="en-US" dirty="0"/>
              <a:t> đ</a:t>
            </a:r>
            <a:r>
              <a:rPr lang="vi-VN" dirty="0"/>
              <a:t>ư</a:t>
            </a:r>
            <a:r>
              <a:rPr lang="en-US" dirty="0" err="1"/>
              <a:t>ợc</a:t>
            </a:r>
            <a:r>
              <a:rPr lang="en-US" dirty="0"/>
              <a:t> FDA </a:t>
            </a:r>
            <a:r>
              <a:rPr lang="en-US" dirty="0" err="1"/>
              <a:t>phê</a:t>
            </a:r>
            <a:r>
              <a:rPr lang="en-US" dirty="0"/>
              <a:t> </a:t>
            </a:r>
            <a:r>
              <a:rPr lang="en-US" dirty="0" err="1"/>
              <a:t>duyệt</a:t>
            </a:r>
            <a:r>
              <a:rPr lang="en-US" dirty="0"/>
              <a:t> </a:t>
            </a:r>
            <a:r>
              <a:rPr lang="en-US" dirty="0" err="1"/>
              <a:t>khẩn</a:t>
            </a:r>
            <a:r>
              <a:rPr lang="en-US" dirty="0"/>
              <a:t> </a:t>
            </a:r>
            <a:r>
              <a:rPr lang="en-US" dirty="0" err="1"/>
              <a:t>cấp</a:t>
            </a:r>
            <a:r>
              <a:rPr lang="en-US" dirty="0"/>
              <a:t> </a:t>
            </a:r>
            <a:r>
              <a:rPr lang="en-US" dirty="0" err="1"/>
              <a:t>để</a:t>
            </a:r>
            <a:r>
              <a:rPr lang="en-US" dirty="0"/>
              <a:t> </a:t>
            </a:r>
            <a:r>
              <a:rPr lang="en-US" dirty="0" err="1"/>
              <a:t>xét</a:t>
            </a:r>
            <a:r>
              <a:rPr lang="en-US" dirty="0"/>
              <a:t> </a:t>
            </a:r>
            <a:r>
              <a:rPr lang="en-US" dirty="0" err="1"/>
              <a:t>nghiệm</a:t>
            </a:r>
            <a:r>
              <a:rPr lang="en-US" dirty="0"/>
              <a:t> SARS-CoV-2 (31 </a:t>
            </a:r>
            <a:r>
              <a:rPr lang="en-US" dirty="0" err="1"/>
              <a:t>bộ</a:t>
            </a:r>
            <a:r>
              <a:rPr lang="en-US" dirty="0"/>
              <a:t> </a:t>
            </a:r>
            <a:r>
              <a:rPr lang="en-US" dirty="0" err="1"/>
              <a:t>kít</a:t>
            </a:r>
            <a:r>
              <a:rPr lang="en-US" dirty="0"/>
              <a:t> </a:t>
            </a:r>
            <a:r>
              <a:rPr lang="en-US" dirty="0" err="1"/>
              <a:t>là</a:t>
            </a:r>
            <a:r>
              <a:rPr lang="en-US" dirty="0"/>
              <a:t> </a:t>
            </a:r>
            <a:r>
              <a:rPr lang="en-US" dirty="0" err="1"/>
              <a:t>kỹ</a:t>
            </a:r>
            <a:r>
              <a:rPr lang="en-US" dirty="0"/>
              <a:t> </a:t>
            </a:r>
            <a:r>
              <a:rPr lang="en-US" dirty="0" err="1"/>
              <a:t>thuật</a:t>
            </a:r>
            <a:r>
              <a:rPr lang="en-US" dirty="0"/>
              <a:t> sinh </a:t>
            </a:r>
            <a:r>
              <a:rPr lang="en-US" dirty="0" err="1"/>
              <a:t>học</a:t>
            </a:r>
            <a:r>
              <a:rPr lang="en-US" dirty="0"/>
              <a:t> </a:t>
            </a:r>
            <a:r>
              <a:rPr lang="en-US" dirty="0" err="1"/>
              <a:t>phân</a:t>
            </a:r>
            <a:r>
              <a:rPr lang="en-US" dirty="0"/>
              <a:t> </a:t>
            </a:r>
            <a:r>
              <a:rPr lang="en-US" dirty="0" err="1"/>
              <a:t>tử</a:t>
            </a:r>
            <a:r>
              <a:rPr lang="en-US" dirty="0"/>
              <a:t>, </a:t>
            </a:r>
            <a:r>
              <a:rPr lang="en-US" dirty="0" err="1"/>
              <a:t>chỉ</a:t>
            </a:r>
            <a:r>
              <a:rPr lang="en-US" dirty="0"/>
              <a:t> </a:t>
            </a:r>
            <a:r>
              <a:rPr lang="en-US" dirty="0" err="1"/>
              <a:t>có</a:t>
            </a:r>
            <a:r>
              <a:rPr lang="en-US" dirty="0"/>
              <a:t> </a:t>
            </a:r>
            <a:r>
              <a:rPr lang="en-US" dirty="0" err="1"/>
              <a:t>duy</a:t>
            </a:r>
            <a:r>
              <a:rPr lang="en-US" dirty="0"/>
              <a:t> </a:t>
            </a:r>
            <a:r>
              <a:rPr lang="en-US" dirty="0" err="1"/>
              <a:t>nhất</a:t>
            </a:r>
            <a:r>
              <a:rPr lang="en-US" dirty="0"/>
              <a:t> 1 </a:t>
            </a:r>
            <a:r>
              <a:rPr lang="en-US" dirty="0" err="1"/>
              <a:t>loại</a:t>
            </a:r>
            <a:r>
              <a:rPr lang="en-US" dirty="0"/>
              <a:t> test </a:t>
            </a:r>
            <a:r>
              <a:rPr lang="en-US" dirty="0" err="1"/>
              <a:t>nhanh</a:t>
            </a:r>
            <a:r>
              <a:rPr lang="en-US" dirty="0"/>
              <a:t> </a:t>
            </a:r>
            <a:r>
              <a:rPr lang="en-US" dirty="0" err="1"/>
              <a:t>huyết</a:t>
            </a:r>
            <a:r>
              <a:rPr lang="en-US" dirty="0"/>
              <a:t> thanh </a:t>
            </a:r>
            <a:r>
              <a:rPr lang="en-US" dirty="0" err="1"/>
              <a:t>học</a:t>
            </a:r>
            <a:r>
              <a:rPr lang="en-US" dirty="0"/>
              <a:t> </a:t>
            </a:r>
            <a:r>
              <a:rPr lang="en-US" dirty="0" err="1"/>
              <a:t>để</a:t>
            </a:r>
            <a:r>
              <a:rPr lang="en-US" dirty="0"/>
              <a:t> </a:t>
            </a:r>
            <a:r>
              <a:rPr lang="en-US" dirty="0" err="1"/>
              <a:t>phê</a:t>
            </a:r>
            <a:r>
              <a:rPr lang="en-US" dirty="0"/>
              <a:t> </a:t>
            </a:r>
            <a:r>
              <a:rPr lang="en-US" dirty="0" err="1"/>
              <a:t>duyệt</a:t>
            </a:r>
            <a:r>
              <a:rPr lang="en-US" dirty="0"/>
              <a:t> </a:t>
            </a:r>
            <a:r>
              <a:rPr lang="en-US" dirty="0" err="1"/>
              <a:t>nh</a:t>
            </a:r>
            <a:r>
              <a:rPr lang="vi-VN" dirty="0"/>
              <a:t>ư</a:t>
            </a:r>
            <a:r>
              <a:rPr lang="en-US" dirty="0"/>
              <a:t>ng </a:t>
            </a:r>
            <a:r>
              <a:rPr lang="en-US" dirty="0" err="1"/>
              <a:t>chưa</a:t>
            </a:r>
            <a:r>
              <a:rPr lang="en-US" dirty="0"/>
              <a:t> </a:t>
            </a:r>
            <a:r>
              <a:rPr lang="en-US" dirty="0" err="1"/>
              <a:t>dùng</a:t>
            </a:r>
            <a:r>
              <a:rPr lang="en-US" dirty="0"/>
              <a:t> </a:t>
            </a:r>
            <a:r>
              <a:rPr lang="en-US" dirty="0" err="1"/>
              <a:t>cho</a:t>
            </a:r>
            <a:r>
              <a:rPr lang="en-US" dirty="0"/>
              <a:t> </a:t>
            </a:r>
            <a:r>
              <a:rPr lang="en-US" dirty="0" err="1"/>
              <a:t>chẩn</a:t>
            </a:r>
            <a:r>
              <a:rPr lang="en-US" dirty="0"/>
              <a:t> </a:t>
            </a:r>
            <a:r>
              <a:rPr lang="en-US" dirty="0" err="1"/>
              <a:t>đoán</a:t>
            </a:r>
            <a:r>
              <a:rPr lang="en-US" dirty="0"/>
              <a:t>)</a:t>
            </a:r>
          </a:p>
        </p:txBody>
      </p:sp>
      <p:sp>
        <p:nvSpPr>
          <p:cNvPr id="4" name="Slide Number Placeholder 3"/>
          <p:cNvSpPr>
            <a:spLocks noGrp="1"/>
          </p:cNvSpPr>
          <p:nvPr>
            <p:ph type="sldNum" sz="quarter" idx="5"/>
          </p:nvPr>
        </p:nvSpPr>
        <p:spPr/>
        <p:txBody>
          <a:bodyPr/>
          <a:lstStyle/>
          <a:p>
            <a:fld id="{1BCD7078-2786-48AA-80B4-B0ADB71253BA}" type="slidenum">
              <a:rPr lang="en-US" smtClean="0"/>
              <a:t>4</a:t>
            </a:fld>
            <a:endParaRPr lang="en-US"/>
          </a:p>
        </p:txBody>
      </p:sp>
    </p:spTree>
    <p:extLst>
      <p:ext uri="{BB962C8B-B14F-4D97-AF65-F5344CB8AC3E}">
        <p14:creationId xmlns:p14="http://schemas.microsoft.com/office/powerpoint/2010/main" val="217444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a:t>
            </a:r>
            <a:r>
              <a:rPr lang="vi-VN" dirty="0"/>
              <a:t>ư</a:t>
            </a:r>
            <a:r>
              <a:rPr lang="en-US" dirty="0"/>
              <a:t> </a:t>
            </a:r>
            <a:r>
              <a:rPr lang="en-US" dirty="0" err="1"/>
              <a:t>vậy</a:t>
            </a:r>
            <a:r>
              <a:rPr lang="en-US" dirty="0"/>
              <a:t>, </a:t>
            </a:r>
            <a:r>
              <a:rPr lang="en-US" dirty="0" err="1"/>
              <a:t>thách</a:t>
            </a:r>
            <a:r>
              <a:rPr lang="en-US" dirty="0"/>
              <a:t> </a:t>
            </a:r>
            <a:r>
              <a:rPr lang="en-US" dirty="0" err="1"/>
              <a:t>thức</a:t>
            </a:r>
            <a:r>
              <a:rPr lang="en-US" dirty="0"/>
              <a:t> </a:t>
            </a:r>
            <a:r>
              <a:rPr lang="en-US" dirty="0" err="1"/>
              <a:t>cho</a:t>
            </a:r>
            <a:r>
              <a:rPr lang="en-US" dirty="0"/>
              <a:t> </a:t>
            </a:r>
            <a:r>
              <a:rPr lang="en-US" dirty="0" err="1"/>
              <a:t>chúng</a:t>
            </a:r>
            <a:r>
              <a:rPr lang="en-US" dirty="0"/>
              <a:t> ta </a:t>
            </a:r>
            <a:r>
              <a:rPr lang="en-US" dirty="0" err="1"/>
              <a:t>là</a:t>
            </a:r>
            <a:r>
              <a:rPr lang="en-US" dirty="0"/>
              <a:t> </a:t>
            </a:r>
            <a:r>
              <a:rPr lang="en-US" dirty="0" err="1"/>
              <a:t>ch</a:t>
            </a:r>
            <a:r>
              <a:rPr lang="vi-VN" dirty="0"/>
              <a:t>ư</a:t>
            </a:r>
            <a:r>
              <a:rPr lang="en-US" dirty="0"/>
              <a:t>a co </a:t>
            </a:r>
            <a:r>
              <a:rPr lang="en-US" dirty="0" err="1"/>
              <a:t>nhiều</a:t>
            </a:r>
            <a:r>
              <a:rPr lang="en-US" dirty="0"/>
              <a:t> </a:t>
            </a:r>
            <a:r>
              <a:rPr lang="en-US" dirty="0" err="1"/>
              <a:t>thông</a:t>
            </a:r>
            <a:r>
              <a:rPr lang="en-US" dirty="0"/>
              <a:t> tin </a:t>
            </a:r>
            <a:r>
              <a:rPr lang="en-US" dirty="0" err="1"/>
              <a:t>về</a:t>
            </a:r>
            <a:r>
              <a:rPr lang="en-US" dirty="0"/>
              <a:t> sinh </a:t>
            </a:r>
            <a:r>
              <a:rPr lang="en-US" dirty="0" err="1"/>
              <a:t>phẩm</a:t>
            </a:r>
            <a:r>
              <a:rPr lang="en-US" dirty="0"/>
              <a:t> </a:t>
            </a:r>
            <a:r>
              <a:rPr lang="en-US" dirty="0" err="1"/>
              <a:t>cũng</a:t>
            </a:r>
            <a:r>
              <a:rPr lang="en-US" dirty="0"/>
              <a:t> </a:t>
            </a:r>
            <a:r>
              <a:rPr lang="en-US" dirty="0" err="1"/>
              <a:t>nh</a:t>
            </a:r>
            <a:r>
              <a:rPr lang="vi-VN" dirty="0"/>
              <a:t>ư</a:t>
            </a:r>
            <a:r>
              <a:rPr lang="en-US" dirty="0"/>
              <a:t> </a:t>
            </a:r>
            <a:r>
              <a:rPr lang="en-US" dirty="0" err="1"/>
              <a:t>đáp</a:t>
            </a:r>
            <a:r>
              <a:rPr lang="en-US" dirty="0"/>
              <a:t> </a:t>
            </a:r>
            <a:r>
              <a:rPr lang="en-US" dirty="0" err="1"/>
              <a:t>ứng</a:t>
            </a:r>
            <a:r>
              <a:rPr lang="en-US" dirty="0"/>
              <a:t> </a:t>
            </a:r>
            <a:r>
              <a:rPr lang="en-US" dirty="0" err="1"/>
              <a:t>miễn</a:t>
            </a:r>
            <a:r>
              <a:rPr lang="en-US" dirty="0"/>
              <a:t> </a:t>
            </a:r>
            <a:r>
              <a:rPr lang="en-US" dirty="0" err="1"/>
              <a:t>dịch</a:t>
            </a:r>
            <a:r>
              <a:rPr lang="en-US" dirty="0"/>
              <a:t> </a:t>
            </a:r>
            <a:r>
              <a:rPr lang="en-US" dirty="0" err="1"/>
              <a:t>của</a:t>
            </a:r>
            <a:r>
              <a:rPr lang="en-US" dirty="0"/>
              <a:t> ng</a:t>
            </a:r>
            <a:r>
              <a:rPr lang="vi-VN" dirty="0"/>
              <a:t>ư</a:t>
            </a:r>
            <a:r>
              <a:rPr lang="en-US" dirty="0" err="1"/>
              <a:t>ời</a:t>
            </a:r>
            <a:r>
              <a:rPr lang="en-US" dirty="0"/>
              <a:t> </a:t>
            </a:r>
            <a:r>
              <a:rPr lang="en-US" dirty="0" err="1"/>
              <a:t>đối</a:t>
            </a:r>
            <a:r>
              <a:rPr lang="en-US" dirty="0"/>
              <a:t> </a:t>
            </a:r>
            <a:r>
              <a:rPr lang="en-US" dirty="0" err="1"/>
              <a:t>với</a:t>
            </a:r>
            <a:r>
              <a:rPr lang="en-US" dirty="0"/>
              <a:t> vi </a:t>
            </a:r>
            <a:r>
              <a:rPr lang="en-US" dirty="0" err="1"/>
              <a:t>rút</a:t>
            </a:r>
            <a:r>
              <a:rPr lang="en-US" dirty="0"/>
              <a:t> </a:t>
            </a:r>
            <a:r>
              <a:rPr lang="en-US" dirty="0" err="1"/>
              <a:t>này</a:t>
            </a:r>
            <a:r>
              <a:rPr lang="en-US" dirty="0"/>
              <a:t>, </a:t>
            </a:r>
            <a:r>
              <a:rPr lang="en-US" dirty="0" err="1"/>
              <a:t>nhiều</a:t>
            </a:r>
            <a:r>
              <a:rPr lang="en-US" dirty="0"/>
              <a:t> </a:t>
            </a:r>
            <a:r>
              <a:rPr lang="en-US" dirty="0" err="1"/>
              <a:t>nghiên</a:t>
            </a:r>
            <a:r>
              <a:rPr lang="en-US" dirty="0"/>
              <a:t> </a:t>
            </a:r>
            <a:r>
              <a:rPr lang="en-US" dirty="0" err="1"/>
              <a:t>cứu</a:t>
            </a:r>
            <a:r>
              <a:rPr lang="en-US" dirty="0"/>
              <a:t> </a:t>
            </a:r>
            <a:r>
              <a:rPr lang="en-US" dirty="0" err="1"/>
              <a:t>đang</a:t>
            </a:r>
            <a:r>
              <a:rPr lang="en-US" dirty="0"/>
              <a:t> </a:t>
            </a:r>
            <a:r>
              <a:rPr lang="en-US" dirty="0" err="1"/>
              <a:t>trong</a:t>
            </a:r>
            <a:r>
              <a:rPr lang="en-US" dirty="0"/>
              <a:t> </a:t>
            </a:r>
            <a:r>
              <a:rPr lang="en-US" dirty="0" err="1"/>
              <a:t>giai</a:t>
            </a:r>
            <a:r>
              <a:rPr lang="en-US" dirty="0"/>
              <a:t> </a:t>
            </a:r>
            <a:r>
              <a:rPr lang="en-US" dirty="0" err="1"/>
              <a:t>đoạn</a:t>
            </a:r>
            <a:r>
              <a:rPr lang="en-US" dirty="0"/>
              <a:t> </a:t>
            </a:r>
            <a:r>
              <a:rPr lang="en-US" dirty="0" err="1"/>
              <a:t>bắt</a:t>
            </a:r>
            <a:r>
              <a:rPr lang="en-US" dirty="0"/>
              <a:t> </a:t>
            </a:r>
            <a:r>
              <a:rPr lang="en-US" dirty="0" err="1"/>
              <a:t>đầu</a:t>
            </a:r>
            <a:r>
              <a:rPr lang="en-US" dirty="0"/>
              <a:t> </a:t>
            </a:r>
            <a:r>
              <a:rPr lang="en-US" dirty="0" err="1"/>
              <a:t>ch</a:t>
            </a:r>
            <a:r>
              <a:rPr lang="vi-VN" dirty="0"/>
              <a:t>ư</a:t>
            </a:r>
            <a:r>
              <a:rPr lang="en-US" dirty="0"/>
              <a:t>a </a:t>
            </a:r>
            <a:r>
              <a:rPr lang="en-US" dirty="0" err="1"/>
              <a:t>có</a:t>
            </a:r>
            <a:r>
              <a:rPr lang="en-US" dirty="0"/>
              <a:t> </a:t>
            </a:r>
            <a:r>
              <a:rPr lang="en-US" dirty="0" err="1"/>
              <a:t>kết</a:t>
            </a:r>
            <a:r>
              <a:rPr lang="en-US" dirty="0"/>
              <a:t> </a:t>
            </a:r>
            <a:r>
              <a:rPr lang="en-US" dirty="0" err="1"/>
              <a:t>quả</a:t>
            </a:r>
            <a:r>
              <a:rPr lang="en-US" dirty="0"/>
              <a:t>, </a:t>
            </a:r>
            <a:r>
              <a:rPr lang="en-US" dirty="0" err="1"/>
              <a:t>chính</a:t>
            </a:r>
            <a:r>
              <a:rPr lang="en-US" dirty="0"/>
              <a:t> </a:t>
            </a:r>
            <a:r>
              <a:rPr lang="en-US" dirty="0" err="1"/>
              <a:t>vì</a:t>
            </a:r>
            <a:r>
              <a:rPr lang="en-US" dirty="0"/>
              <a:t> </a:t>
            </a:r>
            <a:r>
              <a:rPr lang="en-US" dirty="0" err="1"/>
              <a:t>thế</a:t>
            </a:r>
            <a:r>
              <a:rPr lang="en-US" dirty="0"/>
              <a:t> </a:t>
            </a:r>
            <a:r>
              <a:rPr lang="en-US" dirty="0" err="1"/>
              <a:t>khuyến</a:t>
            </a:r>
            <a:r>
              <a:rPr lang="en-US" dirty="0"/>
              <a:t> </a:t>
            </a:r>
            <a:r>
              <a:rPr lang="en-US" dirty="0" err="1"/>
              <a:t>cáo</a:t>
            </a:r>
            <a:r>
              <a:rPr lang="en-US" dirty="0"/>
              <a:t> </a:t>
            </a:r>
            <a:r>
              <a:rPr lang="en-US" dirty="0" err="1"/>
              <a:t>của</a:t>
            </a:r>
            <a:r>
              <a:rPr lang="en-US" dirty="0"/>
              <a:t> WHO </a:t>
            </a:r>
            <a:r>
              <a:rPr lang="en-US" dirty="0" err="1"/>
              <a:t>và</a:t>
            </a:r>
            <a:r>
              <a:rPr lang="en-US" dirty="0"/>
              <a:t> CDC </a:t>
            </a:r>
            <a:r>
              <a:rPr lang="en-US" dirty="0" err="1"/>
              <a:t>hiện</a:t>
            </a:r>
            <a:r>
              <a:rPr lang="en-US" dirty="0"/>
              <a:t> nay </a:t>
            </a:r>
            <a:r>
              <a:rPr lang="en-US" dirty="0" err="1"/>
              <a:t>là</a:t>
            </a:r>
            <a:r>
              <a:rPr lang="en-US" dirty="0"/>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chẩn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đoán</a:t>
            </a:r>
            <a:endPar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phiên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huyết</a:t>
            </a:r>
            <a:r>
              <a:rPr lang="en-US" sz="1200" dirty="0">
                <a:latin typeface="Times New Roman" panose="02020603050405020304" pitchFamily="18" charset="0"/>
                <a:ea typeface="Calibri" panose="020F0502020204030204" pitchFamily="34" charset="0"/>
                <a:cs typeface="Times New Roman" panose="02020603050405020304" pitchFamily="18" charset="0"/>
              </a:rPr>
              <a:t> thanh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a:latin typeface="Times New Roman" panose="02020603050405020304" pitchFamily="18" charset="0"/>
                <a:ea typeface="Calibri" panose="020F0502020204030204" pitchFamily="34" charset="0"/>
                <a:cs typeface="Times New Roman" panose="02020603050405020304" pitchFamily="18" charset="0"/>
              </a:rPr>
              <a:t> tin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t>5</a:t>
            </a:fld>
            <a:endParaRPr lang="en-US"/>
          </a:p>
        </p:txBody>
      </p:sp>
    </p:spTree>
    <p:extLst>
      <p:ext uri="{BB962C8B-B14F-4D97-AF65-F5344CB8AC3E}">
        <p14:creationId xmlns:p14="http://schemas.microsoft.com/office/powerpoint/2010/main" val="27394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 xmlns:a16="http://schemas.microsoft.com/office/drawing/2014/main" id="{D8338D22-E658-4894-9EC9-473B0DAE4B3D}"/>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C73F0D-BEAD-4DBB-9861-F37AE969B563}" type="slidenum">
              <a:rPr lang="en-US" altLang="en-US"/>
              <a:pPr/>
              <a:t>7</a:t>
            </a:fld>
            <a:endParaRPr lang="en-US" altLang="en-US"/>
          </a:p>
        </p:txBody>
      </p:sp>
      <p:sp>
        <p:nvSpPr>
          <p:cNvPr id="43011" name="Rectangle 2">
            <a:extLst>
              <a:ext uri="{FF2B5EF4-FFF2-40B4-BE49-F238E27FC236}">
                <a16:creationId xmlns="" xmlns:a16="http://schemas.microsoft.com/office/drawing/2014/main" id="{6D3D5BB7-AD52-48EE-A563-4FF287DCCFED}"/>
              </a:ext>
            </a:extLst>
          </p:cNvPr>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43012" name="Rectangle 3">
            <a:extLst>
              <a:ext uri="{FF2B5EF4-FFF2-40B4-BE49-F238E27FC236}">
                <a16:creationId xmlns="" xmlns:a16="http://schemas.microsoft.com/office/drawing/2014/main" id="{1C778C7A-DFC3-46C4-9DCA-C841171C391F}"/>
              </a:ext>
            </a:extLst>
          </p:cNvPr>
          <p:cNvSpPr>
            <a:spLocks noChangeArrowheads="1"/>
          </p:cNvSpPr>
          <p:nvPr/>
        </p:nvSpPr>
        <p:spPr bwMode="auto">
          <a:xfrm>
            <a:off x="3886200" y="871855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200"/>
              <a:t>2</a:t>
            </a:r>
          </a:p>
        </p:txBody>
      </p:sp>
      <p:sp>
        <p:nvSpPr>
          <p:cNvPr id="43013" name="Rectangle 4">
            <a:extLst>
              <a:ext uri="{FF2B5EF4-FFF2-40B4-BE49-F238E27FC236}">
                <a16:creationId xmlns="" xmlns:a16="http://schemas.microsoft.com/office/drawing/2014/main" id="{3FF5A98D-9190-4262-BC35-84484B1FCAD0}"/>
              </a:ext>
            </a:extLst>
          </p:cNvPr>
          <p:cNvSpPr>
            <a:spLocks noChangeArrowheads="1"/>
          </p:cNvSpPr>
          <p:nvPr/>
        </p:nvSpPr>
        <p:spPr bwMode="auto">
          <a:xfrm>
            <a:off x="0" y="871855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43014" name="Rectangle 5">
            <a:extLst>
              <a:ext uri="{FF2B5EF4-FFF2-40B4-BE49-F238E27FC236}">
                <a16:creationId xmlns="" xmlns:a16="http://schemas.microsoft.com/office/drawing/2014/main" id="{EE908400-4D7B-4421-8C07-6AE6EC3E9530}"/>
              </a:ext>
            </a:extLst>
          </p:cNvPr>
          <p:cNvSpPr>
            <a:spLocks noChangeArrowheads="1"/>
          </p:cNvSpPr>
          <p:nvPr/>
        </p:nvSpPr>
        <p:spPr bwMode="auto">
          <a:xfrm>
            <a:off x="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43015" name="Rectangle 6">
            <a:extLst>
              <a:ext uri="{FF2B5EF4-FFF2-40B4-BE49-F238E27FC236}">
                <a16:creationId xmlns="" xmlns:a16="http://schemas.microsoft.com/office/drawing/2014/main" id="{F7A1C611-93BC-4FD2-A97C-21321D74D56A}"/>
              </a:ext>
            </a:extLst>
          </p:cNvPr>
          <p:cNvSpPr>
            <a:spLocks noGrp="1" noRot="1" noChangeAspect="1" noChangeArrowheads="1" noTextEdit="1"/>
          </p:cNvSpPr>
          <p:nvPr>
            <p:ph type="sldImg"/>
          </p:nvPr>
        </p:nvSpPr>
        <p:spPr bwMode="auto">
          <a:xfrm>
            <a:off x="395288" y="692150"/>
            <a:ext cx="607060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6" name="Rectangle 7">
            <a:extLst>
              <a:ext uri="{FF2B5EF4-FFF2-40B4-BE49-F238E27FC236}">
                <a16:creationId xmlns="" xmlns:a16="http://schemas.microsoft.com/office/drawing/2014/main" id="{0D963198-0CAE-470F-9764-D7700F131FFD}"/>
              </a:ext>
            </a:extLst>
          </p:cNvPr>
          <p:cNvSpPr>
            <a:spLocks noGrp="1" noChangeArrowheads="1"/>
          </p:cNvSpPr>
          <p:nvPr>
            <p:ph type="body" idx="1"/>
          </p:nvPr>
        </p:nvSpPr>
        <p:spPr bwMode="auto">
          <a:xfrm>
            <a:off x="914400" y="4321175"/>
            <a:ext cx="5029200" cy="417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lgn="just">
              <a:lnSpc>
                <a:spcPct val="160000"/>
              </a:lnSpc>
            </a:pPr>
            <a:r>
              <a:rPr lang="en-US" altLang="en-US" b="1">
                <a:latin typeface="Arial" panose="020B0604020202020204" pitchFamily="34" charset="0"/>
              </a:rPr>
              <a:t>Various factors influence the quality of the laboratory results.  These could be pre-analytic, analytic or post-analytic.  Naturally, some of these factors are not within the scope of the laboratory.  The cycle begins with the initiation of the request by the doctor for laboratory investigation (right or wrong choice of test), selection of proper test as related to the timing of the illness, proper completion of requisition form, adequate preparation of the patient for collecting representative clinical sample and proper collection, handling and transport of the sample to the laboratory.  The analytical factors include quality of laboratory materials, equipment and performance of laboratory personnel.  Post-analytical factors include transcriptional errors, incomplete reports and subjective interpretation.</a:t>
            </a:r>
          </a:p>
          <a:p>
            <a:pPr algn="just">
              <a:lnSpc>
                <a:spcPct val="160000"/>
              </a:lnSpc>
            </a:pPr>
            <a:endParaRPr lang="en-US" altLang="en-US" b="1">
              <a:latin typeface="Arial" panose="020B0604020202020204" pitchFamily="34" charset="0"/>
            </a:endParaRPr>
          </a:p>
        </p:txBody>
      </p:sp>
    </p:spTree>
    <p:extLst>
      <p:ext uri="{BB962C8B-B14F-4D97-AF65-F5344CB8AC3E}">
        <p14:creationId xmlns:p14="http://schemas.microsoft.com/office/powerpoint/2010/main" val="347943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False </a:t>
            </a:r>
            <a:r>
              <a:rPr lang="en-US" sz="1200" u="sng" dirty="0">
                <a:solidFill>
                  <a:schemeClr val="bg1"/>
                </a:solidFill>
              </a:rPr>
              <a:t>positive</a:t>
            </a:r>
            <a:r>
              <a:rPr lang="en-US" sz="1200" dirty="0">
                <a:solidFill>
                  <a:schemeClr val="bg1"/>
                </a:solidFill>
              </a:rPr>
              <a:t> test results can waste resources…</a:t>
            </a:r>
            <a:br>
              <a:rPr lang="en-US" sz="1200" dirty="0">
                <a:solidFill>
                  <a:schemeClr val="bg1"/>
                </a:solidFill>
              </a:rPr>
            </a:br>
            <a:r>
              <a:rPr lang="en-US" sz="1200" dirty="0">
                <a:solidFill>
                  <a:schemeClr val="bg1"/>
                </a:solidFill>
              </a:rPr>
              <a:t>but without additional cases in community.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D7078-2786-48AA-80B4-B0ADB71253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22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Hiện</a:t>
            </a:r>
            <a:r>
              <a:rPr lang="en-US" dirty="0"/>
              <a:t> nay, PXN </a:t>
            </a:r>
            <a:r>
              <a:rPr lang="en-US" dirty="0" err="1"/>
              <a:t>sàng</a:t>
            </a:r>
            <a:r>
              <a:rPr lang="en-US" dirty="0"/>
              <a:t> </a:t>
            </a:r>
            <a:r>
              <a:rPr lang="en-US" dirty="0" err="1"/>
              <a:t>lọc</a:t>
            </a:r>
            <a:r>
              <a:rPr lang="en-US" dirty="0"/>
              <a:t> </a:t>
            </a:r>
            <a:r>
              <a:rPr lang="en-US" dirty="0" err="1"/>
              <a:t>chỉ</a:t>
            </a:r>
            <a:r>
              <a:rPr lang="en-US" dirty="0"/>
              <a:t> </a:t>
            </a:r>
            <a:r>
              <a:rPr lang="en-US" dirty="0" err="1"/>
              <a:t>gửi</a:t>
            </a:r>
            <a:r>
              <a:rPr lang="en-US" dirty="0"/>
              <a:t> </a:t>
            </a:r>
            <a:r>
              <a:rPr lang="en-US" dirty="0" err="1"/>
              <a:t>mẫu</a:t>
            </a:r>
            <a:r>
              <a:rPr lang="en-US" dirty="0"/>
              <a:t> d</a:t>
            </a:r>
            <a:r>
              <a:rPr lang="vi-VN" dirty="0"/>
              <a:t>ư</a:t>
            </a:r>
            <a:r>
              <a:rPr lang="en-US" dirty="0" err="1"/>
              <a:t>ơng</a:t>
            </a:r>
            <a:r>
              <a:rPr lang="en-US" dirty="0"/>
              <a:t> </a:t>
            </a:r>
            <a:r>
              <a:rPr lang="en-US" dirty="0" err="1"/>
              <a:t>đến</a:t>
            </a:r>
            <a:r>
              <a:rPr lang="en-US" dirty="0"/>
              <a:t> PXN </a:t>
            </a:r>
            <a:r>
              <a:rPr lang="en-US" dirty="0" err="1"/>
              <a:t>khẳng</a:t>
            </a:r>
            <a:r>
              <a:rPr lang="en-US" dirty="0"/>
              <a:t> </a:t>
            </a:r>
            <a:r>
              <a:rPr lang="en-US" dirty="0" err="1"/>
              <a:t>định</a:t>
            </a:r>
            <a:r>
              <a:rPr lang="en-US" dirty="0"/>
              <a:t> </a:t>
            </a:r>
            <a:r>
              <a:rPr lang="en-US" dirty="0" err="1"/>
              <a:t>cho</a:t>
            </a:r>
            <a:r>
              <a:rPr lang="en-US" dirty="0"/>
              <a:t> ca </a:t>
            </a:r>
            <a:r>
              <a:rPr lang="en-US" dirty="0" err="1"/>
              <a:t>nghi</a:t>
            </a:r>
            <a:r>
              <a:rPr lang="en-US" dirty="0"/>
              <a:t> </a:t>
            </a:r>
            <a:r>
              <a:rPr lang="en-US" dirty="0" err="1"/>
              <a:t>ngờ</a:t>
            </a:r>
            <a:r>
              <a:rPr lang="en-US" dirty="0"/>
              <a:t>/</a:t>
            </a:r>
            <a:r>
              <a:rPr lang="en-US" dirty="0" err="1"/>
              <a:t>dương</a:t>
            </a:r>
            <a:r>
              <a:rPr lang="en-US" dirty="0"/>
              <a:t> </a:t>
            </a:r>
            <a:r>
              <a:rPr lang="en-US" dirty="0" err="1"/>
              <a:t>tuy</a:t>
            </a:r>
            <a:r>
              <a:rPr lang="en-US" dirty="0"/>
              <a:t> </a:t>
            </a:r>
            <a:r>
              <a:rPr lang="en-US" dirty="0" err="1"/>
              <a:t>nhiên</a:t>
            </a:r>
            <a:r>
              <a:rPr lang="en-US" dirty="0"/>
              <a:t> </a:t>
            </a:r>
            <a:r>
              <a:rPr lang="en-US" dirty="0" err="1"/>
              <a:t>nếu</a:t>
            </a:r>
            <a:r>
              <a:rPr lang="en-US" dirty="0"/>
              <a:t> </a:t>
            </a:r>
            <a:r>
              <a:rPr lang="en-US" dirty="0" err="1"/>
              <a:t>âm</a:t>
            </a:r>
            <a:r>
              <a:rPr lang="en-US" dirty="0"/>
              <a:t> </a:t>
            </a:r>
            <a:r>
              <a:rPr lang="en-US" dirty="0" err="1"/>
              <a:t>tính</a:t>
            </a:r>
            <a:r>
              <a:rPr lang="en-US" dirty="0"/>
              <a:t> </a:t>
            </a:r>
            <a:r>
              <a:rPr lang="en-US" dirty="0" err="1"/>
              <a:t>giả</a:t>
            </a:r>
            <a:r>
              <a:rPr lang="en-US" dirty="0"/>
              <a:t> </a:t>
            </a:r>
            <a:r>
              <a:rPr lang="en-US" dirty="0" err="1"/>
              <a:t>thì</a:t>
            </a:r>
            <a:r>
              <a:rPr lang="en-US" dirty="0"/>
              <a:t> </a:t>
            </a:r>
            <a:r>
              <a:rPr lang="en-US" dirty="0" err="1"/>
              <a:t>sẽ</a:t>
            </a:r>
            <a:r>
              <a:rPr lang="en-US" dirty="0"/>
              <a:t> </a:t>
            </a:r>
            <a:r>
              <a:rPr lang="en-US" dirty="0" err="1"/>
              <a:t>dẫn</a:t>
            </a:r>
            <a:r>
              <a:rPr lang="en-US" dirty="0"/>
              <a:t> </a:t>
            </a:r>
            <a:r>
              <a:rPr lang="en-US" dirty="0" err="1"/>
              <a:t>đến</a:t>
            </a:r>
            <a:r>
              <a:rPr lang="en-US" dirty="0"/>
              <a:t> </a:t>
            </a:r>
            <a:r>
              <a:rPr lang="en-US" dirty="0" err="1"/>
              <a:t>có</a:t>
            </a:r>
            <a:r>
              <a:rPr lang="en-US" dirty="0"/>
              <a:t> </a:t>
            </a:r>
            <a:r>
              <a:rPr lang="en-US" dirty="0" err="1"/>
              <a:t>nhiều</a:t>
            </a:r>
            <a:r>
              <a:rPr lang="en-US" dirty="0"/>
              <a:t> ca </a:t>
            </a:r>
            <a:r>
              <a:rPr lang="en-US" dirty="0" err="1"/>
              <a:t>bệnh</a:t>
            </a:r>
            <a:r>
              <a:rPr lang="en-US" dirty="0"/>
              <a:t> </a:t>
            </a:r>
            <a:r>
              <a:rPr lang="en-US" dirty="0" err="1"/>
              <a:t>trong</a:t>
            </a:r>
            <a:r>
              <a:rPr lang="en-US" dirty="0"/>
              <a:t> </a:t>
            </a:r>
            <a:r>
              <a:rPr lang="en-US" dirty="0" err="1"/>
              <a:t>cộng</a:t>
            </a:r>
            <a:r>
              <a:rPr lang="en-US" dirty="0"/>
              <a:t> </a:t>
            </a:r>
            <a:r>
              <a:rPr lang="en-US" dirty="0" err="1"/>
              <a:t>đồng</a:t>
            </a:r>
            <a:r>
              <a:rPr lang="en-US" dirty="0"/>
              <a:t> </a:t>
            </a:r>
            <a:r>
              <a:rPr lang="en-US" dirty="0" err="1"/>
              <a:t>chinh</a:t>
            </a:r>
            <a:r>
              <a:rPr lang="en-US" dirty="0"/>
              <a:t> </a:t>
            </a:r>
            <a:r>
              <a:rPr lang="en-US" dirty="0" err="1"/>
              <a:t>vì</a:t>
            </a:r>
            <a:r>
              <a:rPr lang="en-US" dirty="0"/>
              <a:t> </a:t>
            </a:r>
            <a:r>
              <a:rPr lang="en-US" dirty="0" err="1"/>
              <a:t>thế</a:t>
            </a:r>
            <a:r>
              <a:rPr lang="en-US" dirty="0"/>
              <a:t> </a:t>
            </a:r>
            <a:r>
              <a:rPr lang="en-US" dirty="0" err="1"/>
              <a:t>cũng</a:t>
            </a:r>
            <a:r>
              <a:rPr lang="en-US" dirty="0"/>
              <a:t> </a:t>
            </a:r>
            <a:r>
              <a:rPr lang="en-US" dirty="0" err="1"/>
              <a:t>càn</a:t>
            </a:r>
            <a:r>
              <a:rPr lang="en-US" dirty="0"/>
              <a:t> </a:t>
            </a:r>
            <a:r>
              <a:rPr lang="en-US" dirty="0" err="1"/>
              <a:t>có</a:t>
            </a:r>
            <a:r>
              <a:rPr lang="en-US" dirty="0"/>
              <a:t> </a:t>
            </a:r>
            <a:r>
              <a:rPr lang="en-US" dirty="0" err="1"/>
              <a:t>biện</a:t>
            </a:r>
            <a:r>
              <a:rPr lang="en-US" dirty="0"/>
              <a:t> </a:t>
            </a:r>
            <a:r>
              <a:rPr lang="en-US" dirty="0" err="1"/>
              <a:t>phạm</a:t>
            </a:r>
            <a:r>
              <a:rPr lang="en-US" dirty="0"/>
              <a:t> </a:t>
            </a:r>
            <a:r>
              <a:rPr lang="en-US" dirty="0" err="1"/>
              <a:t>kiểm</a:t>
            </a:r>
            <a:r>
              <a:rPr lang="en-US" dirty="0"/>
              <a:t> </a:t>
            </a:r>
            <a:r>
              <a:rPr lang="en-US" dirty="0" err="1"/>
              <a:t>soát</a:t>
            </a:r>
            <a:r>
              <a:rPr lang="en-US" dirty="0"/>
              <a:t> </a:t>
            </a:r>
            <a:r>
              <a:rPr lang="en-US" dirty="0" err="1"/>
              <a:t>chất</a:t>
            </a:r>
            <a:r>
              <a:rPr lang="en-US" dirty="0"/>
              <a:t> l</a:t>
            </a:r>
            <a:r>
              <a:rPr lang="vi-VN" dirty="0"/>
              <a:t>ư</a:t>
            </a:r>
            <a:r>
              <a:rPr lang="en-US" dirty="0" err="1"/>
              <a:t>ợng</a:t>
            </a:r>
            <a:r>
              <a:rPr lang="en-US" dirty="0"/>
              <a:t> </a:t>
            </a:r>
            <a:r>
              <a:rPr lang="en-US" dirty="0" err="1"/>
              <a:t>đối</a:t>
            </a:r>
            <a:r>
              <a:rPr lang="en-US" dirty="0"/>
              <a:t> </a:t>
            </a:r>
            <a:r>
              <a:rPr lang="en-US" dirty="0" err="1"/>
              <a:t>với</a:t>
            </a:r>
            <a:r>
              <a:rPr lang="en-US" dirty="0"/>
              <a:t> </a:t>
            </a:r>
            <a:r>
              <a:rPr lang="en-US" dirty="0" err="1"/>
              <a:t>mẫu</a:t>
            </a:r>
            <a:r>
              <a:rPr lang="en-US" dirty="0"/>
              <a:t> </a:t>
            </a:r>
            <a:r>
              <a:rPr lang="en-US" dirty="0" err="1"/>
              <a:t>âm</a:t>
            </a:r>
            <a:r>
              <a:rPr lang="en-US" dirty="0"/>
              <a:t> </a:t>
            </a:r>
            <a:r>
              <a:rPr lang="en-US" dirty="0" err="1"/>
              <a:t>đê</a:t>
            </a:r>
            <a:r>
              <a:rPr lang="en-US" dirty="0"/>
              <a:t> </a:t>
            </a:r>
            <a:r>
              <a:rPr lang="en-US" dirty="0" err="1"/>
              <a:t>tránh</a:t>
            </a:r>
            <a:r>
              <a:rPr lang="en-US" dirty="0"/>
              <a:t> </a:t>
            </a:r>
            <a:r>
              <a:rPr lang="en-US" dirty="0" err="1"/>
              <a:t>kết</a:t>
            </a:r>
            <a:r>
              <a:rPr lang="en-US" dirty="0"/>
              <a:t> </a:t>
            </a:r>
            <a:r>
              <a:rPr lang="en-US" dirty="0" err="1"/>
              <a:t>quả</a:t>
            </a:r>
            <a:r>
              <a:rPr lang="en-US" dirty="0"/>
              <a:t> </a:t>
            </a:r>
            <a:r>
              <a:rPr lang="en-US" dirty="0" err="1"/>
              <a:t>âm</a:t>
            </a:r>
            <a:r>
              <a:rPr lang="en-US" dirty="0"/>
              <a:t> </a:t>
            </a:r>
            <a:r>
              <a:rPr lang="en-US" dirty="0" err="1"/>
              <a:t>tính</a:t>
            </a:r>
            <a:r>
              <a:rPr lang="en-US" dirty="0"/>
              <a:t> </a:t>
            </a:r>
            <a:r>
              <a:rPr lang="en-US" dirty="0" err="1"/>
              <a:t>giả</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D7078-2786-48AA-80B4-B0ADB71253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29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3C096-386C-4967-A2D8-8B30F542EF06}"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62990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3C096-386C-4967-A2D8-8B30F542EF06}"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40226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3C096-386C-4967-A2D8-8B30F542EF06}"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336655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p:spPr>
        <p:txBody>
          <a:bodyPr>
            <a:normAutofit/>
          </a:bodyPr>
          <a:lstStyle>
            <a:lvl1pPr algn="l">
              <a:defRPr sz="3600"/>
            </a:lvl1pPr>
          </a:lstStyle>
          <a:p>
            <a:r>
              <a:rPr lang="en-US" dirty="0"/>
              <a:t>Click to edit Master title style</a:t>
            </a:r>
            <a:endParaRPr lang="en-GB" dirty="0"/>
          </a:p>
        </p:txBody>
      </p:sp>
      <p:sp>
        <p:nvSpPr>
          <p:cNvPr id="3" name="Content Placeholder 2"/>
          <p:cNvSpPr>
            <a:spLocks noGrp="1"/>
          </p:cNvSpPr>
          <p:nvPr>
            <p:ph idx="1"/>
          </p:nvPr>
        </p:nvSpPr>
        <p:spPr>
          <a:xfrm>
            <a:off x="609600" y="1295401"/>
            <a:ext cx="109728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95019" y="6400801"/>
            <a:ext cx="1632181"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cxnSp>
        <p:nvCxnSpPr>
          <p:cNvPr id="6" name="Straight Connector 5"/>
          <p:cNvCxnSpPr/>
          <p:nvPr userDrawn="1"/>
        </p:nvCxnSpPr>
        <p:spPr>
          <a:xfrm>
            <a:off x="527381" y="980728"/>
            <a:ext cx="11156619"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12378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1"/>
          <p:cNvSpPr>
            <a:spLocks noGrp="1"/>
          </p:cNvSpPr>
          <p:nvPr>
            <p:ph type="sldNum" sz="quarter" idx="4"/>
          </p:nvPr>
        </p:nvSpPr>
        <p:spPr>
          <a:xfrm>
            <a:off x="95019" y="6400801"/>
            <a:ext cx="1632181"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spTree>
    <p:extLst>
      <p:ext uri="{BB962C8B-B14F-4D97-AF65-F5344CB8AC3E}">
        <p14:creationId xmlns:p14="http://schemas.microsoft.com/office/powerpoint/2010/main" val="301589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lumMod val="50000"/>
                  </a:schemeClr>
                </a:solidFill>
              </a:defRPr>
            </a:lvl1pPr>
          </a:lstStyle>
          <a:p>
            <a:r>
              <a:rPr lang="en-US" dirty="0"/>
              <a:t>Place Descriptor Here</a:t>
            </a:r>
          </a:p>
        </p:txBody>
      </p:sp>
    </p:spTree>
    <p:extLst>
      <p:ext uri="{BB962C8B-B14F-4D97-AF65-F5344CB8AC3E}">
        <p14:creationId xmlns:p14="http://schemas.microsoft.com/office/powerpoint/2010/main" val="29000758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1502866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6123080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2840421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79009118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6212934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3C096-386C-4967-A2D8-8B30F542EF06}"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85491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489978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7712944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lumMod val="50000"/>
                  </a:schemeClr>
                </a:solidFill>
              </a:defRPr>
            </a:lvl1pPr>
          </a:lstStyle>
          <a:p>
            <a:r>
              <a:rPr lang="en-US" dirty="0"/>
              <a:t>Place Descriptor Here</a:t>
            </a:r>
          </a:p>
        </p:txBody>
      </p:sp>
    </p:spTree>
    <p:extLst>
      <p:ext uri="{BB962C8B-B14F-4D97-AF65-F5344CB8AC3E}">
        <p14:creationId xmlns:p14="http://schemas.microsoft.com/office/powerpoint/2010/main" val="24999665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715962"/>
          </a:xfrm>
        </p:spPr>
        <p:txBody>
          <a:bodyPr>
            <a:normAutofit/>
          </a:bodyPr>
          <a:lstStyle>
            <a:lvl1pPr algn="l">
              <a:defRPr sz="3600"/>
            </a:lvl1pPr>
          </a:lstStyle>
          <a:p>
            <a:r>
              <a:rPr lang="en-US" dirty="0"/>
              <a:t>Click to edit Master title style</a:t>
            </a:r>
            <a:endParaRPr lang="en-GB" dirty="0"/>
          </a:p>
        </p:txBody>
      </p:sp>
      <p:sp>
        <p:nvSpPr>
          <p:cNvPr id="3" name="Content Placeholder 2"/>
          <p:cNvSpPr>
            <a:spLocks noGrp="1"/>
          </p:cNvSpPr>
          <p:nvPr>
            <p:ph idx="1"/>
          </p:nvPr>
        </p:nvSpPr>
        <p:spPr>
          <a:xfrm>
            <a:off x="609600" y="1295401"/>
            <a:ext cx="109728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95019" y="6400801"/>
            <a:ext cx="1632181"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cxnSp>
        <p:nvCxnSpPr>
          <p:cNvPr id="6" name="Straight Connector 5"/>
          <p:cNvCxnSpPr/>
          <p:nvPr userDrawn="1"/>
        </p:nvCxnSpPr>
        <p:spPr>
          <a:xfrm>
            <a:off x="527381" y="980728"/>
            <a:ext cx="11156619"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59696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1"/>
          <p:cNvSpPr>
            <a:spLocks noGrp="1"/>
          </p:cNvSpPr>
          <p:nvPr>
            <p:ph type="sldNum" sz="quarter" idx="4"/>
          </p:nvPr>
        </p:nvSpPr>
        <p:spPr>
          <a:xfrm>
            <a:off x="95019" y="6400801"/>
            <a:ext cx="1632181"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spTree>
    <p:extLst>
      <p:ext uri="{BB962C8B-B14F-4D97-AF65-F5344CB8AC3E}">
        <p14:creationId xmlns:p14="http://schemas.microsoft.com/office/powerpoint/2010/main" val="172098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22C30-D014-427D-B661-A6A8CD28F67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9156B965-A2DB-4A29-83C5-A96A6D63E3C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E35FBDC6-F739-4B65-BDFE-C9086F5D19CA}"/>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5" name="Footer Placeholder 4">
            <a:extLst>
              <a:ext uri="{FF2B5EF4-FFF2-40B4-BE49-F238E27FC236}">
                <a16:creationId xmlns="" xmlns:a16="http://schemas.microsoft.com/office/drawing/2014/main" id="{1C2183C7-1CB5-4085-AB51-F34A09030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69D2AB-A257-4D26-AD12-6E7E0E0363E6}"/>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435297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3913F-60A0-4D98-9936-11621B7BA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1818830-B5DD-4B8B-9B4C-23C28A3254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CD2E74-F90F-4BD7-8DEE-A51B30BD0571}"/>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5" name="Footer Placeholder 4">
            <a:extLst>
              <a:ext uri="{FF2B5EF4-FFF2-40B4-BE49-F238E27FC236}">
                <a16:creationId xmlns="" xmlns:a16="http://schemas.microsoft.com/office/drawing/2014/main" id="{BA77ED0C-D863-41AF-8C7A-679B6E2E6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2F0615-DC0D-4E15-AB74-8BA655372D9B}"/>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3482481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8AC8FB-058F-4A3C-A013-509E4308441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150554D7-AABC-4FA1-81AC-3227F1A0F083}"/>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52B69D2-9940-44FD-9635-D8DB50CDEE31}"/>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5" name="Footer Placeholder 4">
            <a:extLst>
              <a:ext uri="{FF2B5EF4-FFF2-40B4-BE49-F238E27FC236}">
                <a16:creationId xmlns="" xmlns:a16="http://schemas.microsoft.com/office/drawing/2014/main" id="{F6C79EFD-F783-4734-9925-E3F45D4D1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1FDF896-05C6-4EC5-99D0-2C7F9B3831D7}"/>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365435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DCC5B-E863-4286-ABDB-C807E9B15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972561B-8785-4A08-8E10-0AF88FA927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1693D52-6A98-4E48-BC66-F4B1BCFCE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B89F84D-38B1-43E6-A7B9-770F4FC383E2}"/>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6" name="Footer Placeholder 5">
            <a:extLst>
              <a:ext uri="{FF2B5EF4-FFF2-40B4-BE49-F238E27FC236}">
                <a16:creationId xmlns="" xmlns:a16="http://schemas.microsoft.com/office/drawing/2014/main" id="{559A68C7-0628-4050-9878-FE9D65046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CC7206-A751-449D-BF24-A6AE1FE77CE7}"/>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959387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DC05D-BA24-492D-8434-7B202DD7876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A470AFC-AFB3-4C21-A474-A1E291BF177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9AEAAC1-0B6D-45B7-AB9C-7DB9822344B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DCC4204-CDC1-482B-9853-7BE31DAFF32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F28E417-5C2E-4307-A2B3-E52AACEBFCA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31BD75C-270F-4D84-B6AB-96C7068D25EF}"/>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8" name="Footer Placeholder 7">
            <a:extLst>
              <a:ext uri="{FF2B5EF4-FFF2-40B4-BE49-F238E27FC236}">
                <a16:creationId xmlns="" xmlns:a16="http://schemas.microsoft.com/office/drawing/2014/main" id="{8FCA2E2F-E747-4207-B5C1-6A3E469CF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60B55E2-C7C1-4179-9827-53FA29B8CA67}"/>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321149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3C096-386C-4967-A2D8-8B30F542EF06}"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93476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B6A71-47F7-48B4-B4B8-48AE36E76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90E7C01-A904-4F8F-A644-47155ABFFE85}"/>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4" name="Footer Placeholder 3">
            <a:extLst>
              <a:ext uri="{FF2B5EF4-FFF2-40B4-BE49-F238E27FC236}">
                <a16:creationId xmlns="" xmlns:a16="http://schemas.microsoft.com/office/drawing/2014/main" id="{7D8F1021-6058-4523-ACFF-FE4CE26DF1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F483BEA-A129-4207-ADB4-C92E8160AEFA}"/>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4119461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461011-8955-465E-A519-7D96A50DAC3C}"/>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3" name="Footer Placeholder 2">
            <a:extLst>
              <a:ext uri="{FF2B5EF4-FFF2-40B4-BE49-F238E27FC236}">
                <a16:creationId xmlns="" xmlns:a16="http://schemas.microsoft.com/office/drawing/2014/main" id="{C3F0DC6B-0B49-4D8B-8EF0-4FC75890D6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10B4ED0-44F2-4EB8-BBCA-A0DF4FE936AC}"/>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1946965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0AEFE3-CF55-4A70-9791-BDDB3819A4E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EB22A4B1-7C93-45B4-8D80-DD2C09853B6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421DEB5-86D3-4CBE-82BE-81174C6D9F5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E2E3CA40-12C4-451F-A9AD-99980FC0DDD4}"/>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6" name="Footer Placeholder 5">
            <a:extLst>
              <a:ext uri="{FF2B5EF4-FFF2-40B4-BE49-F238E27FC236}">
                <a16:creationId xmlns="" xmlns:a16="http://schemas.microsoft.com/office/drawing/2014/main" id="{9C05CD34-FB74-429E-A36C-07405D776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ACA6726-B804-4A82-9350-12E106A17D28}"/>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3861163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A26D9D-DAC8-46E6-9956-7A278D9EA1E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362D7FAB-4C2D-4ACA-9E8E-8E25A73F0B4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3ECEB708-31B0-44A4-A888-2DB02E5B022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FF6C80EA-1EA2-401F-AB8C-C42BC61BC08A}"/>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6" name="Footer Placeholder 5">
            <a:extLst>
              <a:ext uri="{FF2B5EF4-FFF2-40B4-BE49-F238E27FC236}">
                <a16:creationId xmlns="" xmlns:a16="http://schemas.microsoft.com/office/drawing/2014/main" id="{7707FCC6-9C9E-454C-9217-8483A5CCE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66DB56D-68FE-4748-A669-9665C67DE1F4}"/>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2185787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57AA6B-78AF-496D-89AC-CE4568726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B85FE44-9345-4980-8C97-4D441F6F3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247E36-3E29-4E29-A589-7D99CE2FAAE7}"/>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5" name="Footer Placeholder 4">
            <a:extLst>
              <a:ext uri="{FF2B5EF4-FFF2-40B4-BE49-F238E27FC236}">
                <a16:creationId xmlns="" xmlns:a16="http://schemas.microsoft.com/office/drawing/2014/main" id="{4464B755-D9AE-41BE-8294-1BB8E82EB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60689F-5D9F-4F45-A422-FC28378E3DA1}"/>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2012460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0D0BA3D-1682-4F92-9F6F-3FCFD2016D7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488EF67-D323-4F5A-834C-246410568D5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6C439A2-9D83-4840-A989-B5734F759958}"/>
              </a:ext>
            </a:extLst>
          </p:cNvPr>
          <p:cNvSpPr>
            <a:spLocks noGrp="1"/>
          </p:cNvSpPr>
          <p:nvPr>
            <p:ph type="dt" sz="half" idx="10"/>
          </p:nvPr>
        </p:nvSpPr>
        <p:spPr/>
        <p:txBody>
          <a:bodyPr/>
          <a:lstStyle/>
          <a:p>
            <a:fld id="{7CF048D7-A25D-47E3-AA0D-C2C4FE1A9BA0}" type="datetimeFigureOut">
              <a:rPr lang="en-US" smtClean="0"/>
              <a:t>10/1/2020</a:t>
            </a:fld>
            <a:endParaRPr lang="en-US"/>
          </a:p>
        </p:txBody>
      </p:sp>
      <p:sp>
        <p:nvSpPr>
          <p:cNvPr id="5" name="Footer Placeholder 4">
            <a:extLst>
              <a:ext uri="{FF2B5EF4-FFF2-40B4-BE49-F238E27FC236}">
                <a16:creationId xmlns="" xmlns:a16="http://schemas.microsoft.com/office/drawing/2014/main" id="{C7517A01-894C-4AC8-8473-DB44A0EB9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EA9796-E6F7-4388-BD66-FE36C628B3DE}"/>
              </a:ext>
            </a:extLst>
          </p:cNvPr>
          <p:cNvSpPr>
            <a:spLocks noGrp="1"/>
          </p:cNvSpPr>
          <p:nvPr>
            <p:ph type="sldNum" sz="quarter" idx="12"/>
          </p:nvPr>
        </p:nvSpPr>
        <p:spPr/>
        <p:txBody>
          <a:bodyPr/>
          <a:lstStyle/>
          <a:p>
            <a:fld id="{485CC999-CAB6-4CF3-88C7-F004853FB756}" type="slidenum">
              <a:rPr lang="en-US" smtClean="0"/>
              <a:t>‹#›</a:t>
            </a:fld>
            <a:endParaRPr lang="en-US"/>
          </a:p>
        </p:txBody>
      </p:sp>
    </p:spTree>
    <p:extLst>
      <p:ext uri="{BB962C8B-B14F-4D97-AF65-F5344CB8AC3E}">
        <p14:creationId xmlns:p14="http://schemas.microsoft.com/office/powerpoint/2010/main" val="79774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3C096-386C-4967-A2D8-8B30F542EF06}"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249026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3C096-386C-4967-A2D8-8B30F542EF06}"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190078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3C096-386C-4967-A2D8-8B30F542EF06}"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125412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3C096-386C-4967-A2D8-8B30F542EF06}"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12264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3C096-386C-4967-A2D8-8B30F542EF06}"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394816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3C096-386C-4967-A2D8-8B30F542EF06}"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85F740-E4A3-4DD3-9F16-EBCD011275A4}" type="slidenum">
              <a:rPr lang="en-US" smtClean="0"/>
              <a:t>‹#›</a:t>
            </a:fld>
            <a:endParaRPr lang="en-US"/>
          </a:p>
        </p:txBody>
      </p:sp>
    </p:spTree>
    <p:extLst>
      <p:ext uri="{BB962C8B-B14F-4D97-AF65-F5344CB8AC3E}">
        <p14:creationId xmlns:p14="http://schemas.microsoft.com/office/powerpoint/2010/main" val="8329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3C096-386C-4967-A2D8-8B30F542EF06}" type="datetimeFigureOut">
              <a:rPr lang="en-US" smtClean="0"/>
              <a:t>10/1/2020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5F740-E4A3-4DD3-9F16-EBCD011275A4}" type="slidenum">
              <a:rPr lang="en-US" smtClean="0"/>
              <a:t>‹#›</a:t>
            </a:fld>
            <a:endParaRPr lang="en-US"/>
          </a:p>
        </p:txBody>
      </p:sp>
    </p:spTree>
    <p:extLst>
      <p:ext uri="{BB962C8B-B14F-4D97-AF65-F5344CB8AC3E}">
        <p14:creationId xmlns:p14="http://schemas.microsoft.com/office/powerpoint/2010/main" val="1061671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29606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6A722D6-356E-4D51-9B81-09BF118DC3F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768E79E-86B4-4940-918C-FDB78E7F4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A2A7AD-C179-48F4-9A67-2916E0CBFB4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F048D7-A25D-47E3-AA0D-C2C4FE1A9BA0}" type="datetimeFigureOut">
              <a:rPr lang="en-US" smtClean="0"/>
              <a:t>10/1/2020</a:t>
            </a:fld>
            <a:endParaRPr lang="en-US"/>
          </a:p>
        </p:txBody>
      </p:sp>
      <p:sp>
        <p:nvSpPr>
          <p:cNvPr id="5" name="Footer Placeholder 4">
            <a:extLst>
              <a:ext uri="{FF2B5EF4-FFF2-40B4-BE49-F238E27FC236}">
                <a16:creationId xmlns="" xmlns:a16="http://schemas.microsoft.com/office/drawing/2014/main" id="{D9DC93F0-912C-4164-9DD9-F3F9D1498AD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CC0EB97-5746-404E-9A2A-1CE47B13A66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5CC999-CAB6-4CF3-88C7-F004853FB756}" type="slidenum">
              <a:rPr lang="en-US" smtClean="0"/>
              <a:t>‹#›</a:t>
            </a:fld>
            <a:endParaRPr lang="en-US"/>
          </a:p>
        </p:txBody>
      </p:sp>
    </p:spTree>
    <p:extLst>
      <p:ext uri="{BB962C8B-B14F-4D97-AF65-F5344CB8AC3E}">
        <p14:creationId xmlns:p14="http://schemas.microsoft.com/office/powerpoint/2010/main" val="10201548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fda.gov/medical-devices/emergency-situations-medical-devices/emergency-use-authorizations#covid19ivd"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1230"/>
            <a:ext cx="11218985" cy="1325563"/>
          </a:xfrm>
        </p:spPr>
        <p:txBody>
          <a:bodyPr>
            <a:normAutofit fontScale="90000"/>
          </a:bodyPr>
          <a:lstStyle/>
          <a:p>
            <a:pPr algn="ctr"/>
            <a:r>
              <a:rPr lang="en-US" sz="3600" b="1" dirty="0">
                <a:latin typeface="Times New Roman" panose="02020603050405020304" pitchFamily="18" charset="0"/>
                <a:cs typeface="Times New Roman" panose="02020603050405020304" pitchFamily="18" charset="0"/>
              </a:rPr>
              <a:t>CẬP NHẬT VỀ TÌNH </a:t>
            </a:r>
            <a:r>
              <a:rPr lang="en-US" sz="3600" b="1" dirty="0" smtClean="0">
                <a:latin typeface="Times New Roman" panose="02020603050405020304" pitchFamily="18" charset="0"/>
                <a:cs typeface="Times New Roman" panose="02020603050405020304" pitchFamily="18" charset="0"/>
              </a:rPr>
              <a:t>HÌNH TRIỂN KHAI </a:t>
            </a:r>
            <a:r>
              <a:rPr lang="en-US" sz="3600" b="1" dirty="0">
                <a:latin typeface="Times New Roman" panose="02020603050405020304" pitchFamily="18" charset="0"/>
                <a:cs typeface="Times New Roman" panose="02020603050405020304" pitchFamily="18" charset="0"/>
              </a:rPr>
              <a:t>XÉT NGHIỆM</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SARS-CoV-2 TẠI CÁC BỆNH VIỆN</a:t>
            </a:r>
            <a:endParaRPr lang="en-US" sz="36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 xmlns:a16="http://schemas.microsoft.com/office/drawing/2014/main" id="{DED75C32-897E-4C49-9DC0-D93E1296D675}"/>
              </a:ext>
            </a:extLst>
          </p:cNvPr>
          <p:cNvGrpSpPr/>
          <p:nvPr/>
        </p:nvGrpSpPr>
        <p:grpSpPr>
          <a:xfrm>
            <a:off x="1209770" y="3429000"/>
            <a:ext cx="4399722" cy="2474843"/>
            <a:chOff x="1696278" y="3529150"/>
            <a:chExt cx="4399722" cy="2474843"/>
          </a:xfrm>
        </p:grpSpPr>
        <p:pic>
          <p:nvPicPr>
            <p:cNvPr id="1026" name="Picture 2" descr="Coronavirus testing is ramping up. Here are the new tests and how ...">
              <a:extLst>
                <a:ext uri="{FF2B5EF4-FFF2-40B4-BE49-F238E27FC236}">
                  <a16:creationId xmlns="" xmlns:a16="http://schemas.microsoft.com/office/drawing/2014/main" id="{0536E19C-9A7D-41FE-A30C-A63C78B9F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278" y="3529150"/>
              <a:ext cx="4399722" cy="24748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58FFD5A0-6902-4A83-9188-293085AB57C5}"/>
                </a:ext>
              </a:extLst>
            </p:cNvPr>
            <p:cNvSpPr/>
            <p:nvPr/>
          </p:nvSpPr>
          <p:spPr>
            <a:xfrm>
              <a:off x="4678017" y="4373217"/>
              <a:ext cx="1126435" cy="569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SARS_CoV</a:t>
              </a:r>
              <a:r>
                <a:rPr lang="en-US" sz="1400" b="1" dirty="0">
                  <a:solidFill>
                    <a:schemeClr val="tx1"/>
                  </a:solidFill>
                </a:rPr>
                <a:t> -2</a:t>
              </a:r>
            </a:p>
          </p:txBody>
        </p:sp>
      </p:grpSp>
      <p:pic>
        <p:nvPicPr>
          <p:cNvPr id="1028" name="Picture 4" descr="ARUP's Response to Coronavirus Disease 2019 (COVID-19) | ARUP ...">
            <a:extLst>
              <a:ext uri="{FF2B5EF4-FFF2-40B4-BE49-F238E27FC236}">
                <a16:creationId xmlns="" xmlns:a16="http://schemas.microsoft.com/office/drawing/2014/main" id="{EBF6F724-8437-4DBC-ABEB-920484E6E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493" y="2490753"/>
            <a:ext cx="2786064" cy="1671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vel Coronavirus Lab Protocols and Responses: Next Steps">
            <a:extLst>
              <a:ext uri="{FF2B5EF4-FFF2-40B4-BE49-F238E27FC236}">
                <a16:creationId xmlns="" xmlns:a16="http://schemas.microsoft.com/office/drawing/2014/main" id="{937B649C-C809-4602-9E4B-5F2BBAB0B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714" y="4842911"/>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9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536"/>
          </a:xfrm>
        </p:spPr>
        <p:txBody>
          <a:bodyPr>
            <a:normAutofit/>
          </a:bodyPr>
          <a:lstStyle/>
          <a:p>
            <a:pPr algn="ct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căn</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cứ</a:t>
            </a:r>
            <a:r>
              <a:rPr lang="vi-VN" sz="3600" b="1" dirty="0" smtClean="0">
                <a:latin typeface="Times New Roman" panose="02020603050405020304" pitchFamily="18" charset="0"/>
                <a:cs typeface="Times New Roman" panose="02020603050405020304" pitchFamily="18" charset="0"/>
              </a:rPr>
              <a:t> đánh giá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bảo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đảm</a:t>
            </a:r>
            <a:r>
              <a:rPr lang="en-US" sz="3600" b="1" dirty="0" smtClean="0">
                <a:latin typeface="Times New Roman" panose="02020603050405020304" pitchFamily="18" charset="0"/>
                <a:cs typeface="Times New Roman" panose="02020603050405020304" pitchFamily="18" charset="0"/>
              </a:rPr>
              <a:t> XN SARS-CoV-2</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342900" lvl="0" indent="-342900" algn="just">
              <a:spcBef>
                <a:spcPts val="600"/>
              </a:spcBef>
              <a:spcAft>
                <a:spcPts val="600"/>
              </a:spcAft>
              <a:buFont typeface="Times New Roman" panose="02020603050405020304" pitchFamily="18" charset="0"/>
              <a:buChar char="-"/>
            </a:pPr>
            <a:r>
              <a:rPr lang="es-ES" dirty="0" err="1">
                <a:latin typeface="Times New Roman" panose="02020603050405020304" pitchFamily="18" charset="0"/>
                <a:ea typeface="Calibri" panose="020F0502020204030204" pitchFamily="34" charset="0"/>
                <a:cs typeface="Times New Roman" panose="02020603050405020304" pitchFamily="18" charset="0"/>
              </a:rPr>
              <a:t>Quyết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định</a:t>
            </a:r>
            <a:r>
              <a:rPr lang="es-ES" dirty="0">
                <a:latin typeface="Times New Roman" panose="02020603050405020304" pitchFamily="18" charset="0"/>
                <a:ea typeface="Calibri" panose="020F0502020204030204" pitchFamily="34" charset="0"/>
                <a:cs typeface="Times New Roman" panose="02020603050405020304" pitchFamily="18" charset="0"/>
              </a:rPr>
              <a:t> 963/QĐ-BYT </a:t>
            </a:r>
            <a:r>
              <a:rPr lang="es-ES" dirty="0" err="1">
                <a:latin typeface="Times New Roman" panose="02020603050405020304" pitchFamily="18" charset="0"/>
                <a:ea typeface="Calibri" panose="020F0502020204030204" pitchFamily="34" charset="0"/>
                <a:cs typeface="Times New Roman" panose="02020603050405020304" pitchFamily="18" charset="0"/>
              </a:rPr>
              <a:t>ngày</a:t>
            </a:r>
            <a:r>
              <a:rPr lang="es-ES" dirty="0">
                <a:latin typeface="Times New Roman" panose="02020603050405020304" pitchFamily="18" charset="0"/>
                <a:ea typeface="Calibri" panose="020F0502020204030204" pitchFamily="34" charset="0"/>
                <a:cs typeface="Times New Roman" panose="02020603050405020304" pitchFamily="18" charset="0"/>
              </a:rPr>
              <a:t> 18/3/2020 về việc Ban hành “Hướng dẫn tạm thời giám sát </a:t>
            </a:r>
            <a:r>
              <a:rPr lang="es-ES" dirty="0" err="1">
                <a:latin typeface="Times New Roman" panose="02020603050405020304" pitchFamily="18" charset="0"/>
                <a:ea typeface="Calibri" panose="020F0502020204030204" pitchFamily="34" charset="0"/>
                <a:cs typeface="Times New Roman" panose="02020603050405020304" pitchFamily="18" charset="0"/>
              </a:rPr>
              <a:t>và</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phòng</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chống</a:t>
            </a:r>
            <a:r>
              <a:rPr lang="es-ES" dirty="0">
                <a:latin typeface="Times New Roman" panose="02020603050405020304" pitchFamily="18" charset="0"/>
                <a:ea typeface="Calibri" panose="020F0502020204030204" pitchFamily="34" charset="0"/>
                <a:cs typeface="Times New Roman" panose="02020603050405020304" pitchFamily="18" charset="0"/>
              </a:rPr>
              <a:t> COVID-19” </a:t>
            </a:r>
          </a:p>
          <a:p>
            <a:pPr marL="342900" lvl="0" indent="-342900" algn="just">
              <a:spcBef>
                <a:spcPts val="600"/>
              </a:spcBef>
              <a:spcAft>
                <a:spcPts val="600"/>
              </a:spcAft>
              <a:buFont typeface="Times New Roman" panose="02020603050405020304" pitchFamily="18" charset="0"/>
              <a:buChar char="-"/>
            </a:pPr>
            <a:r>
              <a:rPr lang="es-ES" dirty="0" err="1">
                <a:latin typeface="Times New Roman" panose="02020603050405020304" pitchFamily="18" charset="0"/>
                <a:ea typeface="Calibri" panose="020F0502020204030204" pitchFamily="34" charset="0"/>
                <a:cs typeface="Times New Roman" panose="02020603050405020304" pitchFamily="18" charset="0"/>
              </a:rPr>
              <a:t>Quyết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định</a:t>
            </a:r>
            <a:r>
              <a:rPr lang="es-ES" dirty="0">
                <a:latin typeface="Times New Roman" panose="02020603050405020304" pitchFamily="18" charset="0"/>
                <a:ea typeface="Calibri" panose="020F0502020204030204" pitchFamily="34" charset="0"/>
                <a:cs typeface="Times New Roman" panose="02020603050405020304" pitchFamily="18" charset="0"/>
              </a:rPr>
              <a:t> 1282/QĐ-BYT </a:t>
            </a:r>
            <a:r>
              <a:rPr lang="es-ES" dirty="0" err="1">
                <a:latin typeface="Times New Roman" panose="02020603050405020304" pitchFamily="18" charset="0"/>
                <a:ea typeface="Calibri" panose="020F0502020204030204" pitchFamily="34" charset="0"/>
                <a:cs typeface="Times New Roman" panose="02020603050405020304" pitchFamily="18" charset="0"/>
              </a:rPr>
              <a:t>về</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việc</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Ban</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hành</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Hướng</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dẫn</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tạm</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thời</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xét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nghiệm</a:t>
            </a:r>
            <a:r>
              <a:rPr lang="es-ES" dirty="0">
                <a:latin typeface="Times New Roman" panose="02020603050405020304" pitchFamily="18" charset="0"/>
                <a:ea typeface="Calibri" panose="020F0502020204030204" pitchFamily="34" charset="0"/>
                <a:cs typeface="Times New Roman" panose="02020603050405020304" pitchFamily="18" charset="0"/>
              </a:rPr>
              <a:t> COVID -19 ” </a:t>
            </a:r>
            <a:r>
              <a:rPr lang="es-ES" dirty="0" err="1">
                <a:latin typeface="Times New Roman" panose="02020603050405020304" pitchFamily="18" charset="0"/>
                <a:ea typeface="Calibri" panose="020F0502020204030204" pitchFamily="34" charset="0"/>
                <a:cs typeface="Times New Roman" panose="02020603050405020304" pitchFamily="18" charset="0"/>
              </a:rPr>
              <a:t>ngày</a:t>
            </a:r>
            <a:r>
              <a:rPr lang="es-ES" dirty="0">
                <a:latin typeface="Times New Roman" panose="02020603050405020304" pitchFamily="18" charset="0"/>
                <a:ea typeface="Calibri" panose="020F0502020204030204" pitchFamily="34" charset="0"/>
                <a:cs typeface="Times New Roman" panose="02020603050405020304" pitchFamily="18" charset="0"/>
              </a:rPr>
              <a:t> 21 </a:t>
            </a:r>
            <a:r>
              <a:rPr lang="es-ES" dirty="0" err="1">
                <a:latin typeface="Times New Roman" panose="02020603050405020304" pitchFamily="18" charset="0"/>
                <a:ea typeface="Calibri" panose="020F0502020204030204" pitchFamily="34" charset="0"/>
                <a:cs typeface="Times New Roman" panose="02020603050405020304" pitchFamily="18" charset="0"/>
              </a:rPr>
              <a:t>tháng</a:t>
            </a:r>
            <a:r>
              <a:rPr lang="es-ES" dirty="0">
                <a:latin typeface="Times New Roman" panose="02020603050405020304" pitchFamily="18" charset="0"/>
                <a:ea typeface="Calibri" panose="020F0502020204030204" pitchFamily="34" charset="0"/>
                <a:cs typeface="Times New Roman" panose="02020603050405020304" pitchFamily="18" charset="0"/>
              </a:rPr>
              <a:t> 3 </a:t>
            </a:r>
            <a:r>
              <a:rPr lang="es-ES" dirty="0" err="1">
                <a:latin typeface="Times New Roman" panose="02020603050405020304" pitchFamily="18" charset="0"/>
                <a:ea typeface="Calibri" panose="020F0502020204030204" pitchFamily="34" charset="0"/>
                <a:cs typeface="Times New Roman" panose="02020603050405020304" pitchFamily="18" charset="0"/>
              </a:rPr>
              <a:t>năm</a:t>
            </a:r>
            <a:r>
              <a:rPr lang="es-ES" dirty="0">
                <a:latin typeface="Times New Roman" panose="02020603050405020304" pitchFamily="18" charset="0"/>
                <a:ea typeface="Calibri" panose="020F0502020204030204" pitchFamily="34" charset="0"/>
                <a:cs typeface="Times New Roman" panose="02020603050405020304" pitchFamily="18" charset="0"/>
              </a:rPr>
              <a:t> 2020.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Times New Roman" panose="02020603050405020304" pitchFamily="18" charset="0"/>
              <a:buChar char="-"/>
            </a:pPr>
            <a:r>
              <a:rPr lang="es-ES" dirty="0" err="1">
                <a:latin typeface="Times New Roman" panose="02020603050405020304" pitchFamily="18" charset="0"/>
                <a:ea typeface="Calibri" panose="020F0502020204030204" pitchFamily="34" charset="0"/>
                <a:cs typeface="Times New Roman" panose="02020603050405020304" pitchFamily="18" charset="0"/>
              </a:rPr>
              <a:t>Quyết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định</a:t>
            </a:r>
            <a:r>
              <a:rPr lang="es-ES" dirty="0">
                <a:latin typeface="Times New Roman" panose="02020603050405020304" pitchFamily="18" charset="0"/>
                <a:ea typeface="Calibri" panose="020F0502020204030204" pitchFamily="34" charset="0"/>
                <a:cs typeface="Times New Roman" panose="02020603050405020304" pitchFamily="18" charset="0"/>
              </a:rPr>
              <a:t> 1284/ QĐ-BYT </a:t>
            </a:r>
            <a:r>
              <a:rPr lang="es-ES" dirty="0" err="1">
                <a:latin typeface="Times New Roman" panose="02020603050405020304" pitchFamily="18" charset="0"/>
                <a:ea typeface="Calibri" panose="020F0502020204030204" pitchFamily="34" charset="0"/>
                <a:cs typeface="Times New Roman" panose="02020603050405020304" pitchFamily="18" charset="0"/>
              </a:rPr>
              <a:t>Sửa</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đổi</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bổ</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sung</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phụ</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lục</a:t>
            </a:r>
            <a:r>
              <a:rPr lang="es-ES" dirty="0">
                <a:latin typeface="Times New Roman" panose="02020603050405020304" pitchFamily="18" charset="0"/>
                <a:ea typeface="Calibri" panose="020F0502020204030204" pitchFamily="34" charset="0"/>
                <a:cs typeface="Times New Roman" panose="02020603050405020304" pitchFamily="18" charset="0"/>
              </a:rPr>
              <a:t> 1 </a:t>
            </a:r>
            <a:r>
              <a:rPr lang="es-ES" dirty="0" err="1">
                <a:latin typeface="Times New Roman" panose="02020603050405020304" pitchFamily="18" charset="0"/>
                <a:ea typeface="Calibri" panose="020F0502020204030204" pitchFamily="34" charset="0"/>
                <a:cs typeface="Times New Roman" panose="02020603050405020304" pitchFamily="18" charset="0"/>
              </a:rPr>
              <a:t>được</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ban</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hành</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kèm</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theo</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Quyết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định</a:t>
            </a:r>
            <a:r>
              <a:rPr lang="es-ES" dirty="0">
                <a:latin typeface="Times New Roman" panose="02020603050405020304" pitchFamily="18" charset="0"/>
                <a:ea typeface="Calibri" panose="020F0502020204030204" pitchFamily="34" charset="0"/>
                <a:cs typeface="Times New Roman" panose="02020603050405020304" pitchFamily="18" charset="0"/>
              </a:rPr>
              <a:t> 1282/QĐ-BYT </a:t>
            </a:r>
            <a:r>
              <a:rPr lang="es-ES" dirty="0" err="1">
                <a:latin typeface="Times New Roman" panose="02020603050405020304" pitchFamily="18" charset="0"/>
                <a:ea typeface="Calibri" panose="020F0502020204030204" pitchFamily="34" charset="0"/>
                <a:cs typeface="Times New Roman" panose="02020603050405020304" pitchFamily="18" charset="0"/>
              </a:rPr>
              <a:t>về</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việc</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Ban</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hành</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Hướng</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dẫn</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tạm</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thời</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xét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nghiệm</a:t>
            </a:r>
            <a:r>
              <a:rPr lang="es-ES" dirty="0">
                <a:latin typeface="Times New Roman" panose="02020603050405020304" pitchFamily="18" charset="0"/>
                <a:ea typeface="Calibri" panose="020F0502020204030204" pitchFamily="34" charset="0"/>
                <a:cs typeface="Times New Roman" panose="02020603050405020304" pitchFamily="18" charset="0"/>
              </a:rPr>
              <a:t> COVID -19 ” </a:t>
            </a:r>
            <a:r>
              <a:rPr lang="es-ES" dirty="0" err="1">
                <a:latin typeface="Times New Roman" panose="02020603050405020304" pitchFamily="18" charset="0"/>
                <a:ea typeface="Calibri" panose="020F0502020204030204" pitchFamily="34" charset="0"/>
                <a:cs typeface="Times New Roman" panose="02020603050405020304" pitchFamily="18" charset="0"/>
              </a:rPr>
              <a:t>ngày</a:t>
            </a:r>
            <a:r>
              <a:rPr lang="es-ES" dirty="0">
                <a:latin typeface="Times New Roman" panose="02020603050405020304" pitchFamily="18" charset="0"/>
                <a:ea typeface="Calibri" panose="020F0502020204030204" pitchFamily="34" charset="0"/>
                <a:cs typeface="Times New Roman" panose="02020603050405020304" pitchFamily="18" charset="0"/>
              </a:rPr>
              <a:t> 22 </a:t>
            </a:r>
            <a:r>
              <a:rPr lang="es-ES" dirty="0" err="1">
                <a:latin typeface="Times New Roman" panose="02020603050405020304" pitchFamily="18" charset="0"/>
                <a:ea typeface="Calibri" panose="020F0502020204030204" pitchFamily="34" charset="0"/>
                <a:cs typeface="Times New Roman" panose="02020603050405020304" pitchFamily="18" charset="0"/>
              </a:rPr>
              <a:t>tháng</a:t>
            </a:r>
            <a:r>
              <a:rPr lang="es-ES" dirty="0">
                <a:latin typeface="Times New Roman" panose="02020603050405020304" pitchFamily="18" charset="0"/>
                <a:ea typeface="Calibri" panose="020F0502020204030204" pitchFamily="34" charset="0"/>
                <a:cs typeface="Times New Roman" panose="02020603050405020304" pitchFamily="18" charset="0"/>
              </a:rPr>
              <a:t> 3 </a:t>
            </a:r>
            <a:r>
              <a:rPr lang="es-ES" dirty="0" err="1">
                <a:latin typeface="Times New Roman" panose="02020603050405020304" pitchFamily="18" charset="0"/>
                <a:ea typeface="Calibri" panose="020F0502020204030204" pitchFamily="34" charset="0"/>
                <a:cs typeface="Times New Roman" panose="02020603050405020304" pitchFamily="18" charset="0"/>
              </a:rPr>
              <a:t>năm</a:t>
            </a:r>
            <a:r>
              <a:rPr lang="es-ES" dirty="0">
                <a:latin typeface="Times New Roman" panose="02020603050405020304" pitchFamily="18" charset="0"/>
                <a:ea typeface="Calibri" panose="020F0502020204030204" pitchFamily="34" charset="0"/>
                <a:cs typeface="Times New Roman" panose="02020603050405020304" pitchFamily="18" charset="0"/>
              </a:rPr>
              <a:t> 2020.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Times New Roman" panose="02020603050405020304" pitchFamily="18" charset="0"/>
              <a:buChar char="-"/>
            </a:pPr>
            <a:r>
              <a:rPr lang="es-ES" dirty="0" err="1">
                <a:latin typeface="Times New Roman" panose="02020603050405020304" pitchFamily="18" charset="0"/>
                <a:ea typeface="Calibri" panose="020F0502020204030204" pitchFamily="34" charset="0"/>
                <a:cs typeface="Times New Roman" panose="02020603050405020304" pitchFamily="18" charset="0"/>
              </a:rPr>
              <a:t>Tiêu</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chí</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đánh</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giá</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mức</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chất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lượng</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phòng</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xét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nghiệm</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ban</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hành</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kèm</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theo</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quyết</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dirty="0" err="1">
                <a:latin typeface="Times New Roman" panose="02020603050405020304" pitchFamily="18" charset="0"/>
                <a:ea typeface="Calibri" panose="020F0502020204030204" pitchFamily="34" charset="0"/>
                <a:cs typeface="Times New Roman" panose="02020603050405020304" pitchFamily="18" charset="0"/>
              </a:rPr>
              <a:t>định</a:t>
            </a:r>
            <a:r>
              <a:rPr lang="es-ES" dirty="0">
                <a:latin typeface="Times New Roman" panose="02020603050405020304" pitchFamily="18" charset="0"/>
                <a:ea typeface="Calibri" panose="020F0502020204030204" pitchFamily="34" charset="0"/>
                <a:cs typeface="Times New Roman" panose="02020603050405020304" pitchFamily="18" charset="0"/>
              </a:rPr>
              <a:t> 2429/QĐ-BYT </a:t>
            </a:r>
            <a:r>
              <a:rPr lang="es-ES" dirty="0" err="1">
                <a:latin typeface="Times New Roman" panose="02020603050405020304" pitchFamily="18" charset="0"/>
                <a:ea typeface="Calibri" panose="020F0502020204030204" pitchFamily="34" charset="0"/>
                <a:cs typeface="Times New Roman" panose="02020603050405020304" pitchFamily="18" charset="0"/>
              </a:rPr>
              <a:t>ngày</a:t>
            </a:r>
            <a:r>
              <a:rPr lang="es-ES" dirty="0">
                <a:latin typeface="Times New Roman" panose="02020603050405020304" pitchFamily="18" charset="0"/>
                <a:ea typeface="Calibri" panose="020F0502020204030204" pitchFamily="34" charset="0"/>
                <a:cs typeface="Times New Roman" panose="02020603050405020304" pitchFamily="18" charset="0"/>
              </a:rPr>
              <a:t> 12 </a:t>
            </a:r>
            <a:r>
              <a:rPr lang="es-ES" dirty="0" err="1">
                <a:latin typeface="Times New Roman" panose="02020603050405020304" pitchFamily="18" charset="0"/>
                <a:ea typeface="Calibri" panose="020F0502020204030204" pitchFamily="34" charset="0"/>
                <a:cs typeface="Times New Roman" panose="02020603050405020304" pitchFamily="18" charset="0"/>
              </a:rPr>
              <a:t>tháng</a:t>
            </a:r>
            <a:r>
              <a:rPr lang="es-ES" dirty="0">
                <a:latin typeface="Times New Roman" panose="02020603050405020304" pitchFamily="18" charset="0"/>
                <a:ea typeface="Calibri" panose="020F0502020204030204" pitchFamily="34" charset="0"/>
                <a:cs typeface="Times New Roman" panose="02020603050405020304" pitchFamily="18" charset="0"/>
              </a:rPr>
              <a:t> 06 </a:t>
            </a:r>
            <a:r>
              <a:rPr lang="es-ES" dirty="0" err="1">
                <a:latin typeface="Times New Roman" panose="02020603050405020304" pitchFamily="18" charset="0"/>
                <a:ea typeface="Calibri" panose="020F0502020204030204" pitchFamily="34" charset="0"/>
                <a:cs typeface="Times New Roman" panose="02020603050405020304" pitchFamily="18" charset="0"/>
              </a:rPr>
              <a:t>năm</a:t>
            </a:r>
            <a:r>
              <a:rPr lang="es-ES" dirty="0">
                <a:latin typeface="Times New Roman" panose="02020603050405020304" pitchFamily="18" charset="0"/>
                <a:ea typeface="Calibri" panose="020F0502020204030204" pitchFamily="34" charset="0"/>
                <a:cs typeface="Times New Roman" panose="02020603050405020304" pitchFamily="18" charset="0"/>
              </a:rPr>
              <a:t> 2017.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1881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553"/>
          </a:xfrm>
        </p:spPr>
        <p:txBody>
          <a:bodyPr>
            <a:normAutofit/>
          </a:bodyPr>
          <a:lstStyle/>
          <a:p>
            <a:pPr algn="ct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PXN </a:t>
            </a:r>
            <a:r>
              <a:rPr lang="en-US" sz="3600" b="1" dirty="0" err="1">
                <a:latin typeface="Times New Roman" panose="02020603050405020304" pitchFamily="18" charset="0"/>
                <a:cs typeface="Times New Roman" panose="02020603050405020304" pitchFamily="18" charset="0"/>
              </a:rPr>
              <a:t>sàng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lọc</a:t>
            </a:r>
            <a:endParaRPr lang="en-US" sz="3600" b="1" dirty="0"/>
          </a:p>
        </p:txBody>
      </p:sp>
      <p:sp>
        <p:nvSpPr>
          <p:cNvPr id="3" name="Content Placeholder 2"/>
          <p:cNvSpPr>
            <a:spLocks noGrp="1"/>
          </p:cNvSpPr>
          <p:nvPr>
            <p:ph idx="1"/>
          </p:nvPr>
        </p:nvSpPr>
        <p:spPr>
          <a:xfrm>
            <a:off x="645280" y="1679851"/>
            <a:ext cx="11301046" cy="4351338"/>
          </a:xfrm>
        </p:spPr>
        <p:txBody>
          <a:bodyPr>
            <a:normAutofit/>
          </a:bodyPr>
          <a:lstStyle/>
          <a:p>
            <a:pPr lvl="1">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TTB,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Cán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XN,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PXN. </a:t>
            </a:r>
          </a:p>
          <a:p>
            <a:pPr lvl="1">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TTB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Quyết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s-ES" sz="2800" dirty="0">
                <a:latin typeface="Times New Roman" panose="02020603050405020304" pitchFamily="18" charset="0"/>
                <a:ea typeface="Calibri" panose="020F0502020204030204" pitchFamily="34" charset="0"/>
                <a:cs typeface="Times New Roman" panose="02020603050405020304" pitchFamily="18" charset="0"/>
              </a:rPr>
              <a:t> 1282/QĐ-BYT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Ban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tạm</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xét</a:t>
            </a:r>
            <a:r>
              <a:rPr lang="es-ES" sz="2800" dirty="0">
                <a:latin typeface="Times New Roman" panose="02020603050405020304" pitchFamily="18" charset="0"/>
                <a:ea typeface="Calibri" panose="020F0502020204030204" pitchFamily="34" charset="0"/>
                <a:cs typeface="Times New Roman" panose="02020603050405020304" pitchFamily="18" charset="0"/>
              </a:rPr>
              <a:t>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s-ES" sz="2800" dirty="0">
                <a:latin typeface="Times New Roman" panose="02020603050405020304" pitchFamily="18" charset="0"/>
                <a:ea typeface="Calibri" panose="020F0502020204030204" pitchFamily="34" charset="0"/>
                <a:cs typeface="Times New Roman" panose="02020603050405020304" pitchFamily="18" charset="0"/>
              </a:rPr>
              <a:t> COVID -19 ”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s-ES" sz="2800" dirty="0">
                <a:latin typeface="Times New Roman" panose="02020603050405020304" pitchFamily="18" charset="0"/>
                <a:ea typeface="Calibri" panose="020F0502020204030204" pitchFamily="34" charset="0"/>
                <a:cs typeface="Times New Roman" panose="02020603050405020304" pitchFamily="18" charset="0"/>
              </a:rPr>
              <a:t> 21 </a:t>
            </a:r>
            <a:r>
              <a:rPr lang="es-ES" sz="2800" dirty="0" err="1">
                <a:latin typeface="Times New Roman" panose="02020603050405020304" pitchFamily="18" charset="0"/>
                <a:ea typeface="Calibri" panose="020F0502020204030204" pitchFamily="34" charset="0"/>
                <a:cs typeface="Times New Roman" panose="02020603050405020304" pitchFamily="18" charset="0"/>
              </a:rPr>
              <a:t>tháng</a:t>
            </a:r>
            <a:r>
              <a:rPr lang="es-ES" sz="2800" dirty="0">
                <a:latin typeface="Times New Roman" panose="02020603050405020304" pitchFamily="18" charset="0"/>
                <a:ea typeface="Calibri" panose="020F0502020204030204" pitchFamily="34" charset="0"/>
                <a:cs typeface="Times New Roman" panose="02020603050405020304" pitchFamily="18" charset="0"/>
              </a:rPr>
              <a:t> 3 </a:t>
            </a:r>
            <a:r>
              <a:rPr lang="es-E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s-ES" sz="2800" dirty="0">
                <a:latin typeface="Times New Roman" panose="02020603050405020304" pitchFamily="18" charset="0"/>
                <a:ea typeface="Calibri" panose="020F0502020204030204" pitchFamily="34" charset="0"/>
                <a:cs typeface="Times New Roman" panose="02020603050405020304" pitchFamily="18" charset="0"/>
              </a:rPr>
              <a:t> 2020.</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260970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0720"/>
          </a:xfrm>
        </p:spPr>
        <p:txBody>
          <a:bodyPr>
            <a:normAutofit/>
          </a:bodyPr>
          <a:lstStyle/>
          <a:p>
            <a:pPr algn="ctr"/>
            <a:r>
              <a:rPr lang="en-US" sz="3600" b="1" dirty="0">
                <a:latin typeface="Times New Roman" panose="02020603050405020304" pitchFamily="18" charset="0"/>
                <a:cs typeface="Times New Roman" panose="02020603050405020304" pitchFamily="18" charset="0"/>
              </a:rPr>
              <a:t>Nội dung </a:t>
            </a:r>
            <a:r>
              <a:rPr lang="en-US" sz="3600" b="1" dirty="0" err="1">
                <a:latin typeface="Times New Roman" panose="02020603050405020304" pitchFamily="18" charset="0"/>
                <a:cs typeface="Times New Roman" panose="02020603050405020304" pitchFamily="18" charset="0"/>
              </a:rPr>
              <a:t>đánh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PXN </a:t>
            </a:r>
            <a:r>
              <a:rPr lang="en-US" sz="3600" b="1" dirty="0" err="1">
                <a:latin typeface="Times New Roman" panose="02020603050405020304" pitchFamily="18" charset="0"/>
                <a:cs typeface="Times New Roman" panose="02020603050405020304" pitchFamily="18" charset="0"/>
              </a:rPr>
              <a:t>khẳng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Điều kiện an toàn sinh học cấp II của phòng xét nghiệm</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Cán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xét nghiệm vi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SARS-CoV-2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ATSH</a:t>
            </a:r>
          </a:p>
          <a:p>
            <a:pPr>
              <a:buFont typeface="Wingdings" panose="05000000000000000000" pitchFamily="2" charset="2"/>
              <a:buChar char="ü"/>
            </a:pPr>
            <a:r>
              <a:rPr lang="vi-VN" sz="2400" dirty="0">
                <a:latin typeface="Times New Roman" panose="02020603050405020304" pitchFamily="18" charset="0"/>
                <a:cs typeface="Times New Roman" panose="02020603050405020304" pitchFamily="18" charset="0"/>
              </a:rPr>
              <a:t>Nhân viên Phòng xét nghiệm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kinh nghiệm triển khai kỹ thuật sinh học phân tử trên những tác nhân khác</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Q</a:t>
            </a:r>
            <a:r>
              <a:rPr lang="vi-VN" sz="2400" dirty="0">
                <a:latin typeface="Times New Roman" panose="02020603050405020304" pitchFamily="18" charset="0"/>
                <a:cs typeface="Times New Roman" panose="02020603050405020304" pitchFamily="18" charset="0"/>
              </a:rPr>
              <a:t>uản lý chất lượng xét nghiệm vi rút SARS-CoV-2</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TTB, v</a:t>
            </a:r>
            <a:r>
              <a:rPr lang="vi-VN" sz="2400" dirty="0">
                <a:latin typeface="Times New Roman" panose="02020603050405020304" pitchFamily="18" charset="0"/>
                <a:cs typeface="Times New Roman" panose="02020603050405020304" pitchFamily="18" charset="0"/>
              </a:rPr>
              <a:t>iệc chuẩn bị sinh phẩm xét nghiệm vi rút SARS-CoV-2 (Bộ mồi, đầu dò, chứng dương…)</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cs typeface="Times New Roman" panose="02020603050405020304" pitchFamily="18" charset="0"/>
              </a:rPr>
              <a:t> Pasteur/</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endParaRPr lang="en-US" sz="2400" dirty="0">
              <a:latin typeface="Times New Roman" panose="02020603050405020304" pitchFamily="18" charset="0"/>
              <a:cs typeface="Times New Roman" panose="02020603050405020304" pitchFamily="18" charset="0"/>
            </a:endParaRPr>
          </a:p>
          <a:p>
            <a:pPr>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80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Phát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triển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phòng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xét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nghiệm</a:t>
            </a:r>
            <a:r>
              <a:rPr lang="en-US" sz="3200" b="1" dirty="0" smtClean="0">
                <a:solidFill>
                  <a:srgbClr val="FF0000"/>
                </a:solidFill>
                <a:latin typeface="Times New Roman" panose="02020603050405020304" pitchFamily="18" charset="0"/>
                <a:cs typeface="Times New Roman" panose="02020603050405020304" pitchFamily="18" charset="0"/>
              </a:rPr>
              <a:t> SARS-CoV-2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bệnh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COVID-19, </a:t>
            </a:r>
            <a:r>
              <a:rPr lang="en-US" dirty="0" err="1" smtClean="0">
                <a:latin typeface="Times New Roman" panose="02020603050405020304" pitchFamily="18" charset="0"/>
                <a:cs typeface="Times New Roman" panose="02020603050405020304" pitchFamily="18" charset="0"/>
              </a:rPr>
              <a:t>Cục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Pasteur/</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tễ</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minh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hướng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BCĐ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nay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gần</a:t>
            </a:r>
            <a:r>
              <a:rPr lang="en-US" dirty="0" smtClean="0">
                <a:latin typeface="Times New Roman" panose="02020603050405020304" pitchFamily="18" charset="0"/>
                <a:cs typeface="Times New Roman" panose="02020603050405020304" pitchFamily="18" charset="0"/>
              </a:rPr>
              <a:t> 200 </a:t>
            </a:r>
            <a:r>
              <a:rPr lang="en-US" dirty="0" err="1" smtClean="0">
                <a:latin typeface="Times New Roman" panose="02020603050405020304" pitchFamily="18" charset="0"/>
                <a:cs typeface="Times New Roman" panose="02020603050405020304" pitchFamily="18" charset="0"/>
              </a:rPr>
              <a:t>ngàn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xét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trăm</a:t>
            </a:r>
            <a:r>
              <a:rPr lang="en-US" dirty="0" smtClean="0">
                <a:latin typeface="Times New Roman" panose="02020603050405020304" pitchFamily="18" charset="0"/>
                <a:cs typeface="Times New Roman" panose="02020603050405020304" pitchFamily="18" charset="0"/>
              </a:rPr>
              <a:t> ca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907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DANH SÁCH CÁC BỆNH VIỆN XN KHẲNG ĐỊNH </a:t>
            </a:r>
            <a:endParaRPr lang="en-US" sz="32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3946175"/>
              </p:ext>
            </p:extLst>
          </p:nvPr>
        </p:nvGraphicFramePr>
        <p:xfrm>
          <a:off x="1273624" y="1092190"/>
          <a:ext cx="10130976" cy="5435624"/>
        </p:xfrm>
        <a:graphic>
          <a:graphicData uri="http://schemas.openxmlformats.org/drawingml/2006/table">
            <a:tbl>
              <a:tblPr firstRow="1" firstCol="1" bandRow="1">
                <a:tableStyleId>{5C22544A-7EE6-4342-B048-85BDC9FD1C3A}</a:tableStyleId>
              </a:tblPr>
              <a:tblGrid>
                <a:gridCol w="10130976"/>
              </a:tblGrid>
              <a:tr h="161152">
                <a:tc>
                  <a:txBody>
                    <a:bodyPr/>
                    <a:lstStyle/>
                    <a:p>
                      <a:pPr algn="just">
                        <a:lnSpc>
                          <a:spcPct val="115000"/>
                        </a:lnSpc>
                        <a:spcAft>
                          <a:spcPts val="0"/>
                        </a:spcAft>
                      </a:pPr>
                      <a:r>
                        <a:rPr lang="en-US" sz="700" dirty="0" err="1">
                          <a:effectLst/>
                        </a:rPr>
                        <a:t>Bệnh</a:t>
                      </a:r>
                      <a:r>
                        <a:rPr lang="en-US" sz="700" dirty="0">
                          <a:effectLst/>
                        </a:rPr>
                        <a:t> </a:t>
                      </a:r>
                      <a:r>
                        <a:rPr lang="en-US" sz="700" dirty="0" err="1">
                          <a:effectLst/>
                        </a:rPr>
                        <a:t>viện</a:t>
                      </a:r>
                      <a:r>
                        <a:rPr lang="en-US" sz="700" dirty="0">
                          <a:effectLst/>
                        </a:rPr>
                        <a:t> </a:t>
                      </a:r>
                      <a:r>
                        <a:rPr lang="en-US" sz="700" dirty="0" err="1">
                          <a:effectLst/>
                        </a:rPr>
                        <a:t>Bệnh</a:t>
                      </a:r>
                      <a:r>
                        <a:rPr lang="en-US" sz="700" dirty="0">
                          <a:effectLst/>
                        </a:rPr>
                        <a:t> </a:t>
                      </a:r>
                      <a:r>
                        <a:rPr lang="en-US" sz="700" dirty="0" err="1">
                          <a:effectLst/>
                        </a:rPr>
                        <a:t>Nhiệt</a:t>
                      </a:r>
                      <a:r>
                        <a:rPr lang="en-US" sz="700" dirty="0">
                          <a:effectLst/>
                        </a:rPr>
                        <a:t> </a:t>
                      </a:r>
                      <a:r>
                        <a:rPr lang="en-US" sz="700" dirty="0" err="1">
                          <a:effectLst/>
                        </a:rPr>
                        <a:t>đới</a:t>
                      </a:r>
                      <a:r>
                        <a:rPr lang="en-US" sz="700" dirty="0">
                          <a:effectLst/>
                        </a:rPr>
                        <a:t> </a:t>
                      </a:r>
                      <a:r>
                        <a:rPr lang="en-US" sz="700" dirty="0" err="1">
                          <a:effectLst/>
                        </a:rPr>
                        <a:t>Trung</a:t>
                      </a:r>
                      <a:r>
                        <a:rPr lang="en-US" sz="700" dirty="0">
                          <a:effectLst/>
                        </a:rPr>
                        <a:t> </a:t>
                      </a:r>
                      <a:r>
                        <a:rPr lang="en-US" sz="700" dirty="0" err="1">
                          <a:effectLst/>
                        </a:rPr>
                        <a:t>ương</a:t>
                      </a:r>
                      <a:endParaRPr lang="en-US" sz="700" dirty="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Nhi Trung ương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Bạch Mai</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Phổi Trung ương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Đa khoa Trung ương Thái Nguyên</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Đa khoa tỉnh Phú Thọ</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Đa khoa tỉnh Ninh Bình</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Medlatec</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Đa khoa Đức Giang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dirty="0">
                          <a:effectLst/>
                        </a:rPr>
                        <a:t> </a:t>
                      </a:r>
                      <a:r>
                        <a:rPr lang="en-US" sz="700" dirty="0" err="1">
                          <a:effectLst/>
                        </a:rPr>
                        <a:t>Bệnh</a:t>
                      </a:r>
                      <a:r>
                        <a:rPr lang="en-US" sz="700" dirty="0">
                          <a:effectLst/>
                        </a:rPr>
                        <a:t> </a:t>
                      </a:r>
                      <a:r>
                        <a:rPr lang="en-US" sz="700" dirty="0" err="1">
                          <a:effectLst/>
                        </a:rPr>
                        <a:t>viện</a:t>
                      </a:r>
                      <a:r>
                        <a:rPr lang="en-US" sz="700" dirty="0">
                          <a:effectLst/>
                        </a:rPr>
                        <a:t> 103</a:t>
                      </a:r>
                      <a:endParaRPr lang="en-US" sz="700" dirty="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108</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Quân y 110</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Đa khoa Trung ương Huế</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C Đà Nẵng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Vinmec Đà Nẵng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199 – Bộ Công an</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Chợ Rẫy</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Thống Nhất TP.HCM</a:t>
                      </a:r>
                      <a:endParaRPr lang="en-US" sz="700">
                        <a:effectLst/>
                        <a:latin typeface="Times New Roman"/>
                        <a:ea typeface="Times New Roman"/>
                      </a:endParaRPr>
                    </a:p>
                  </a:txBody>
                  <a:tcPr marL="33702" marR="33702" marT="0" marB="0" anchor="ctr"/>
                </a:tc>
              </a:tr>
              <a:tr h="296521">
                <a:tc>
                  <a:txBody>
                    <a:bodyPr/>
                    <a:lstStyle/>
                    <a:p>
                      <a:pPr algn="just">
                        <a:lnSpc>
                          <a:spcPct val="115000"/>
                        </a:lnSpc>
                        <a:spcAft>
                          <a:spcPts val="0"/>
                        </a:spcAft>
                      </a:pPr>
                      <a:r>
                        <a:rPr lang="en-US" sz="700">
                          <a:effectLst/>
                        </a:rPr>
                        <a:t>Bệnh viện Đại học Y dược TP. Hồ Chí Minh thuộc Trường Đại học Y Dược TP.Hồ Chí Minh </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Bệnh Nhiệt đới TP. Hồ Chí Minh</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Nhi Đồng 1</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Đa khoa tỉnh Đồng Nai</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Đa khoa Thống Nhất Đồng Nai</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Phạm Ngọc Thạch</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Nhi đồng TP. Hồ Chí Minh</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FV– TP. Hồ Chí Minh</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Đa khoa Trung tâm An Giang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Đa khoa tỉnh Long An</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đa khoa Thanh Vũ Medic Bạc Liêu</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Bệnh viện Nguyễn Tri Phương</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Gia An 115</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Trung tâm Kiểm chuẩn chất lượng xét nghiệm y học</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Công ty Cổ phần Bệnh viện Đa khoa Hoàn Mỹ Sài Gòn</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a:effectLst/>
                        </a:rPr>
                        <a:t> Bệnh viện Quân y 175</a:t>
                      </a:r>
                      <a:endParaRPr lang="en-US" sz="700">
                        <a:effectLst/>
                        <a:latin typeface="Times New Roman"/>
                        <a:ea typeface="Times New Roman"/>
                      </a:endParaRPr>
                    </a:p>
                  </a:txBody>
                  <a:tcPr marL="33702" marR="33702" marT="0" marB="0" anchor="ctr"/>
                </a:tc>
              </a:tr>
              <a:tr h="150847">
                <a:tc>
                  <a:txBody>
                    <a:bodyPr/>
                    <a:lstStyle/>
                    <a:p>
                      <a:pPr algn="just">
                        <a:lnSpc>
                          <a:spcPct val="115000"/>
                        </a:lnSpc>
                        <a:spcAft>
                          <a:spcPts val="0"/>
                        </a:spcAft>
                      </a:pPr>
                      <a:r>
                        <a:rPr lang="en-US" sz="700" dirty="0">
                          <a:effectLst/>
                        </a:rPr>
                        <a:t>. </a:t>
                      </a:r>
                      <a:r>
                        <a:rPr lang="en-US" sz="700" dirty="0" err="1">
                          <a:effectLst/>
                        </a:rPr>
                        <a:t>Bệnh</a:t>
                      </a:r>
                      <a:r>
                        <a:rPr lang="en-US" sz="700" dirty="0">
                          <a:effectLst/>
                        </a:rPr>
                        <a:t> </a:t>
                      </a:r>
                      <a:r>
                        <a:rPr lang="en-US" sz="700" dirty="0" err="1">
                          <a:effectLst/>
                        </a:rPr>
                        <a:t>viện</a:t>
                      </a:r>
                      <a:r>
                        <a:rPr lang="en-US" sz="700" dirty="0">
                          <a:effectLst/>
                        </a:rPr>
                        <a:t> </a:t>
                      </a:r>
                      <a:r>
                        <a:rPr lang="en-US" sz="700" dirty="0" err="1">
                          <a:effectLst/>
                        </a:rPr>
                        <a:t>Quân</a:t>
                      </a:r>
                      <a:r>
                        <a:rPr lang="en-US" sz="700" dirty="0">
                          <a:effectLst/>
                        </a:rPr>
                        <a:t> y 7A</a:t>
                      </a:r>
                      <a:endParaRPr lang="en-US" sz="700" dirty="0">
                        <a:effectLst/>
                        <a:latin typeface="Times New Roman"/>
                        <a:ea typeface="Times New Roman"/>
                      </a:endParaRPr>
                    </a:p>
                  </a:txBody>
                  <a:tcPr marL="33702" marR="33702" marT="0" marB="0" anchor="ctr"/>
                </a:tc>
              </a:tr>
            </a:tbl>
          </a:graphicData>
        </a:graphic>
      </p:graphicFrame>
    </p:spTree>
    <p:extLst>
      <p:ext uri="{BB962C8B-B14F-4D97-AF65-F5344CB8AC3E}">
        <p14:creationId xmlns:p14="http://schemas.microsoft.com/office/powerpoint/2010/main" val="369545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0"/>
            <a:ext cx="8675687"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841500"/>
            <a:ext cx="59055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7163" y="3585546"/>
            <a:ext cx="5685715" cy="283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71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br>
              <a:rPr lang="en-US" sz="3600" b="1" dirty="0">
                <a:latin typeface="Times New Roman" panose="02020603050405020304" pitchFamily="18" charset="0"/>
                <a:cs typeface="Times New Roman" panose="02020603050405020304" pitchFamily="18" charset="0"/>
              </a:rPr>
            </a:br>
            <a:r>
              <a:rPr lang="en-US" sz="3600" b="1" dirty="0" err="1">
                <a:latin typeface="Times New Roman" panose="02020603050405020304" pitchFamily="18" charset="0"/>
                <a:cs typeface="Times New Roman" panose="02020603050405020304" pitchFamily="18" charset="0"/>
              </a:rPr>
              <a:t>xét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SARS-CoV-2</a:t>
            </a:r>
          </a:p>
        </p:txBody>
      </p:sp>
      <p:sp>
        <p:nvSpPr>
          <p:cNvPr id="3" name="Content Placeholder 2"/>
          <p:cNvSpPr>
            <a:spLocks noGrp="1"/>
          </p:cNvSpPr>
          <p:nvPr>
            <p:ph idx="1"/>
          </p:nvPr>
        </p:nvSpPr>
        <p:spPr>
          <a:xfrm>
            <a:off x="838200" y="2209801"/>
            <a:ext cx="10253870" cy="2198929"/>
          </a:xfrm>
        </p:spPr>
        <p:txBody>
          <a:bodyPr>
            <a:noAutofit/>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110 phòng xét nghiệm có đủ năng lực xét nghiệm </a:t>
            </a:r>
            <a:r>
              <a:rPr lang="en-US" sz="2400" dirty="0">
                <a:latin typeface="Times New Roman" panose="02020603050405020304" pitchFamily="18" charset="0"/>
                <a:cs typeface="Times New Roman" panose="02020603050405020304" pitchFamily="18" charset="0"/>
              </a:rPr>
              <a:t>SARS-CoV-2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N</a:t>
            </a:r>
            <a:r>
              <a:rPr lang="vi-VN" i="1" dirty="0">
                <a:latin typeface="Times New Roman" panose="02020603050405020304" pitchFamily="18" charset="0"/>
                <a:cs typeface="Times New Roman" panose="02020603050405020304" pitchFamily="18" charset="0"/>
              </a:rPr>
              <a:t>gành y tế có 95 phòng</a:t>
            </a:r>
            <a:endParaRPr lang="en-US"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i="1" dirty="0">
                <a:latin typeface="Times New Roman" panose="02020603050405020304" pitchFamily="18" charset="0"/>
                <a:cs typeface="Times New Roman" panose="02020603050405020304" pitchFamily="18" charset="0"/>
              </a:rPr>
              <a:t>N</a:t>
            </a:r>
            <a:r>
              <a:rPr lang="vi-VN" i="1" dirty="0">
                <a:latin typeface="Times New Roman" panose="02020603050405020304" pitchFamily="18" charset="0"/>
                <a:cs typeface="Times New Roman" panose="02020603050405020304" pitchFamily="18" charset="0"/>
              </a:rPr>
              <a:t>gành khác có 15 phòng (8 phòng của Nông nghiệp, và 7 phòng của Quốc phòng</a:t>
            </a:r>
            <a:r>
              <a:rPr lang="vi-VN" i="1" dirty="0" smtClean="0">
                <a:latin typeface="Times New Roman" panose="02020603050405020304" pitchFamily="18" charset="0"/>
                <a:cs typeface="Times New Roman" panose="02020603050405020304" pitchFamily="18" charset="0"/>
              </a:rPr>
              <a:t>).</a:t>
            </a:r>
            <a:endParaRPr lang="en-US" i="1"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i="1" dirty="0" err="1" smtClean="0">
                <a:latin typeface="Times New Roman" panose="02020603050405020304" pitchFamily="18" charset="0"/>
                <a:cs typeface="Times New Roman" panose="02020603050405020304" pitchFamily="18" charset="0"/>
              </a:rPr>
              <a:t>Hiện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có</a:t>
            </a:r>
            <a:r>
              <a:rPr lang="en-US" i="1" dirty="0" smtClean="0">
                <a:latin typeface="Times New Roman" panose="02020603050405020304" pitchFamily="18" charset="0"/>
                <a:cs typeface="Times New Roman" panose="02020603050405020304" pitchFamily="18" charset="0"/>
              </a:rPr>
              <a:t> 69 </a:t>
            </a:r>
            <a:r>
              <a:rPr lang="en-US" i="1" dirty="0" err="1" smtClean="0">
                <a:latin typeface="Times New Roman" panose="02020603050405020304" pitchFamily="18" charset="0"/>
                <a:cs typeface="Times New Roman" panose="02020603050405020304" pitchFamily="18" charset="0"/>
              </a:rPr>
              <a:t>phòng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xét</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nghiệm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khẳng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đinh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trong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đó</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có</a:t>
            </a:r>
            <a:r>
              <a:rPr lang="en-US" i="1" dirty="0" smtClean="0">
                <a:latin typeface="Times New Roman" panose="02020603050405020304" pitchFamily="18" charset="0"/>
                <a:cs typeface="Times New Roman" panose="02020603050405020304" pitchFamily="18" charset="0"/>
              </a:rPr>
              <a:t> 35 PXN </a:t>
            </a:r>
            <a:r>
              <a:rPr lang="en-US" i="1" dirty="0" err="1" smtClean="0">
                <a:latin typeface="Times New Roman" panose="02020603050405020304" pitchFamily="18" charset="0"/>
                <a:cs typeface="Times New Roman" panose="02020603050405020304" pitchFamily="18" charset="0"/>
              </a:rPr>
              <a:t>thuộc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các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bệnh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viện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trên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toàn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quốc</a:t>
            </a:r>
            <a:r>
              <a:rPr lang="en-US" i="1" dirty="0" smtClean="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200 </a:t>
            </a:r>
            <a:r>
              <a:rPr lang="en-US" dirty="0" err="1">
                <a:latin typeface="Times New Roman" panose="02020603050405020304" pitchFamily="18" charset="0"/>
                <a:cs typeface="Times New Roman" panose="02020603050405020304" pitchFamily="18" charset="0"/>
              </a:rPr>
              <a:t>ngàn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542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46900" cy="917575"/>
          </a:xfrm>
        </p:spPr>
        <p:txBody>
          <a:bodyPr>
            <a:normAutofit/>
          </a:bodyPr>
          <a:lstStyle/>
          <a:p>
            <a:r>
              <a:rPr lang="en-US" sz="2800" b="1" dirty="0" err="1" smtClean="0">
                <a:latin typeface="Times New Roman" panose="02020603050405020304" pitchFamily="18" charset="0"/>
                <a:cs typeface="Times New Roman" panose="02020603050405020304" pitchFamily="18" charset="0"/>
              </a:rPr>
              <a:t>Tham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mưu</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ban </a:t>
            </a:r>
            <a:r>
              <a:rPr lang="en-US" sz="2800" b="1" dirty="0" err="1" smtClean="0">
                <a:latin typeface="Times New Roman" panose="02020603050405020304" pitchFamily="18" charset="0"/>
                <a:cs typeface="Times New Roman" panose="02020603050405020304" pitchFamily="18" charset="0"/>
              </a:rPr>
              <a: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nhằm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nâng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xét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04100" y="180302"/>
            <a:ext cx="4635500" cy="623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9300" y="2006599"/>
            <a:ext cx="6489700" cy="2585323"/>
          </a:xfrm>
          <a:prstGeom prst="rect">
            <a:avLst/>
          </a:prstGeom>
          <a:noFill/>
        </p:spPr>
        <p:txBody>
          <a:bodyPr wrap="square" rtlCol="0">
            <a:spAutoFit/>
          </a:bodyPr>
          <a:lstStyle/>
          <a:p>
            <a:r>
              <a:rPr lang="pt-BR" i="1" dirty="0" smtClean="0"/>
              <a:t>Giải quyết kịp thời </a:t>
            </a:r>
          </a:p>
          <a:p>
            <a:r>
              <a:rPr lang="pt-BR" i="1" dirty="0" smtClean="0"/>
              <a:t>Một </a:t>
            </a:r>
            <a:r>
              <a:rPr lang="pt-BR" i="1" dirty="0"/>
              <a:t>khó khăn </a:t>
            </a:r>
            <a:r>
              <a:rPr lang="pt-BR" i="1" dirty="0" smtClean="0"/>
              <a:t>hiện </a:t>
            </a:r>
            <a:r>
              <a:rPr lang="pt-BR" i="1" dirty="0"/>
              <a:t>nay trên thế giới nó chung và Việt Nam nói riêng là:</a:t>
            </a:r>
            <a:r>
              <a:rPr lang="pt-BR" dirty="0"/>
              <a:t> tình trạng nghẽn cổ chai (bottleneck), khan hiếm trong cung ứng kịp thời: Ống/ </a:t>
            </a:r>
            <a:r>
              <a:rPr lang="en-US" dirty="0" err="1"/>
              <a:t>tuýp</a:t>
            </a:r>
            <a:r>
              <a:rPr lang="en-US" dirty="0"/>
              <a:t> </a:t>
            </a:r>
            <a:r>
              <a:rPr lang="en-US" dirty="0" err="1"/>
              <a:t>chứa</a:t>
            </a:r>
            <a:r>
              <a:rPr lang="en-US" dirty="0"/>
              <a:t> </a:t>
            </a:r>
            <a:r>
              <a:rPr lang="en-US" dirty="0" err="1"/>
              <a:t>môi</a:t>
            </a:r>
            <a:r>
              <a:rPr lang="en-US" dirty="0"/>
              <a:t> </a:t>
            </a:r>
            <a:r>
              <a:rPr lang="en-US" dirty="0" err="1"/>
              <a:t>trường</a:t>
            </a:r>
            <a:r>
              <a:rPr lang="en-US" dirty="0"/>
              <a:t> </a:t>
            </a:r>
            <a:r>
              <a:rPr lang="en-US" dirty="0" err="1"/>
              <a:t>vận</a:t>
            </a:r>
            <a:r>
              <a:rPr lang="en-US" dirty="0"/>
              <a:t> </a:t>
            </a:r>
            <a:r>
              <a:rPr lang="en-US" dirty="0" err="1"/>
              <a:t>chuyển</a:t>
            </a:r>
            <a:r>
              <a:rPr lang="en-US" dirty="0"/>
              <a:t> (VTM </a:t>
            </a:r>
            <a:r>
              <a:rPr lang="en-US" dirty="0" err="1"/>
              <a:t>hoặc</a:t>
            </a:r>
            <a:r>
              <a:rPr lang="en-US" dirty="0"/>
              <a:t> UTM) </a:t>
            </a:r>
            <a:r>
              <a:rPr lang="en-US" dirty="0" err="1"/>
              <a:t>để</a:t>
            </a:r>
            <a:r>
              <a:rPr lang="en-US" dirty="0"/>
              <a:t> </a:t>
            </a:r>
            <a:r>
              <a:rPr lang="en-US" dirty="0" err="1"/>
              <a:t>bảo</a:t>
            </a:r>
            <a:r>
              <a:rPr lang="en-US" dirty="0"/>
              <a:t> </a:t>
            </a:r>
            <a:r>
              <a:rPr lang="en-US" dirty="0" err="1"/>
              <a:t>quản</a:t>
            </a:r>
            <a:r>
              <a:rPr lang="en-US" dirty="0"/>
              <a:t> </a:t>
            </a:r>
            <a:r>
              <a:rPr lang="en-US" dirty="0" err="1"/>
              <a:t>mẫu</a:t>
            </a:r>
            <a:r>
              <a:rPr lang="en-US" dirty="0"/>
              <a:t> </a:t>
            </a:r>
            <a:r>
              <a:rPr lang="en-US" dirty="0" err="1"/>
              <a:t>bệnh</a:t>
            </a:r>
            <a:r>
              <a:rPr lang="en-US" dirty="0"/>
              <a:t> </a:t>
            </a:r>
            <a:r>
              <a:rPr lang="en-US" dirty="0" err="1"/>
              <a:t>phẩm</a:t>
            </a:r>
            <a:r>
              <a:rPr lang="en-US" dirty="0"/>
              <a:t>.</a:t>
            </a:r>
            <a:r>
              <a:rPr lang="en-US" b="1" i="1" dirty="0"/>
              <a:t> </a:t>
            </a:r>
            <a:endParaRPr lang="en-US" dirty="0"/>
          </a:p>
          <a:p>
            <a:r>
              <a:rPr lang="en-US" dirty="0" err="1"/>
              <a:t>Thực</a:t>
            </a:r>
            <a:r>
              <a:rPr lang="en-US" dirty="0"/>
              <a:t> </a:t>
            </a:r>
            <a:r>
              <a:rPr lang="en-US" dirty="0" err="1"/>
              <a:t>tế</a:t>
            </a:r>
            <a:r>
              <a:rPr lang="en-US" dirty="0"/>
              <a:t> </a:t>
            </a:r>
            <a:r>
              <a:rPr lang="en-US" dirty="0" err="1"/>
              <a:t>thời</a:t>
            </a:r>
            <a:r>
              <a:rPr lang="en-US" dirty="0"/>
              <a:t> </a:t>
            </a:r>
            <a:r>
              <a:rPr lang="en-US" dirty="0" err="1"/>
              <a:t>gian</a:t>
            </a:r>
            <a:r>
              <a:rPr lang="en-US" dirty="0"/>
              <a:t> </a:t>
            </a:r>
            <a:r>
              <a:rPr lang="en-US" dirty="0" err="1"/>
              <a:t>vừa</a:t>
            </a:r>
            <a:r>
              <a:rPr lang="en-US" dirty="0"/>
              <a:t> qua </a:t>
            </a:r>
            <a:r>
              <a:rPr lang="en-US" dirty="0" err="1"/>
              <a:t>một</a:t>
            </a:r>
            <a:r>
              <a:rPr lang="en-US" dirty="0"/>
              <a:t> </a:t>
            </a:r>
            <a:r>
              <a:rPr lang="en-US" dirty="0" err="1"/>
              <a:t>số</a:t>
            </a:r>
            <a:r>
              <a:rPr lang="en-US" dirty="0"/>
              <a:t> </a:t>
            </a:r>
            <a:r>
              <a:rPr lang="en-US" dirty="0" err="1" smtClean="0"/>
              <a:t>nơi</a:t>
            </a:r>
            <a:r>
              <a:rPr lang="en-US" dirty="0" smtClean="0"/>
              <a:t>, </a:t>
            </a:r>
            <a:r>
              <a:rPr lang="en-US" dirty="0" err="1"/>
              <a:t>có</a:t>
            </a:r>
            <a:r>
              <a:rPr lang="en-US" dirty="0"/>
              <a:t> </a:t>
            </a:r>
            <a:r>
              <a:rPr lang="en-US" dirty="0" err="1"/>
              <a:t>lúc</a:t>
            </a:r>
            <a:r>
              <a:rPr lang="en-US" dirty="0"/>
              <a:t> </a:t>
            </a:r>
            <a:r>
              <a:rPr lang="en-US" dirty="0" err="1"/>
              <a:t>rất</a:t>
            </a:r>
            <a:r>
              <a:rPr lang="en-US" dirty="0"/>
              <a:t> </a:t>
            </a:r>
            <a:r>
              <a:rPr lang="en-US" dirty="0" err="1"/>
              <a:t>thiếu</a:t>
            </a:r>
            <a:r>
              <a:rPr lang="en-US" dirty="0"/>
              <a:t> que </a:t>
            </a:r>
            <a:r>
              <a:rPr lang="en-US" dirty="0" err="1"/>
              <a:t>lấy</a:t>
            </a:r>
            <a:r>
              <a:rPr lang="en-US" dirty="0"/>
              <a:t> </a:t>
            </a:r>
            <a:r>
              <a:rPr lang="en-US" dirty="0" err="1"/>
              <a:t>mẫu</a:t>
            </a:r>
            <a:r>
              <a:rPr lang="en-US" dirty="0"/>
              <a:t> </a:t>
            </a:r>
            <a:r>
              <a:rPr lang="en-US" dirty="0" err="1"/>
              <a:t>và</a:t>
            </a:r>
            <a:r>
              <a:rPr lang="en-US" dirty="0"/>
              <a:t> </a:t>
            </a:r>
            <a:r>
              <a:rPr lang="en-US" dirty="0" err="1"/>
              <a:t>dụng</a:t>
            </a:r>
            <a:r>
              <a:rPr lang="en-US" dirty="0"/>
              <a:t> </a:t>
            </a:r>
            <a:r>
              <a:rPr lang="en-US" dirty="0" err="1"/>
              <a:t>cụ</a:t>
            </a:r>
            <a:r>
              <a:rPr lang="en-US" dirty="0"/>
              <a:t> </a:t>
            </a:r>
            <a:r>
              <a:rPr lang="en-US" dirty="0" err="1"/>
              <a:t>vận</a:t>
            </a:r>
            <a:r>
              <a:rPr lang="en-US" dirty="0"/>
              <a:t> </a:t>
            </a:r>
            <a:r>
              <a:rPr lang="en-US" dirty="0" err="1"/>
              <a:t>chuyển</a:t>
            </a:r>
            <a:r>
              <a:rPr lang="en-US" dirty="0"/>
              <a:t> </a:t>
            </a:r>
            <a:r>
              <a:rPr lang="en-US" dirty="0" err="1"/>
              <a:t>mẫu</a:t>
            </a:r>
            <a:r>
              <a:rPr lang="en-US" dirty="0"/>
              <a:t> (</a:t>
            </a:r>
            <a:r>
              <a:rPr lang="en-US" b="1" i="1" dirty="0" err="1"/>
              <a:t>ống</a:t>
            </a:r>
            <a:r>
              <a:rPr lang="en-US" b="1" i="1" dirty="0"/>
              <a:t> </a:t>
            </a:r>
            <a:r>
              <a:rPr lang="en-US" b="1" i="1" dirty="0" err="1"/>
              <a:t>môi</a:t>
            </a:r>
            <a:r>
              <a:rPr lang="en-US" b="1" i="1" dirty="0"/>
              <a:t> </a:t>
            </a:r>
            <a:r>
              <a:rPr lang="en-US" b="1" i="1" dirty="0" err="1"/>
              <a:t>trường</a:t>
            </a:r>
            <a:r>
              <a:rPr lang="en-US" b="1" i="1" dirty="0"/>
              <a:t> </a:t>
            </a:r>
            <a:r>
              <a:rPr lang="en-US" b="1" i="1" dirty="0" err="1"/>
              <a:t>vận</a:t>
            </a:r>
            <a:r>
              <a:rPr lang="en-US" b="1" i="1" dirty="0"/>
              <a:t> </a:t>
            </a:r>
            <a:r>
              <a:rPr lang="en-US" b="1" i="1" dirty="0" err="1"/>
              <a:t>chuyển</a:t>
            </a:r>
            <a:r>
              <a:rPr lang="en-US" b="1" i="1" dirty="0"/>
              <a:t> </a:t>
            </a:r>
            <a:r>
              <a:rPr lang="en-US" b="1" i="1" dirty="0" err="1"/>
              <a:t>mẫu</a:t>
            </a:r>
            <a:r>
              <a:rPr lang="en-US" b="1" i="1" dirty="0"/>
              <a:t> </a:t>
            </a:r>
            <a:r>
              <a:rPr lang="en-US" b="1" i="1" dirty="0" err="1"/>
              <a:t>bệnh</a:t>
            </a:r>
            <a:r>
              <a:rPr lang="en-US" b="1" i="1" dirty="0"/>
              <a:t> </a:t>
            </a:r>
            <a:r>
              <a:rPr lang="en-US" b="1" i="1" dirty="0" err="1"/>
              <a:t>phẩm</a:t>
            </a:r>
            <a:r>
              <a:rPr lang="en-US" dirty="0" smtClean="0"/>
              <a:t>), </a:t>
            </a:r>
            <a:r>
              <a:rPr lang="en-US" dirty="0" err="1" smtClean="0"/>
              <a:t>có</a:t>
            </a:r>
            <a:r>
              <a:rPr lang="en-US" dirty="0" smtClean="0"/>
              <a:t> </a:t>
            </a:r>
            <a:r>
              <a:rPr lang="en-US" dirty="0" err="1"/>
              <a:t>ít</a:t>
            </a:r>
            <a:r>
              <a:rPr lang="en-US" dirty="0"/>
              <a:t> </a:t>
            </a:r>
            <a:r>
              <a:rPr lang="en-US" dirty="0" err="1"/>
              <a:t>nhà</a:t>
            </a:r>
            <a:r>
              <a:rPr lang="en-US" dirty="0"/>
              <a:t> </a:t>
            </a:r>
            <a:r>
              <a:rPr lang="en-US" dirty="0" err="1"/>
              <a:t>cung</a:t>
            </a:r>
            <a:r>
              <a:rPr lang="en-US" dirty="0"/>
              <a:t> </a:t>
            </a:r>
            <a:r>
              <a:rPr lang="en-US" dirty="0" err="1"/>
              <a:t>cấp</a:t>
            </a:r>
            <a:r>
              <a:rPr lang="en-US" dirty="0"/>
              <a:t>, </a:t>
            </a:r>
            <a:r>
              <a:rPr lang="en-US" dirty="0" err="1"/>
              <a:t>Hà</a:t>
            </a:r>
            <a:r>
              <a:rPr lang="en-US" dirty="0"/>
              <a:t> </a:t>
            </a:r>
            <a:r>
              <a:rPr lang="en-US" dirty="0" err="1"/>
              <a:t>Nội</a:t>
            </a:r>
            <a:r>
              <a:rPr lang="en-US" dirty="0"/>
              <a:t> </a:t>
            </a:r>
            <a:r>
              <a:rPr lang="en-US" dirty="0" err="1"/>
              <a:t>cũng</a:t>
            </a:r>
            <a:r>
              <a:rPr lang="en-US" dirty="0"/>
              <a:t> </a:t>
            </a:r>
            <a:r>
              <a:rPr lang="en-US" dirty="0" err="1"/>
              <a:t>đã</a:t>
            </a:r>
            <a:r>
              <a:rPr lang="en-US" dirty="0"/>
              <a:t> </a:t>
            </a:r>
            <a:r>
              <a:rPr lang="en-US" dirty="0" err="1"/>
              <a:t>yêu</a:t>
            </a:r>
            <a:r>
              <a:rPr lang="en-US" dirty="0"/>
              <a:t> </a:t>
            </a:r>
            <a:r>
              <a:rPr lang="en-US" dirty="0" err="1"/>
              <a:t>cầu</a:t>
            </a:r>
            <a:r>
              <a:rPr lang="en-US" dirty="0"/>
              <a:t> </a:t>
            </a:r>
            <a:r>
              <a:rPr lang="en-US" dirty="0" err="1"/>
              <a:t>hỗ</a:t>
            </a:r>
            <a:r>
              <a:rPr lang="en-US" dirty="0"/>
              <a:t> </a:t>
            </a:r>
            <a:r>
              <a:rPr lang="en-US" dirty="0" err="1"/>
              <a:t>trợ</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đơn</a:t>
            </a:r>
            <a:r>
              <a:rPr lang="en-US" dirty="0"/>
              <a:t> </a:t>
            </a:r>
            <a:r>
              <a:rPr lang="en-US" dirty="0" err="1"/>
              <a:t>vị</a:t>
            </a:r>
            <a:r>
              <a:rPr lang="en-US" dirty="0"/>
              <a:t>, </a:t>
            </a:r>
            <a:r>
              <a:rPr lang="en-US" dirty="0" err="1"/>
              <a:t>bệnh</a:t>
            </a:r>
            <a:r>
              <a:rPr lang="en-US" dirty="0"/>
              <a:t> </a:t>
            </a:r>
            <a:r>
              <a:rPr lang="en-US" dirty="0" err="1"/>
              <a:t>viện</a:t>
            </a:r>
            <a:r>
              <a:rPr lang="en-US" dirty="0"/>
              <a:t>. </a:t>
            </a:r>
          </a:p>
        </p:txBody>
      </p:sp>
    </p:spTree>
    <p:extLst>
      <p:ext uri="{BB962C8B-B14F-4D97-AF65-F5344CB8AC3E}">
        <p14:creationId xmlns:p14="http://schemas.microsoft.com/office/powerpoint/2010/main" val="185398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099"/>
            <a:ext cx="10515600" cy="1325563"/>
          </a:xfrm>
        </p:spPr>
        <p:txBody>
          <a:bodyPr>
            <a:normAutofit/>
          </a:bodyPr>
          <a:lstStyle/>
          <a:p>
            <a:pPr algn="ctr"/>
            <a:r>
              <a:rPr lang="en-US" sz="3600" b="1" dirty="0" err="1">
                <a:latin typeface="Times New Roman" panose="02020603050405020304" pitchFamily="18" charset="0"/>
                <a:cs typeface="Times New Roman" panose="02020603050405020304" pitchFamily="18" charset="0"/>
              </a:rPr>
              <a:t>Tần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SARS-CoV-2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bệnh</a:t>
            </a:r>
            <a:r>
              <a:rPr lang="en-US" sz="36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838200" y="1067349"/>
            <a:ext cx="10515600" cy="4723301"/>
          </a:xfrm>
        </p:spPr>
        <p:txBody>
          <a:bodyPr>
            <a:normAutofit fontScale="92500"/>
          </a:bodyPr>
          <a:lstStyle/>
          <a:p>
            <a:pPr marL="0" indent="0" algn="just">
              <a:buNone/>
            </a:pPr>
            <a:endParaRPr lang="en-US" b="1"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Theo </a:t>
            </a:r>
            <a:r>
              <a:rPr lang="en-US" b="1" dirty="0" err="1">
                <a:latin typeface="Times New Roman" panose="02020603050405020304" pitchFamily="18" charset="0"/>
                <a:cs typeface="Times New Roman" panose="02020603050405020304" pitchFamily="18" charset="0"/>
              </a:rPr>
              <a:t>dõi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COVID-19,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2-4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p>
          <a:p>
            <a:pPr algn="just"/>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SARS-CoV-2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a:t>
            </a:r>
          </a:p>
          <a:p>
            <a:pPr marL="0" indent="0" algn="just">
              <a:buNone/>
            </a:pP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nghiệm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ra </a:t>
            </a:r>
            <a:r>
              <a:rPr lang="en-US" b="1" dirty="0" err="1">
                <a:latin typeface="Times New Roman" panose="02020603050405020304" pitchFamily="18" charset="0"/>
                <a:cs typeface="Times New Roman" panose="02020603050405020304" pitchFamily="18" charset="0"/>
              </a:rPr>
              <a:t>viện</a:t>
            </a:r>
            <a:r>
              <a:rPr lang="en-US"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 24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SARS-CoV-2.</a:t>
            </a:r>
          </a:p>
          <a:p>
            <a:pPr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00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BẢO ĐẢM CHẤT LƯỢNG XÉT NGHIỆM</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6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8" y="381000"/>
            <a:ext cx="8772525" cy="670374"/>
          </a:xfrm>
        </p:spPr>
        <p:txBody>
          <a:bodyPr>
            <a:noAutofit/>
          </a:bodyPr>
          <a:lstStyle/>
          <a:p>
            <a:pPr algn="ctr"/>
            <a:r>
              <a:rPr lang="en-US" sz="3200" b="1" dirty="0" err="1">
                <a:latin typeface="Arial" panose="020B0604020202020204" pitchFamily="34" charset="0"/>
                <a:cs typeface="Arial" panose="020B0604020202020204" pitchFamily="34" charset="0"/>
              </a:rPr>
              <a:t>Vai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trò</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thiết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yếu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phòng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xét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nghiệm</a:t>
            </a:r>
            <a:r>
              <a:rPr lang="en-US" sz="3200" b="1" dirty="0">
                <a:latin typeface="Arial" panose="020B0604020202020204" pitchFamily="34" charset="0"/>
                <a:cs typeface="Arial" panose="020B0604020202020204" pitchFamily="34" charset="0"/>
              </a:rPr>
              <a:t> </a:t>
            </a:r>
            <a:br>
              <a:rPr lang="en-US" sz="3200" b="1" dirty="0">
                <a:latin typeface="Arial" panose="020B0604020202020204" pitchFamily="34" charset="0"/>
                <a:cs typeface="Arial" panose="020B0604020202020204" pitchFamily="34" charset="0"/>
              </a:rPr>
            </a:br>
            <a:r>
              <a:rPr lang="en-US" sz="3200" b="1" dirty="0" err="1">
                <a:latin typeface="Arial" panose="020B0604020202020204" pitchFamily="34" charset="0"/>
                <a:cs typeface="Arial" panose="020B0604020202020204" pitchFamily="34" charset="0"/>
              </a:rPr>
              <a:t>trong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phòng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dịch</a:t>
            </a:r>
            <a:r>
              <a:rPr lang="en-US" sz="3200" b="1" dirty="0">
                <a:latin typeface="Arial" panose="020B0604020202020204" pitchFamily="34" charset="0"/>
                <a:cs typeface="Arial" panose="020B0604020202020204" pitchFamily="34" charset="0"/>
              </a:rPr>
              <a:t> COVID-19</a:t>
            </a:r>
          </a:p>
        </p:txBody>
      </p:sp>
      <p:pic>
        <p:nvPicPr>
          <p:cNvPr id="3" name="Picture 2">
            <a:extLst>
              <a:ext uri="{FF2B5EF4-FFF2-40B4-BE49-F238E27FC236}">
                <a16:creationId xmlns="" xmlns:a16="http://schemas.microsoft.com/office/drawing/2014/main" id="{5D6BAA61-553D-4AD6-AC42-4622355A703F}"/>
              </a:ext>
            </a:extLst>
          </p:cNvPr>
          <p:cNvPicPr>
            <a:picLocks noChangeAspect="1"/>
          </p:cNvPicPr>
          <p:nvPr/>
        </p:nvPicPr>
        <p:blipFill>
          <a:blip r:embed="rId2"/>
          <a:stretch>
            <a:fillRect/>
          </a:stretch>
        </p:blipFill>
        <p:spPr>
          <a:xfrm>
            <a:off x="2057398" y="1371600"/>
            <a:ext cx="8772525" cy="4962525"/>
          </a:xfrm>
          <a:prstGeom prst="rect">
            <a:avLst/>
          </a:prstGeom>
        </p:spPr>
      </p:pic>
      <p:pic>
        <p:nvPicPr>
          <p:cNvPr id="4" name="Picture 3">
            <a:extLst>
              <a:ext uri="{FF2B5EF4-FFF2-40B4-BE49-F238E27FC236}">
                <a16:creationId xmlns="" xmlns:a16="http://schemas.microsoft.com/office/drawing/2014/main" id="{B4BE785E-610D-49F9-B9F8-69FF21634215}"/>
              </a:ext>
            </a:extLst>
          </p:cNvPr>
          <p:cNvPicPr>
            <a:picLocks noChangeAspect="1"/>
          </p:cNvPicPr>
          <p:nvPr/>
        </p:nvPicPr>
        <p:blipFill>
          <a:blip r:embed="rId3"/>
          <a:stretch>
            <a:fillRect/>
          </a:stretch>
        </p:blipFill>
        <p:spPr>
          <a:xfrm>
            <a:off x="2062566" y="1828800"/>
            <a:ext cx="1114425" cy="895350"/>
          </a:xfrm>
          <a:prstGeom prst="rect">
            <a:avLst/>
          </a:prstGeom>
        </p:spPr>
      </p:pic>
    </p:spTree>
    <p:extLst>
      <p:ext uri="{BB962C8B-B14F-4D97-AF65-F5344CB8AC3E}">
        <p14:creationId xmlns:p14="http://schemas.microsoft.com/office/powerpoint/2010/main" val="52184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noAutofit/>
          </a:bodyPr>
          <a:lstStyle/>
          <a:p>
            <a:r>
              <a:rPr lang="en-US" sz="2800" b="1" dirty="0" smtClean="0">
                <a:latin typeface="Times New Roman" panose="02020603050405020304" pitchFamily="18" charset="0"/>
                <a:cs typeface="Times New Roman" panose="02020603050405020304" pitchFamily="18" charset="0"/>
              </a:rPr>
              <a:t>TỔ CHỨC THỰC HIỆN NGOẠI KIỂM ĐỢT 1 CHO 50 PXN KHẲNG ĐỊNH SARS-CoV-2</a:t>
            </a:r>
            <a:endParaRPr lang="en-US" sz="2800" b="1"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751" y="1477963"/>
            <a:ext cx="4100453"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49" y="1307275"/>
            <a:ext cx="3427413" cy="519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263" y="1477963"/>
            <a:ext cx="4219175" cy="21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540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A8C18-D12C-4FF0-839C-9B7539284478}"/>
              </a:ext>
            </a:extLst>
          </p:cNvPr>
          <p:cNvSpPr>
            <a:spLocks noGrp="1"/>
          </p:cNvSpPr>
          <p:nvPr>
            <p:ph type="title"/>
          </p:nvPr>
        </p:nvSpPr>
        <p:spPr>
          <a:xfrm>
            <a:off x="838200" y="365125"/>
            <a:ext cx="10515600" cy="840823"/>
          </a:xfrm>
        </p:spPr>
        <p:txBody>
          <a:bodyPr>
            <a:normAutofit/>
          </a:bodyPr>
          <a:lstStyle/>
          <a:p>
            <a:pPr algn="ctr"/>
            <a:r>
              <a:rPr lang="en-US" sz="3600" b="1" dirty="0">
                <a:latin typeface="Times New Roman" panose="02020603050405020304" pitchFamily="18" charset="0"/>
                <a:cs typeface="Times New Roman" panose="02020603050405020304" pitchFamily="18" charset="0"/>
              </a:rPr>
              <a:t>Ch</a:t>
            </a:r>
            <a:r>
              <a:rPr lang="vi-VN" sz="3600" b="1" dirty="0">
                <a:latin typeface="Times New Roman" panose="02020603050405020304" pitchFamily="18" charset="0"/>
                <a:cs typeface="Times New Roman" panose="02020603050405020304" pitchFamily="18" charset="0"/>
              </a:rPr>
              <a:t>ư</a:t>
            </a:r>
            <a:r>
              <a:rPr lang="en-US" sz="3600" b="1" dirty="0" err="1">
                <a:latin typeface="Times New Roman" panose="02020603050405020304" pitchFamily="18" charset="0"/>
                <a:cs typeface="Times New Roman" panose="02020603050405020304" pitchFamily="18" charset="0"/>
              </a:rPr>
              <a:t>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EQA/PT - CAP</a:t>
            </a:r>
          </a:p>
        </p:txBody>
      </p:sp>
      <p:sp>
        <p:nvSpPr>
          <p:cNvPr id="3" name="Content Placeholder 2">
            <a:extLst>
              <a:ext uri="{FF2B5EF4-FFF2-40B4-BE49-F238E27FC236}">
                <a16:creationId xmlns="" xmlns:a16="http://schemas.microsoft.com/office/drawing/2014/main" id="{92250756-48AE-45EE-9A92-BB3F4605838F}"/>
              </a:ext>
            </a:extLst>
          </p:cNvPr>
          <p:cNvSpPr>
            <a:spLocks noGrp="1"/>
          </p:cNvSpPr>
          <p:nvPr>
            <p:ph idx="1"/>
          </p:nvPr>
        </p:nvSpPr>
        <p:spPr>
          <a:xfrm>
            <a:off x="424070" y="1361799"/>
            <a:ext cx="11221278"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Trung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Dự phòng và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Hoa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(CDC)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Trung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Học Y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ch</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EQA/PT -CAP</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Bộ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1,5 ml dung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gen </a:t>
            </a:r>
            <a:r>
              <a:rPr lang="en-US" dirty="0" err="1">
                <a:latin typeface="Times New Roman" panose="02020603050405020304" pitchFamily="18" charset="0"/>
                <a:cs typeface="Times New Roman" panose="02020603050405020304" pitchFamily="18" charset="0"/>
              </a:rPr>
              <a:t>đích</a:t>
            </a:r>
            <a:r>
              <a:rPr lang="en-US" dirty="0">
                <a:latin typeface="Times New Roman" panose="02020603050405020304" pitchFamily="18" charset="0"/>
                <a:cs typeface="Times New Roman" panose="02020603050405020304" pitchFamily="18" charset="0"/>
              </a:rPr>
              <a:t> N, E, </a:t>
            </a:r>
            <a:r>
              <a:rPr lang="en-US" dirty="0" err="1">
                <a:latin typeface="Times New Roman" panose="02020603050405020304" pitchFamily="18" charset="0"/>
                <a:cs typeface="Times New Roman" panose="02020603050405020304" pitchFamily="18" charset="0"/>
              </a:rPr>
              <a:t>RdRp</a:t>
            </a:r>
            <a:r>
              <a:rPr lang="en-US" dirty="0">
                <a:latin typeface="Times New Roman" panose="02020603050405020304" pitchFamily="18" charset="0"/>
                <a:cs typeface="Times New Roman" panose="02020603050405020304" pitchFamily="18" charset="0"/>
              </a:rPr>
              <a:t>, ORF1a, S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Virus SARS-CoV-2 </a:t>
            </a:r>
          </a:p>
          <a:p>
            <a:pPr lvl="1">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Tần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endParaRPr lang="en-US"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5/2020</a:t>
            </a:r>
            <a:r>
              <a:rPr lang="en-US" dirty="0" smtClean="0">
                <a:solidFill>
                  <a:srgbClr val="FF0000"/>
                </a:solidFill>
                <a:latin typeface="Times New Roman" panose="02020603050405020304" pitchFamily="18" charset="0"/>
                <a:cs typeface="Times New Roman" panose="02020603050405020304" pitchFamily="18" charset="0"/>
              </a:rPr>
              <a:t> : KẾT QUẢ GẦN 100% CÁC PXN ĐẠT YÊU CẦU VỚI CÁC MẪU (</a:t>
            </a:r>
            <a:r>
              <a:rPr lang="en-US" dirty="0" err="1" smtClean="0">
                <a:solidFill>
                  <a:srgbClr val="FF0000"/>
                </a:solidFill>
                <a:latin typeface="Times New Roman" panose="02020603050405020304" pitchFamily="18" charset="0"/>
                <a:cs typeface="Times New Roman" panose="02020603050405020304" pitchFamily="18" charset="0"/>
              </a:rPr>
              <a:t>chỉ</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có</a:t>
            </a:r>
            <a:r>
              <a:rPr lang="en-US" dirty="0" smtClean="0">
                <a:solidFill>
                  <a:srgbClr val="FF0000"/>
                </a:solidFill>
                <a:latin typeface="Times New Roman" panose="02020603050405020304" pitchFamily="18" charset="0"/>
                <a:cs typeface="Times New Roman" panose="02020603050405020304" pitchFamily="18" charset="0"/>
              </a:rPr>
              <a:t> 01 XN, 1 </a:t>
            </a:r>
            <a:r>
              <a:rPr lang="en-US" dirty="0" err="1" smtClean="0">
                <a:solidFill>
                  <a:srgbClr val="FF0000"/>
                </a:solidFill>
                <a:latin typeface="Times New Roman" panose="02020603050405020304" pitchFamily="18" charset="0"/>
                <a:cs typeface="Times New Roman" panose="02020603050405020304" pitchFamily="18" charset="0"/>
              </a:rPr>
              <a:t>mẫu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kết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quả</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không</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rõ</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ràng</a:t>
            </a:r>
            <a:r>
              <a:rPr lang="en-US" dirty="0" smtClean="0">
                <a:solidFill>
                  <a:srgbClr val="FF0000"/>
                </a:solidFill>
                <a:latin typeface="Times New Roman" panose="02020603050405020304" pitchFamily="18" charset="0"/>
                <a:cs typeface="Times New Roman" panose="02020603050405020304" pitchFamily="18" charset="0"/>
              </a:rPr>
              <a:t>)</a:t>
            </a:r>
          </a:p>
          <a:p>
            <a:pPr lvl="2">
              <a:buFont typeface="Wingdings" panose="05000000000000000000" pitchFamily="2" charset="2"/>
              <a:buChar char="ü"/>
            </a:pPr>
            <a:endParaRPr lang="en-US" dirty="0">
              <a:solidFill>
                <a:srgbClr val="FF0000"/>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en-US" dirty="0" err="1">
                <a:solidFill>
                  <a:srgbClr val="FF0000"/>
                </a:solidFill>
                <a:latin typeface="Times New Roman" panose="02020603050405020304" pitchFamily="18" charset="0"/>
                <a:cs typeface="Times New Roman" panose="02020603050405020304" pitchFamily="18" charset="0"/>
              </a:rPr>
              <a:t>Vòng</a:t>
            </a:r>
            <a:r>
              <a:rPr lang="en-US" dirty="0">
                <a:solidFill>
                  <a:srgbClr val="FF0000"/>
                </a:solidFill>
                <a:latin typeface="Times New Roman" panose="02020603050405020304" pitchFamily="18" charset="0"/>
                <a:cs typeface="Times New Roman" panose="02020603050405020304" pitchFamily="18" charset="0"/>
              </a:rPr>
              <a:t> 2: </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dự</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kiến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tháng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11/2020 </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138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2581"/>
            <a:ext cx="9144000" cy="1412113"/>
          </a:xfrm>
        </p:spPr>
        <p:txBody>
          <a:bodyPr>
            <a:normAutofit fontScale="90000"/>
          </a:bodyPr>
          <a:lstStyle/>
          <a:p>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473200" y="2133600"/>
            <a:ext cx="9169400" cy="2277547"/>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KẾT QUẢ </a:t>
            </a:r>
          </a:p>
          <a:p>
            <a:pPr algn="ctr"/>
            <a:r>
              <a:rPr lang="en-US" sz="2800" b="1" dirty="0" smtClean="0">
                <a:solidFill>
                  <a:srgbClr val="FF0000"/>
                </a:solidFill>
                <a:latin typeface="Times New Roman" panose="02020603050405020304" pitchFamily="18" charset="0"/>
                <a:cs typeface="Times New Roman" panose="02020603050405020304" pitchFamily="18" charset="0"/>
              </a:rPr>
              <a:t>SƠ BỘ KHẢO SÁT NĂNG </a:t>
            </a:r>
            <a:r>
              <a:rPr lang="en-US" sz="2800" b="1" dirty="0">
                <a:solidFill>
                  <a:srgbClr val="FF0000"/>
                </a:solidFill>
                <a:latin typeface="Times New Roman" panose="02020603050405020304" pitchFamily="18" charset="0"/>
                <a:cs typeface="Times New Roman" panose="02020603050405020304" pitchFamily="18" charset="0"/>
              </a:rPr>
              <a:t>LỰC XÉT NGHIỆM SARS-COV-2 BẰNG REAL - TIME PCR TẠI CÁC BỆNH </a:t>
            </a:r>
            <a:r>
              <a:rPr lang="en-US" sz="2800" b="1" dirty="0" smtClean="0">
                <a:solidFill>
                  <a:srgbClr val="FF0000"/>
                </a:solidFill>
                <a:latin typeface="Times New Roman" panose="02020603050405020304" pitchFamily="18" charset="0"/>
                <a:cs typeface="Times New Roman" panose="02020603050405020304" pitchFamily="18" charset="0"/>
              </a:rPr>
              <a:t>VIỆN</a:t>
            </a:r>
          </a:p>
          <a:p>
            <a:endParaRPr lang="en-US" b="1" dirty="0" smtClean="0">
              <a:solidFill>
                <a:srgbClr val="FF0000"/>
              </a:solidFill>
              <a:latin typeface="Times New Roman" panose="02020603050405020304" pitchFamily="18" charset="0"/>
              <a:cs typeface="Times New Roman" panose="02020603050405020304" pitchFamily="18" charset="0"/>
            </a:endParaRPr>
          </a:p>
          <a:p>
            <a:pPr algn="ctr"/>
            <a:r>
              <a:rPr lang="en-US" dirty="0" smtClean="0"/>
              <a:t>(</a:t>
            </a:r>
            <a:r>
              <a:rPr lang="en-US" dirty="0" err="1" smtClean="0"/>
              <a:t>Công</a:t>
            </a:r>
            <a:r>
              <a:rPr lang="en-US" dirty="0" smtClean="0"/>
              <a:t> </a:t>
            </a:r>
            <a:r>
              <a:rPr lang="en-US" dirty="0" err="1"/>
              <a:t>văn</a:t>
            </a:r>
            <a:r>
              <a:rPr lang="en-US" dirty="0"/>
              <a:t> </a:t>
            </a:r>
            <a:r>
              <a:rPr lang="en-US" dirty="0" err="1"/>
              <a:t>số</a:t>
            </a:r>
            <a:r>
              <a:rPr lang="en-US" dirty="0"/>
              <a:t> 1180/KCB-QLCL &amp; CĐT </a:t>
            </a:r>
            <a:r>
              <a:rPr lang="en-US" dirty="0" err="1"/>
              <a:t>ngày</a:t>
            </a:r>
            <a:r>
              <a:rPr lang="en-US" dirty="0"/>
              <a:t> 03/9/2020 </a:t>
            </a:r>
            <a:r>
              <a:rPr lang="en-US" dirty="0" err="1"/>
              <a:t>của</a:t>
            </a:r>
            <a:r>
              <a:rPr lang="en-US" dirty="0"/>
              <a:t> </a:t>
            </a:r>
            <a:r>
              <a:rPr lang="en-US" dirty="0" err="1"/>
              <a:t>Cục</a:t>
            </a:r>
            <a:r>
              <a:rPr lang="en-US" dirty="0"/>
              <a:t> </a:t>
            </a:r>
            <a:r>
              <a:rPr lang="en-US" dirty="0" err="1"/>
              <a:t>Quản</a:t>
            </a:r>
            <a:r>
              <a:rPr lang="en-US" dirty="0"/>
              <a:t> </a:t>
            </a:r>
            <a:r>
              <a:rPr lang="en-US" dirty="0" err="1"/>
              <a:t>lý</a:t>
            </a:r>
            <a:r>
              <a:rPr lang="en-US" dirty="0"/>
              <a:t> </a:t>
            </a:r>
            <a:r>
              <a:rPr lang="en-US" dirty="0" err="1"/>
              <a:t>khám</a:t>
            </a:r>
            <a:r>
              <a:rPr lang="en-US" dirty="0"/>
              <a:t>, </a:t>
            </a:r>
            <a:r>
              <a:rPr lang="en-US" dirty="0" err="1"/>
              <a:t>chữa</a:t>
            </a:r>
            <a:r>
              <a:rPr lang="en-US" dirty="0"/>
              <a:t> </a:t>
            </a:r>
            <a:r>
              <a:rPr lang="en-US" dirty="0" err="1"/>
              <a:t>bệnh</a:t>
            </a:r>
            <a:r>
              <a:rPr lang="en-US" dirty="0"/>
              <a:t> </a:t>
            </a:r>
            <a:r>
              <a:rPr lang="en-US" dirty="0" err="1"/>
              <a:t>về</a:t>
            </a:r>
            <a:r>
              <a:rPr lang="en-US" dirty="0"/>
              <a:t> </a:t>
            </a:r>
            <a:r>
              <a:rPr lang="en-US" dirty="0" err="1"/>
              <a:t>việc</a:t>
            </a:r>
            <a:r>
              <a:rPr lang="en-US" dirty="0"/>
              <a:t> </a:t>
            </a:r>
            <a:r>
              <a:rPr lang="en-US" dirty="0" err="1"/>
              <a:t>báo</a:t>
            </a:r>
            <a:r>
              <a:rPr lang="en-US" dirty="0"/>
              <a:t> </a:t>
            </a:r>
            <a:r>
              <a:rPr lang="en-US" dirty="0" err="1"/>
              <a:t>cáo</a:t>
            </a:r>
            <a:r>
              <a:rPr lang="en-US" dirty="0"/>
              <a:t> </a:t>
            </a:r>
            <a:r>
              <a:rPr lang="en-US" dirty="0" err="1"/>
              <a:t>và</a:t>
            </a:r>
            <a:r>
              <a:rPr lang="en-US" dirty="0"/>
              <a:t> </a:t>
            </a:r>
            <a:r>
              <a:rPr lang="en-US" dirty="0" err="1"/>
              <a:t>đề</a:t>
            </a:r>
            <a:r>
              <a:rPr lang="en-US" dirty="0"/>
              <a:t> </a:t>
            </a:r>
            <a:r>
              <a:rPr lang="en-US" dirty="0" err="1"/>
              <a:t>xuất</a:t>
            </a:r>
            <a:r>
              <a:rPr lang="en-US" dirty="0"/>
              <a:t> </a:t>
            </a:r>
            <a:r>
              <a:rPr lang="en-US" dirty="0" err="1"/>
              <a:t>nhằm</a:t>
            </a:r>
            <a:r>
              <a:rPr lang="en-US" dirty="0"/>
              <a:t> </a:t>
            </a:r>
            <a:r>
              <a:rPr lang="en-US" dirty="0" err="1"/>
              <a:t>tăng</a:t>
            </a:r>
            <a:r>
              <a:rPr lang="en-US" dirty="0"/>
              <a:t> </a:t>
            </a:r>
            <a:r>
              <a:rPr lang="en-US" dirty="0" err="1"/>
              <a:t>cường</a:t>
            </a:r>
            <a:r>
              <a:rPr lang="en-US" dirty="0"/>
              <a:t> </a:t>
            </a:r>
            <a:r>
              <a:rPr lang="en-US" dirty="0" err="1"/>
              <a:t>năng</a:t>
            </a:r>
            <a:r>
              <a:rPr lang="en-US" dirty="0"/>
              <a:t> </a:t>
            </a:r>
            <a:r>
              <a:rPr lang="en-US" dirty="0" err="1"/>
              <a:t>lực</a:t>
            </a:r>
            <a:r>
              <a:rPr lang="en-US" dirty="0"/>
              <a:t> </a:t>
            </a:r>
            <a:r>
              <a:rPr lang="en-US" dirty="0" err="1"/>
              <a:t>xét</a:t>
            </a:r>
            <a:r>
              <a:rPr lang="en-US" dirty="0"/>
              <a:t> </a:t>
            </a:r>
            <a:r>
              <a:rPr lang="en-US" dirty="0" err="1"/>
              <a:t>nghiệm</a:t>
            </a:r>
            <a:r>
              <a:rPr lang="en-US" dirty="0"/>
              <a:t> </a:t>
            </a:r>
            <a:r>
              <a:rPr lang="en-US" dirty="0" err="1"/>
              <a:t>Realtime</a:t>
            </a:r>
            <a:r>
              <a:rPr lang="en-US" dirty="0"/>
              <a:t> RT-PCR </a:t>
            </a:r>
            <a:r>
              <a:rPr lang="en-US" dirty="0" err="1"/>
              <a:t>của</a:t>
            </a:r>
            <a:r>
              <a:rPr lang="en-US" dirty="0"/>
              <a:t> </a:t>
            </a:r>
            <a:r>
              <a:rPr lang="en-US" dirty="0" err="1"/>
              <a:t>các</a:t>
            </a:r>
            <a:r>
              <a:rPr lang="en-US" dirty="0"/>
              <a:t> </a:t>
            </a:r>
            <a:r>
              <a:rPr lang="en-US" dirty="0" err="1"/>
              <a:t>bệnh</a:t>
            </a:r>
            <a:r>
              <a:rPr lang="en-US" dirty="0"/>
              <a:t> </a:t>
            </a:r>
            <a:r>
              <a:rPr lang="en-US" dirty="0" err="1" smtClean="0"/>
              <a:t>viện</a:t>
            </a:r>
            <a:r>
              <a:rPr lang="en-US" dirty="0" smtClean="0"/>
              <a:t>)</a:t>
            </a:r>
            <a:endParaRPr lang="en-US" dirty="0"/>
          </a:p>
        </p:txBody>
      </p:sp>
    </p:spTree>
    <p:extLst>
      <p:ext uri="{BB962C8B-B14F-4D97-AF65-F5344CB8AC3E}">
        <p14:creationId xmlns:p14="http://schemas.microsoft.com/office/powerpoint/2010/main" val="915826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29266"/>
            <a:ext cx="11465169" cy="685927"/>
          </a:xfrm>
        </p:spPr>
        <p:txBody>
          <a:bodyPr>
            <a:noAutofit/>
          </a:bodyPr>
          <a:lstStyle/>
          <a:p>
            <a:pPr algn="ctr"/>
            <a:r>
              <a:rPr lang="en-US" sz="3200" b="1" dirty="0" err="1" smtClean="0">
                <a:latin typeface="Times New Roman" panose="02020603050405020304" pitchFamily="18" charset="0"/>
                <a:cs typeface="Times New Roman" panose="02020603050405020304" pitchFamily="18" charset="0"/>
              </a:rPr>
              <a:t>Tổng</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nguồn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Real - time RT-PCR </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48487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7474955"/>
              </p:ext>
            </p:extLst>
          </p:nvPr>
        </p:nvGraphicFramePr>
        <p:xfrm>
          <a:off x="838200" y="844440"/>
          <a:ext cx="10515600" cy="6013560"/>
        </p:xfrm>
        <a:graphic>
          <a:graphicData uri="http://schemas.openxmlformats.org/drawingml/2006/table">
            <a:tbl>
              <a:tblPr/>
              <a:tblGrid>
                <a:gridCol w="7857763"/>
                <a:gridCol w="2657837"/>
              </a:tblGrid>
              <a:tr h="206361">
                <a:tc>
                  <a:txBody>
                    <a:bodyPr/>
                    <a:lstStyle/>
                    <a:p>
                      <a:pPr algn="ctr" fontAlgn="b"/>
                      <a:r>
                        <a:rPr lang="en-US" sz="1600" b="1" i="0" u="none" strike="noStrike" dirty="0">
                          <a:solidFill>
                            <a:srgbClr val="000000"/>
                          </a:solidFill>
                          <a:effectLst/>
                          <a:latin typeface="Times New Roman" panose="02020603050405020304" pitchFamily="18" charset="0"/>
                        </a:rPr>
                        <a:t>BỆNH </a:t>
                      </a:r>
                      <a:r>
                        <a:rPr lang="en-US" sz="1600" b="1" i="0" u="none" strike="noStrike" dirty="0" smtClean="0">
                          <a:solidFill>
                            <a:srgbClr val="000000"/>
                          </a:solidFill>
                          <a:effectLst/>
                          <a:latin typeface="Times New Roman" panose="02020603050405020304" pitchFamily="18" charset="0"/>
                        </a:rPr>
                        <a:t>VIỆN THUỘC BYT </a:t>
                      </a:r>
                      <a:r>
                        <a:rPr lang="en-US" sz="1600" b="1" i="0" u="none" strike="noStrike" dirty="0">
                          <a:solidFill>
                            <a:srgbClr val="000000"/>
                          </a:solidFill>
                          <a:effectLst/>
                          <a:latin typeface="Times New Roman" panose="02020603050405020304" pitchFamily="18" charset="0"/>
                        </a:rPr>
                        <a:t>ĐÃ GỬI BÁO CÁO</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Times New Roman" panose="02020603050405020304" pitchFamily="18" charset="0"/>
                        </a:rPr>
                        <a:t>23</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en-US" sz="1600" b="1" i="0" u="none" strike="noStrike">
                          <a:solidFill>
                            <a:srgbClr val="000000"/>
                          </a:solidFill>
                          <a:effectLst/>
                          <a:latin typeface="Times New Roman" panose="02020603050405020304" pitchFamily="18" charset="0"/>
                        </a:rPr>
                        <a:t>Bệnh viện  BYT có thiết bị PCR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Times New Roman" panose="02020603050405020304" pitchFamily="18" charset="0"/>
                        </a:rPr>
                        <a:t>15</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ctr" fontAlgn="b"/>
                      <a:r>
                        <a:rPr lang="en-US" sz="1600" b="1" i="1" u="none" strike="noStrike" dirty="0" err="1">
                          <a:solidFill>
                            <a:srgbClr val="000000"/>
                          </a:solidFill>
                          <a:effectLst/>
                          <a:latin typeface="Times New Roman" panose="02020603050405020304" pitchFamily="18" charset="0"/>
                        </a:rPr>
                        <a:t>Bệnh</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viện</a:t>
                      </a:r>
                      <a:r>
                        <a:rPr lang="en-US" sz="1600" b="1" i="1" u="none" strike="noStrike" dirty="0">
                          <a:solidFill>
                            <a:srgbClr val="000000"/>
                          </a:solidFill>
                          <a:effectLst/>
                          <a:latin typeface="Times New Roman" panose="02020603050405020304" pitchFamily="18" charset="0"/>
                        </a:rPr>
                        <a:t>  BYT </a:t>
                      </a:r>
                      <a:r>
                        <a:rPr lang="en-US" sz="1600" b="1" i="1" u="none" strike="noStrike" dirty="0" err="1">
                          <a:solidFill>
                            <a:srgbClr val="000000"/>
                          </a:solidFill>
                          <a:effectLst/>
                          <a:latin typeface="Times New Roman" panose="02020603050405020304" pitchFamily="18" charset="0"/>
                        </a:rPr>
                        <a:t>có</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thiết</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bị</a:t>
                      </a:r>
                      <a:r>
                        <a:rPr lang="en-US" sz="1600" b="1" i="1" u="none" strike="noStrike" dirty="0">
                          <a:solidFill>
                            <a:srgbClr val="000000"/>
                          </a:solidFill>
                          <a:effectLst/>
                          <a:latin typeface="Times New Roman" panose="02020603050405020304" pitchFamily="18" charset="0"/>
                        </a:rPr>
                        <a:t> PCR + </a:t>
                      </a:r>
                      <a:r>
                        <a:rPr lang="en-US" sz="1600" b="1" i="1" u="none" strike="noStrike" dirty="0" err="1">
                          <a:solidFill>
                            <a:srgbClr val="000000"/>
                          </a:solidFill>
                          <a:effectLst/>
                          <a:latin typeface="Times New Roman" panose="02020603050405020304" pitchFamily="18" charset="0"/>
                        </a:rPr>
                        <a:t>đã</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xét</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nghiệm</a:t>
                      </a:r>
                      <a:endParaRPr lang="en-US" sz="1600" b="1" i="1" u="none" strike="noStrike" dirty="0">
                        <a:solidFill>
                          <a:srgbClr val="000000"/>
                        </a:solidFill>
                        <a:effectLst/>
                        <a:latin typeface="Times New Roman" panose="02020603050405020304" pitchFamily="18" charset="0"/>
                      </a:endParaRP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anose="02020603050405020304" pitchFamily="18" charset="0"/>
                        </a:rPr>
                        <a:t>10/15</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ctr" fontAlgn="b"/>
                      <a:r>
                        <a:rPr lang="en-US" sz="1600" b="1" i="1" u="none" strike="noStrike" dirty="0" err="1">
                          <a:solidFill>
                            <a:srgbClr val="000000"/>
                          </a:solidFill>
                          <a:effectLst/>
                          <a:latin typeface="Times New Roman" panose="02020603050405020304" pitchFamily="18" charset="0"/>
                        </a:rPr>
                        <a:t>Bệnh</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viện</a:t>
                      </a:r>
                      <a:r>
                        <a:rPr lang="en-US" sz="1600" b="1" i="1" u="none" strike="noStrike" dirty="0">
                          <a:solidFill>
                            <a:srgbClr val="000000"/>
                          </a:solidFill>
                          <a:effectLst/>
                          <a:latin typeface="Times New Roman" panose="02020603050405020304" pitchFamily="18" charset="0"/>
                        </a:rPr>
                        <a:t>  BYT </a:t>
                      </a:r>
                      <a:r>
                        <a:rPr lang="en-US" sz="1600" b="1" i="1" u="none" strike="noStrike" dirty="0" err="1">
                          <a:solidFill>
                            <a:srgbClr val="000000"/>
                          </a:solidFill>
                          <a:effectLst/>
                          <a:latin typeface="Times New Roman" panose="02020603050405020304" pitchFamily="18" charset="0"/>
                        </a:rPr>
                        <a:t>có</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thiết</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bị</a:t>
                      </a:r>
                      <a:r>
                        <a:rPr lang="en-US" sz="1600" b="1" i="1" u="none" strike="noStrike" dirty="0">
                          <a:solidFill>
                            <a:srgbClr val="000000"/>
                          </a:solidFill>
                          <a:effectLst/>
                          <a:latin typeface="Times New Roman" panose="02020603050405020304" pitchFamily="18" charset="0"/>
                        </a:rPr>
                        <a:t> PCR + </a:t>
                      </a:r>
                      <a:r>
                        <a:rPr lang="en-US" sz="1600" b="1" i="1" u="none" strike="noStrike" dirty="0" err="1">
                          <a:solidFill>
                            <a:srgbClr val="000000"/>
                          </a:solidFill>
                          <a:effectLst/>
                          <a:latin typeface="Times New Roman" panose="02020603050405020304" pitchFamily="18" charset="0"/>
                        </a:rPr>
                        <a:t>sinh</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phẩm</a:t>
                      </a:r>
                      <a:endParaRPr lang="en-US" sz="1600" b="1" i="1" u="none" strike="noStrike" dirty="0">
                        <a:solidFill>
                          <a:srgbClr val="000000"/>
                        </a:solidFill>
                        <a:effectLst/>
                        <a:latin typeface="Times New Roman" panose="02020603050405020304" pitchFamily="18" charset="0"/>
                      </a:endParaRP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anose="02020603050405020304" pitchFamily="18" charset="0"/>
                        </a:rPr>
                        <a:t>12/15</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ctr" fontAlgn="b"/>
                      <a:r>
                        <a:rPr lang="en-US" sz="1600" b="1" i="1" u="none" strike="noStrike" dirty="0" err="1">
                          <a:solidFill>
                            <a:srgbClr val="000000"/>
                          </a:solidFill>
                          <a:effectLst/>
                          <a:latin typeface="Times New Roman" panose="02020603050405020304" pitchFamily="18" charset="0"/>
                        </a:rPr>
                        <a:t>Bệnh</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viện</a:t>
                      </a:r>
                      <a:r>
                        <a:rPr lang="en-US" sz="1600" b="1" i="1" u="none" strike="noStrike" dirty="0">
                          <a:solidFill>
                            <a:srgbClr val="000000"/>
                          </a:solidFill>
                          <a:effectLst/>
                          <a:latin typeface="Times New Roman" panose="02020603050405020304" pitchFamily="18" charset="0"/>
                        </a:rPr>
                        <a:t>  BYT </a:t>
                      </a:r>
                      <a:r>
                        <a:rPr lang="en-US" sz="1600" b="1" i="1" u="none" strike="noStrike" dirty="0" err="1">
                          <a:solidFill>
                            <a:srgbClr val="000000"/>
                          </a:solidFill>
                          <a:effectLst/>
                          <a:latin typeface="Times New Roman" panose="02020603050405020304" pitchFamily="18" charset="0"/>
                        </a:rPr>
                        <a:t>có</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thiết</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bị</a:t>
                      </a:r>
                      <a:r>
                        <a:rPr lang="en-US" sz="1600" b="1" i="1" u="none" strike="noStrike" dirty="0">
                          <a:solidFill>
                            <a:srgbClr val="000000"/>
                          </a:solidFill>
                          <a:effectLst/>
                          <a:latin typeface="Times New Roman" panose="02020603050405020304" pitchFamily="18" charset="0"/>
                        </a:rPr>
                        <a:t> PCR + </a:t>
                      </a:r>
                      <a:r>
                        <a:rPr lang="en-US" sz="1600" b="1" i="1" u="none" strike="noStrike" dirty="0" err="1">
                          <a:solidFill>
                            <a:srgbClr val="000000"/>
                          </a:solidFill>
                          <a:effectLst/>
                          <a:latin typeface="Times New Roman" panose="02020603050405020304" pitchFamily="18" charset="0"/>
                        </a:rPr>
                        <a:t>thiết</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bị</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tách</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chiết</a:t>
                      </a:r>
                      <a:r>
                        <a:rPr lang="en-US" sz="1600" b="1" i="1" u="none" strike="noStrike" dirty="0">
                          <a:solidFill>
                            <a:srgbClr val="000000"/>
                          </a:solidFill>
                          <a:effectLst/>
                          <a:latin typeface="Times New Roman" panose="02020603050405020304" pitchFamily="18" charset="0"/>
                        </a:rPr>
                        <a:t> ARN </a:t>
                      </a:r>
                      <a:r>
                        <a:rPr lang="en-US" sz="1600" b="1" i="1" u="none" strike="noStrike" dirty="0" err="1">
                          <a:solidFill>
                            <a:srgbClr val="000000"/>
                          </a:solidFill>
                          <a:effectLst/>
                          <a:latin typeface="Times New Roman" panose="02020603050405020304" pitchFamily="18" charset="0"/>
                        </a:rPr>
                        <a:t>tự</a:t>
                      </a:r>
                      <a:r>
                        <a:rPr lang="en-US" sz="1600" b="1" i="1" u="none" strike="noStrike" dirty="0">
                          <a:solidFill>
                            <a:srgbClr val="000000"/>
                          </a:solidFill>
                          <a:effectLst/>
                          <a:latin typeface="Times New Roman" panose="02020603050405020304" pitchFamily="18" charset="0"/>
                        </a:rPr>
                        <a:t> </a:t>
                      </a:r>
                      <a:r>
                        <a:rPr lang="en-US" sz="1600" b="1" i="1" u="none" strike="noStrike" dirty="0" err="1">
                          <a:solidFill>
                            <a:srgbClr val="000000"/>
                          </a:solidFill>
                          <a:effectLst/>
                          <a:latin typeface="Times New Roman" panose="02020603050405020304" pitchFamily="18" charset="0"/>
                        </a:rPr>
                        <a:t>động</a:t>
                      </a:r>
                      <a:endParaRPr lang="en-US" sz="1600" b="1" i="1" u="none" strike="noStrike" dirty="0">
                        <a:solidFill>
                          <a:srgbClr val="000000"/>
                        </a:solidFill>
                        <a:effectLst/>
                        <a:latin typeface="Times New Roman" panose="02020603050405020304" pitchFamily="18" charset="0"/>
                      </a:endParaRP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Times New Roman" panose="02020603050405020304" pitchFamily="18" charset="0"/>
                        </a:rPr>
                        <a:t>11/15</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52">
                <a:tc>
                  <a:txBody>
                    <a:bodyPr/>
                    <a:lstStyle/>
                    <a:p>
                      <a:pPr algn="l" fontAlgn="b"/>
                      <a:r>
                        <a:rPr lang="en-US" sz="1600" b="0" i="0" u="none" strike="noStrike">
                          <a:solidFill>
                            <a:srgbClr val="000000"/>
                          </a:solidFill>
                          <a:effectLst/>
                          <a:latin typeface="Times New Roman" panose="02020603050405020304" pitchFamily="18" charset="0"/>
                        </a:rPr>
                        <a:t>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 </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ctr" fontAlgn="b"/>
                      <a:r>
                        <a:rPr lang="vi-VN" sz="1600" b="1" i="0" u="none" strike="noStrike">
                          <a:solidFill>
                            <a:srgbClr val="000000"/>
                          </a:solidFill>
                          <a:effectLst/>
                          <a:latin typeface="Times New Roman" panose="02020603050405020304" pitchFamily="18" charset="0"/>
                        </a:rPr>
                        <a:t>BỆNH VIỆN BYT CHƯA GỬI BÁO CÁO</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Times New Roman" panose="02020603050405020304" pitchFamily="18" charset="0"/>
                        </a:rPr>
                        <a:t>17</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ĐA KHOA TRUNG ƯƠNG CẦN THƠ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vi-VN" sz="1600" b="0" i="0" u="none" strike="noStrike">
                          <a:solidFill>
                            <a:srgbClr val="000000"/>
                          </a:solidFill>
                          <a:effectLst/>
                          <a:latin typeface="Times New Roman" panose="02020603050405020304" pitchFamily="18" charset="0"/>
                        </a:rPr>
                        <a:t>CẦN THƠ </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dirty="0">
                          <a:solidFill>
                            <a:srgbClr val="000000"/>
                          </a:solidFill>
                          <a:effectLst/>
                          <a:latin typeface="Times New Roman" panose="02020603050405020304" pitchFamily="18" charset="0"/>
                        </a:rPr>
                        <a:t>BỆNH VIỆN TÂM THẦN TRUNG ƯƠNG 2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ĐỒNG NAI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en-US" sz="1600" b="0" i="0" u="none" strike="noStrike">
                          <a:solidFill>
                            <a:srgbClr val="000000"/>
                          </a:solidFill>
                          <a:effectLst/>
                          <a:latin typeface="Times New Roman" panose="02020603050405020304" pitchFamily="18" charset="0"/>
                        </a:rPr>
                        <a:t>BỆNH VIỆN BẠCH MAI</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CHÂM CỨU TRUNG ƯƠNG</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DA LIỄU TRUNG ƯƠNG</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en-US" sz="1600" b="0" i="0" u="none" strike="noStrike">
                          <a:solidFill>
                            <a:srgbClr val="000000"/>
                          </a:solidFill>
                          <a:effectLst/>
                          <a:latin typeface="Times New Roman" panose="02020603050405020304" pitchFamily="18" charset="0"/>
                        </a:rPr>
                        <a:t>BỆNH VIỆN ĐẠI HỌC Y HÀ NỘI</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ĐIỀU DƯỠNG – PHỤC HỒI CHỨC NĂNG TRUNG ƯƠNG</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NỘI TIẾT TRUNG ƯƠNG</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PHỔI TRUNG ƯƠNG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en-US" sz="1600" b="0" i="0" u="none" strike="noStrike">
                          <a:solidFill>
                            <a:srgbClr val="000000"/>
                          </a:solidFill>
                          <a:effectLst/>
                          <a:latin typeface="Times New Roman" panose="02020603050405020304" pitchFamily="18" charset="0"/>
                        </a:rPr>
                        <a:t>BỆNH VIỆN TUỆ TĨNH</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Y HỌC CỔ TRUYỀN TRUNG ƯƠNG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en-US" sz="1600" b="0" i="0" u="none" strike="noStrike">
                          <a:solidFill>
                            <a:srgbClr val="000000"/>
                          </a:solidFill>
                          <a:effectLst/>
                          <a:latin typeface="Times New Roman" panose="02020603050405020304" pitchFamily="18" charset="0"/>
                        </a:rPr>
                        <a:t>VIỆN BỎNG LÊ HỮU TRÁC THANH TRÌ – HÀ NỘI </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HÀ NỘI</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ĐẠI HỌC Y DƯỢC THÀNH PHỐ HỒ CHÍ MINH</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TP HỒ CHÍ MINH</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PHONG DA LIỄU TRUNG ƯƠNG QUỲNH LẬP - NGHỆ AN</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NGHỆ AN</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en-US" sz="1600" b="0" i="0" u="none" strike="noStrike">
                          <a:solidFill>
                            <a:srgbClr val="000000"/>
                          </a:solidFill>
                          <a:effectLst/>
                          <a:latin typeface="Times New Roman" panose="02020603050405020304" pitchFamily="18" charset="0"/>
                        </a:rPr>
                        <a:t>BỆNH VIỆN HỮU NGHỊ VIỆT NAM - CUBA ĐỒNG HỚI</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QUẢNG BÌNH</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361">
                <a:tc>
                  <a:txBody>
                    <a:bodyPr/>
                    <a:lstStyle/>
                    <a:p>
                      <a:pPr algn="l" fontAlgn="b"/>
                      <a:r>
                        <a:rPr lang="vi-VN" sz="1600" b="0" i="0" u="none" strike="noStrike">
                          <a:solidFill>
                            <a:srgbClr val="000000"/>
                          </a:solidFill>
                          <a:effectLst/>
                          <a:latin typeface="Times New Roman" panose="02020603050405020304" pitchFamily="18" charset="0"/>
                        </a:rPr>
                        <a:t>BỆNH VIỆN 71 TRUNG ƯƠNG THANH HÓA</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THANH HÓA</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15">
                <a:tc>
                  <a:txBody>
                    <a:bodyPr/>
                    <a:lstStyle/>
                    <a:p>
                      <a:pPr algn="l" fontAlgn="b"/>
                      <a:r>
                        <a:rPr lang="vi-VN" sz="1600" b="0" i="0" u="none" strike="noStrike">
                          <a:solidFill>
                            <a:srgbClr val="000000"/>
                          </a:solidFill>
                          <a:effectLst/>
                          <a:latin typeface="Times New Roman" panose="02020603050405020304" pitchFamily="18" charset="0"/>
                        </a:rPr>
                        <a:t>BỆNH VIỆN TRƯỜNG ĐẠI HỌC Y HUẾ</a:t>
                      </a:r>
                    </a:p>
                  </a:txBody>
                  <a:tcPr marL="6725" marR="6725" marT="67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panose="02020603050405020304" pitchFamily="18" charset="0"/>
                        </a:rPr>
                        <a:t>THỪA THIÊN HUẾ</a:t>
                      </a:r>
                    </a:p>
                  </a:txBody>
                  <a:tcPr marL="6725" marR="6725" marT="67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1887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29266"/>
            <a:ext cx="11465169" cy="685927"/>
          </a:xfrm>
        </p:spPr>
        <p:txBody>
          <a:bodyPr>
            <a:noAutofit/>
          </a:bodyPr>
          <a:lstStyle/>
          <a:p>
            <a:pPr algn="ctr"/>
            <a:r>
              <a:rPr lang="en-US" sz="3200" b="1">
                <a:latin typeface="Times New Roman" panose="02020603050405020304" pitchFamily="18" charset="0"/>
                <a:cs typeface="Times New Roman" panose="02020603050405020304" pitchFamily="18" charset="0"/>
              </a:rPr>
              <a:t>Tổng kết nguồn lực Real - time RT-PCR </a:t>
            </a:r>
            <a:br>
              <a:rPr lang="en-US" sz="32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77644166"/>
              </p:ext>
            </p:extLst>
          </p:nvPr>
        </p:nvGraphicFramePr>
        <p:xfrm>
          <a:off x="1166191" y="1033669"/>
          <a:ext cx="10588487" cy="2547731"/>
        </p:xfrm>
        <a:graphic>
          <a:graphicData uri="http://schemas.openxmlformats.org/drawingml/2006/table">
            <a:tbl>
              <a:tblPr/>
              <a:tblGrid>
                <a:gridCol w="9464667"/>
                <a:gridCol w="1123820"/>
              </a:tblGrid>
              <a:tr h="528431">
                <a:tc>
                  <a:txBody>
                    <a:bodyPr/>
                    <a:lstStyle/>
                    <a:p>
                      <a:pPr algn="l" fontAlgn="b"/>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Bệnh</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viện</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tỉnh</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đã</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gửi</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báo</a:t>
                      </a:r>
                      <a:r>
                        <a:rPr lang="en-US" sz="24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0000"/>
                          </a:solidFill>
                          <a:effectLst/>
                          <a:latin typeface="Times New Roman" panose="02020603050405020304" pitchFamily="18" charset="0"/>
                          <a:cs typeface="Times New Roman" panose="02020603050405020304" pitchFamily="18" charset="0"/>
                        </a:rPr>
                        <a:t>cáo</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43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000">
                <a:tc>
                  <a:txBody>
                    <a:bodyPr/>
                    <a:lstStyle/>
                    <a:p>
                      <a:pPr algn="l"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Bệnh viện </a:t>
                      </a:r>
                      <a:r>
                        <a:rPr lang="en-US" sz="2400" b="1" i="0" u="none" strike="noStrike" smtClean="0">
                          <a:solidFill>
                            <a:srgbClr val="000000"/>
                          </a:solidFill>
                          <a:effectLst/>
                          <a:latin typeface="Times New Roman" panose="02020603050405020304" pitchFamily="18" charset="0"/>
                          <a:cs typeface="Times New Roman" panose="02020603050405020304" pitchFamily="18" charset="0"/>
                        </a:rPr>
                        <a:t>tỉnh </a:t>
                      </a:r>
                      <a:r>
                        <a:rPr lang="en-US" sz="2400" b="1" i="0" u="none" strike="noStrike">
                          <a:solidFill>
                            <a:srgbClr val="000000"/>
                          </a:solidFill>
                          <a:effectLst/>
                          <a:latin typeface="Times New Roman" panose="02020603050405020304" pitchFamily="18" charset="0"/>
                          <a:cs typeface="Times New Roman" panose="02020603050405020304" pitchFamily="18" charset="0"/>
                        </a:rPr>
                        <a:t>có thiết bị PCR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000">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Bệnh viện  ĐK tỉnh có thiết bị PCR + đã xét nghiệm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17/34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600">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Bệnh viện  ĐK tỉnh có thiết bị PCR + sinh phẩm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25/34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700">
                <a:tc>
                  <a:txBody>
                    <a:bodyPr/>
                    <a:lstStyle/>
                    <a:p>
                      <a:pPr algn="ctr" fontAlgn="b"/>
                      <a:r>
                        <a:rPr lang="en-US" sz="2400" b="0" i="0" u="none" strike="noStrike">
                          <a:solidFill>
                            <a:srgbClr val="000000"/>
                          </a:solidFill>
                          <a:effectLst/>
                          <a:latin typeface="Times New Roman" panose="02020603050405020304" pitchFamily="18" charset="0"/>
                          <a:cs typeface="Times New Roman" panose="02020603050405020304" pitchFamily="18" charset="0"/>
                        </a:rPr>
                        <a:t>Bệnh viện  ĐK tỉnh có thiết bị PCR + thiết bị tách chiết ARN tự động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Times New Roman" panose="02020603050405020304" pitchFamily="18" charset="0"/>
                          <a:cs typeface="Times New Roman" panose="02020603050405020304" pitchFamily="18" charset="0"/>
                        </a:rPr>
                        <a:t>20/34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1438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300" y="445939"/>
            <a:ext cx="4508500" cy="604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1123950"/>
            <a:ext cx="37909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187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8200" y="58180"/>
            <a:ext cx="4406900" cy="639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870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EE7970C-08C1-4159-A2E9-6CFC6D8A72A1}"/>
              </a:ext>
            </a:extLst>
          </p:cNvPr>
          <p:cNvSpPr>
            <a:spLocks noGrp="1"/>
          </p:cNvSpPr>
          <p:nvPr>
            <p:ph idx="1"/>
          </p:nvPr>
        </p:nvSpPr>
        <p:spPr>
          <a:xfrm>
            <a:off x="745435" y="2353987"/>
            <a:ext cx="10515600" cy="1075014"/>
          </a:xfrm>
        </p:spPr>
        <p:txBody>
          <a:bodyPr>
            <a:normAutofit/>
          </a:bodyPr>
          <a:lstStyle/>
          <a:p>
            <a:pPr marL="0" indent="0" algn="ctr">
              <a:buNone/>
            </a:pPr>
            <a:r>
              <a:rPr lang="en-US" sz="4400" b="1" dirty="0">
                <a:solidFill>
                  <a:schemeClr val="accent1"/>
                </a:solidFill>
                <a:latin typeface="Times New Roman" panose="02020603050405020304" pitchFamily="18" charset="0"/>
                <a:cs typeface="Times New Roman" panose="02020603050405020304" pitchFamily="18" charset="0"/>
              </a:rPr>
              <a:t>TRÂN TRỌNG CẢM </a:t>
            </a:r>
            <a:r>
              <a:rPr lang="vi-VN" sz="4400" b="1" dirty="0">
                <a:solidFill>
                  <a:schemeClr val="accent1"/>
                </a:solidFill>
                <a:latin typeface="Times New Roman" panose="02020603050405020304" pitchFamily="18" charset="0"/>
                <a:cs typeface="Times New Roman" panose="02020603050405020304" pitchFamily="18" charset="0"/>
              </a:rPr>
              <a:t>Ơ</a:t>
            </a:r>
            <a:r>
              <a:rPr lang="en-US" sz="4400" b="1" dirty="0">
                <a:solidFill>
                  <a:schemeClr val="accent1"/>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502514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623A1-2BF7-4D28-A2AF-B9D30C8E4606}"/>
              </a:ext>
            </a:extLst>
          </p:cNvPr>
          <p:cNvSpPr>
            <a:spLocks noGrp="1"/>
          </p:cNvSpPr>
          <p:nvPr>
            <p:ph type="title"/>
          </p:nvPr>
        </p:nvSpPr>
        <p:spPr/>
        <p:txBody>
          <a:bodyPr>
            <a:normAutofit/>
          </a:bodyPr>
          <a:lstStyle/>
          <a:p>
            <a:pPr algn="ctr"/>
            <a:r>
              <a:rPr lang="en-US" sz="2700" b="1" dirty="0" err="1">
                <a:latin typeface="Times New Roman" panose="02020603050405020304" pitchFamily="18" charset="0"/>
                <a:cs typeface="Times New Roman" panose="02020603050405020304" pitchFamily="18" charset="0"/>
              </a:rPr>
              <a:t>Việt</a:t>
            </a:r>
            <a:r>
              <a:rPr lang="en-US" sz="2700" b="1" dirty="0">
                <a:latin typeface="Times New Roman" panose="02020603050405020304" pitchFamily="18" charset="0"/>
                <a:cs typeface="Times New Roman" panose="02020603050405020304" pitchFamily="18" charset="0"/>
              </a:rPr>
              <a:t> Nam -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a:t>
            </a:r>
            <a:r>
              <a:rPr lang="vi-VN" sz="2700" b="1" dirty="0">
                <a:latin typeface="Times New Roman" panose="02020603050405020304" pitchFamily="18" charset="0"/>
                <a:cs typeface="Times New Roman" panose="02020603050405020304" pitchFamily="18" charset="0"/>
              </a:rPr>
              <a:t>ư</a:t>
            </a:r>
            <a:r>
              <a:rPr lang="en-US" sz="2700" b="1" dirty="0" err="1">
                <a:latin typeface="Times New Roman" panose="02020603050405020304" pitchFamily="18" charset="0"/>
                <a:cs typeface="Times New Roman" panose="02020603050405020304" pitchFamily="18" charset="0"/>
              </a:rPr>
              <a:t>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pháp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xét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nghiệm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hiện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tại</a:t>
            </a:r>
            <a:endParaRPr lang="en-US" sz="27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804E62C6-212C-4D26-94E1-C4B60DA7F334}"/>
              </a:ext>
            </a:extLst>
          </p:cNvPr>
          <p:cNvSpPr>
            <a:spLocks noGrp="1"/>
          </p:cNvSpPr>
          <p:nvPr>
            <p:ph type="sldNum" sz="quarter" idx="4"/>
          </p:nvPr>
        </p:nvSpPr>
        <p:spPr/>
        <p:txBody>
          <a:bodyPr/>
          <a:lstStyle/>
          <a:p>
            <a:fld id="{C6B8F647-C11A-4B15-AAFF-7D767C388590}" type="slidenum">
              <a:rPr lang="en-GB" smtClean="0"/>
              <a:pPr/>
              <a:t>3</a:t>
            </a:fld>
            <a:endParaRPr lang="en-GB" dirty="0"/>
          </a:p>
        </p:txBody>
      </p:sp>
      <p:sp>
        <p:nvSpPr>
          <p:cNvPr id="7" name="Content Placeholder 2">
            <a:extLst>
              <a:ext uri="{FF2B5EF4-FFF2-40B4-BE49-F238E27FC236}">
                <a16:creationId xmlns="" xmlns:a16="http://schemas.microsoft.com/office/drawing/2014/main" id="{66349C20-6830-4A3C-90A9-2B9AEC54E2DE}"/>
              </a:ext>
            </a:extLst>
          </p:cNvPr>
          <p:cNvSpPr txBox="1">
            <a:spLocks/>
          </p:cNvSpPr>
          <p:nvPr/>
        </p:nvSpPr>
        <p:spPr>
          <a:xfrm>
            <a:off x="709675" y="1236566"/>
            <a:ext cx="2908130" cy="35609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007AB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AB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AB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800" b="1" dirty="0" err="1">
                <a:latin typeface="Times New Roman" panose="02020603050405020304" pitchFamily="18" charset="0"/>
                <a:cs typeface="Times New Roman" panose="02020603050405020304" pitchFamily="18" charset="0"/>
              </a:rPr>
              <a:t>Nuôi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Cấy</a:t>
            </a:r>
            <a:r>
              <a:rPr lang="en-US" sz="1800" b="1" dirty="0">
                <a:latin typeface="Times New Roman" panose="02020603050405020304" pitchFamily="18" charset="0"/>
                <a:cs typeface="Times New Roman" panose="02020603050405020304" pitchFamily="18" charset="0"/>
              </a:rPr>
              <a:t> Vi </a:t>
            </a:r>
            <a:r>
              <a:rPr lang="en-US" sz="1800" b="1" dirty="0" err="1">
                <a:latin typeface="Times New Roman" panose="02020603050405020304" pitchFamily="18" charset="0"/>
                <a:cs typeface="Times New Roman" panose="02020603050405020304" pitchFamily="18" charset="0"/>
              </a:rPr>
              <a:t>Rút</a:t>
            </a:r>
            <a:endParaRPr lang="en-US" sz="1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2F2C71E-EBB6-484A-828E-EC4E48AA784D}"/>
              </a:ext>
            </a:extLst>
          </p:cNvPr>
          <p:cNvSpPr>
            <a:spLocks noGrp="1"/>
          </p:cNvSpPr>
          <p:nvPr>
            <p:ph idx="1"/>
          </p:nvPr>
        </p:nvSpPr>
        <p:spPr>
          <a:xfrm>
            <a:off x="6418524" y="1221672"/>
            <a:ext cx="2800126" cy="458508"/>
          </a:xfrm>
        </p:spPr>
        <p:txBody>
          <a:bodyPr>
            <a:normAutofit/>
          </a:bodyPr>
          <a:lstStyle/>
          <a:p>
            <a:pPr marL="0" indent="0" algn="r">
              <a:buNone/>
            </a:pPr>
            <a:r>
              <a:rPr lang="en-US" sz="1800" b="1" dirty="0" err="1">
                <a:latin typeface="Times New Roman" panose="02020603050405020304" pitchFamily="18" charset="0"/>
                <a:cs typeface="Times New Roman" panose="02020603050405020304" pitchFamily="18" charset="0"/>
              </a:rPr>
              <a:t>Giải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trình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tự</a:t>
            </a:r>
            <a:r>
              <a:rPr lang="en-US" sz="1800" b="1" dirty="0">
                <a:latin typeface="Times New Roman" panose="02020603050405020304" pitchFamily="18" charset="0"/>
                <a:cs typeface="Times New Roman" panose="02020603050405020304" pitchFamily="18" charset="0"/>
              </a:rPr>
              <a:t> Gene</a:t>
            </a:r>
          </a:p>
        </p:txBody>
      </p:sp>
      <p:sp>
        <p:nvSpPr>
          <p:cNvPr id="6" name="Content Placeholder 2">
            <a:extLst>
              <a:ext uri="{FF2B5EF4-FFF2-40B4-BE49-F238E27FC236}">
                <a16:creationId xmlns="" xmlns:a16="http://schemas.microsoft.com/office/drawing/2014/main" id="{D4FFFDE8-D58D-4C34-A359-F895130B2C8C}"/>
              </a:ext>
            </a:extLst>
          </p:cNvPr>
          <p:cNvSpPr txBox="1">
            <a:spLocks/>
          </p:cNvSpPr>
          <p:nvPr/>
        </p:nvSpPr>
        <p:spPr>
          <a:xfrm>
            <a:off x="2163740" y="4015016"/>
            <a:ext cx="1873896" cy="685804"/>
          </a:xfrm>
          <a:prstGeom prst="rect">
            <a:avLst/>
          </a:prstGeom>
        </p:spPr>
        <p:txBody>
          <a:bodyPr vert="horz" lIns="68580" tIns="34290" rIns="68580" bIns="34290" rtlCol="0" anchor="t">
            <a:normAutofit/>
          </a:bodyPr>
          <a:lstStyle>
            <a:lvl1pPr indent="0" algn="ctr" defTabSz="914400">
              <a:spcBef>
                <a:spcPct val="20000"/>
              </a:spcBef>
              <a:buClr>
                <a:srgbClr val="007AB0"/>
              </a:buClr>
              <a:buFont typeface="Arial" panose="020B0604020202020204" pitchFamily="34" charset="0"/>
              <a:buNone/>
              <a:defRPr sz="2800" b="1"/>
            </a:lvl1pPr>
            <a:lvl2pPr marL="742950" indent="-285750" defTabSz="914400">
              <a:spcBef>
                <a:spcPct val="20000"/>
              </a:spcBef>
              <a:buClr>
                <a:srgbClr val="007AB0"/>
              </a:buClr>
              <a:buFont typeface="Arial" panose="020B0604020202020204" pitchFamily="34" charset="0"/>
              <a:buChar char="–"/>
              <a:defRPr sz="2800"/>
            </a:lvl2pPr>
            <a:lvl3pPr marL="1143000" indent="-228600" defTabSz="914400">
              <a:spcBef>
                <a:spcPct val="20000"/>
              </a:spcBef>
              <a:buClr>
                <a:srgbClr val="007AB0"/>
              </a:buClr>
              <a:buFont typeface="Arial" panose="020B0604020202020204" pitchFamily="34" charset="0"/>
              <a:buChar char="•"/>
              <a:defRPr sz="2400"/>
            </a:lvl3pPr>
            <a:lvl4pPr marL="1600200" indent="-228600" defTabSz="914400">
              <a:spcBef>
                <a:spcPct val="20000"/>
              </a:spcBef>
              <a:buClr>
                <a:srgbClr val="007AB0"/>
              </a:buClr>
              <a:buFont typeface="Arial" panose="020B0604020202020204" pitchFamily="34" charset="0"/>
              <a:buChar char="–"/>
              <a:defRPr sz="2000"/>
            </a:lvl4pPr>
            <a:lvl5pPr marL="2057400" indent="-228600" defTabSz="914400">
              <a:spcBef>
                <a:spcPct val="20000"/>
              </a:spcBef>
              <a:buClr>
                <a:srgbClr val="007AB0"/>
              </a:buClr>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US" sz="1800" dirty="0" err="1">
                <a:latin typeface="Times New Roman" panose="02020603050405020304" pitchFamily="18" charset="0"/>
                <a:cs typeface="Times New Roman" panose="02020603050405020304" pitchFamily="18" charset="0"/>
              </a:rPr>
              <a:t>Xét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huyết</a:t>
            </a:r>
            <a:r>
              <a:rPr lang="en-US" sz="1800" dirty="0">
                <a:latin typeface="Times New Roman" panose="02020603050405020304" pitchFamily="18" charset="0"/>
                <a:cs typeface="Times New Roman" panose="02020603050405020304" pitchFamily="18" charset="0"/>
              </a:rPr>
              <a:t> thanh </a:t>
            </a:r>
            <a:r>
              <a:rPr lang="en-US" sz="1800" dirty="0" err="1">
                <a:latin typeface="Times New Roman" panose="02020603050405020304" pitchFamily="18" charset="0"/>
                <a:cs typeface="Times New Roman" panose="02020603050405020304" pitchFamily="18" charset="0"/>
              </a:rPr>
              <a:t>học</a:t>
            </a:r>
            <a:endParaRPr lang="en-US" sz="18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 xmlns:a16="http://schemas.microsoft.com/office/drawing/2014/main" id="{13C91757-76AB-427B-ABE7-5E11473ACAAD}"/>
              </a:ext>
            </a:extLst>
          </p:cNvPr>
          <p:cNvSpPr txBox="1">
            <a:spLocks/>
          </p:cNvSpPr>
          <p:nvPr/>
        </p:nvSpPr>
        <p:spPr>
          <a:xfrm>
            <a:off x="7818587" y="3967677"/>
            <a:ext cx="1756518" cy="605515"/>
          </a:xfrm>
          <a:prstGeom prst="rect">
            <a:avLst/>
          </a:prstGeom>
        </p:spPr>
        <p:txBody>
          <a:bodyPr vert="horz" lIns="68580" tIns="34290" rIns="68580" bIns="34290" rtlCol="0" anchor="b">
            <a:normAutofit fontScale="92500"/>
          </a:bodyPr>
          <a:lstStyle>
            <a:defPPr>
              <a:defRPr lang="en-US"/>
            </a:defPPr>
            <a:lvl1pPr indent="0" defTabSz="914400">
              <a:spcBef>
                <a:spcPct val="20000"/>
              </a:spcBef>
              <a:buClr>
                <a:srgbClr val="007AB0"/>
              </a:buClr>
              <a:buFont typeface="Arial" panose="020B0604020202020204" pitchFamily="34" charset="0"/>
              <a:buNone/>
              <a:defRPr sz="2800" b="1"/>
            </a:lvl1pPr>
            <a:lvl2pPr marL="742950" indent="-285750" defTabSz="914400">
              <a:spcBef>
                <a:spcPct val="20000"/>
              </a:spcBef>
              <a:buClr>
                <a:srgbClr val="007AB0"/>
              </a:buClr>
              <a:buFont typeface="Arial" panose="020B0604020202020204" pitchFamily="34" charset="0"/>
              <a:buChar char="–"/>
              <a:defRPr sz="2800"/>
            </a:lvl2pPr>
            <a:lvl3pPr marL="1143000" indent="-228600" defTabSz="914400">
              <a:spcBef>
                <a:spcPct val="20000"/>
              </a:spcBef>
              <a:buClr>
                <a:srgbClr val="007AB0"/>
              </a:buClr>
              <a:buFont typeface="Arial" panose="020B0604020202020204" pitchFamily="34" charset="0"/>
              <a:buChar char="•"/>
              <a:defRPr sz="2400"/>
            </a:lvl3pPr>
            <a:lvl4pPr marL="1600200" indent="-228600" defTabSz="914400">
              <a:spcBef>
                <a:spcPct val="20000"/>
              </a:spcBef>
              <a:buClr>
                <a:srgbClr val="007AB0"/>
              </a:buClr>
              <a:buFont typeface="Arial" panose="020B0604020202020204" pitchFamily="34" charset="0"/>
              <a:buChar char="–"/>
              <a:defRPr sz="2000"/>
            </a:lvl4pPr>
            <a:lvl5pPr marL="2057400" indent="-228600" defTabSz="914400">
              <a:spcBef>
                <a:spcPct val="20000"/>
              </a:spcBef>
              <a:buClr>
                <a:srgbClr val="007AB0"/>
              </a:buClr>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en-US" sz="1600" dirty="0" err="1">
                <a:latin typeface="Times New Roman" panose="02020603050405020304" pitchFamily="18" charset="0"/>
                <a:cs typeface="Times New Roman" panose="02020603050405020304" pitchFamily="18" charset="0"/>
              </a:rPr>
              <a:t>Kỹ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thuật</a:t>
            </a:r>
            <a:r>
              <a:rPr lang="en-US"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Real time RT-PCR</a:t>
            </a:r>
          </a:p>
        </p:txBody>
      </p:sp>
      <p:graphicFrame>
        <p:nvGraphicFramePr>
          <p:cNvPr id="18" name="Diagram 17">
            <a:extLst>
              <a:ext uri="{FF2B5EF4-FFF2-40B4-BE49-F238E27FC236}">
                <a16:creationId xmlns="" xmlns:a16="http://schemas.microsoft.com/office/drawing/2014/main" id="{0E2C563C-8F35-451D-BBD3-80705E5E5EA7}"/>
              </a:ext>
            </a:extLst>
          </p:cNvPr>
          <p:cNvGraphicFramePr/>
          <p:nvPr>
            <p:extLst>
              <p:ext uri="{D42A27DB-BD31-4B8C-83A1-F6EECF244321}">
                <p14:modId xmlns:p14="http://schemas.microsoft.com/office/powerpoint/2010/main" val="58515200"/>
              </p:ext>
            </p:extLst>
          </p:nvPr>
        </p:nvGraphicFramePr>
        <p:xfrm>
          <a:off x="4427935" y="1704692"/>
          <a:ext cx="3336131" cy="296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8" name="Straight Connector 27">
            <a:extLst>
              <a:ext uri="{FF2B5EF4-FFF2-40B4-BE49-F238E27FC236}">
                <a16:creationId xmlns="" xmlns:a16="http://schemas.microsoft.com/office/drawing/2014/main" id="{49E72A3C-401B-4F1F-AC7A-9886FBC9CD2C}"/>
              </a:ext>
            </a:extLst>
          </p:cNvPr>
          <p:cNvCxnSpPr>
            <a:cxnSpLocks/>
          </p:cNvCxnSpPr>
          <p:nvPr/>
        </p:nvCxnSpPr>
        <p:spPr>
          <a:xfrm>
            <a:off x="5061395" y="2125119"/>
            <a:ext cx="808326" cy="86444"/>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 xmlns:a16="http://schemas.microsoft.com/office/drawing/2014/main" id="{414738C5-DED2-49CF-AB64-0C2CA16CCDE0}"/>
              </a:ext>
            </a:extLst>
          </p:cNvPr>
          <p:cNvSpPr txBox="1">
            <a:spLocks/>
          </p:cNvSpPr>
          <p:nvPr/>
        </p:nvSpPr>
        <p:spPr>
          <a:xfrm rot="17999244">
            <a:off x="3543438" y="3083866"/>
            <a:ext cx="3168884" cy="688863"/>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Clr>
                <a:srgbClr val="007AB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AB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AB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50" b="1" dirty="0" err="1"/>
              <a:t>Hệ</a:t>
            </a:r>
            <a:r>
              <a:rPr lang="en-US" sz="1050" b="1" dirty="0"/>
              <a:t> </a:t>
            </a:r>
            <a:r>
              <a:rPr lang="en-US" sz="1050" b="1" dirty="0" err="1"/>
              <a:t>thống</a:t>
            </a:r>
            <a:r>
              <a:rPr lang="en-US" sz="1050" b="1" dirty="0"/>
              <a:t> </a:t>
            </a:r>
            <a:r>
              <a:rPr lang="en-US" sz="1050" b="1" dirty="0" err="1"/>
              <a:t>Phòng</a:t>
            </a:r>
            <a:r>
              <a:rPr lang="en-US" sz="1050" b="1" dirty="0"/>
              <a:t> </a:t>
            </a:r>
            <a:r>
              <a:rPr lang="en-US" sz="1050" b="1" dirty="0" err="1"/>
              <a:t>Xét</a:t>
            </a:r>
            <a:r>
              <a:rPr lang="en-US" sz="1050" b="1" dirty="0"/>
              <a:t> </a:t>
            </a:r>
            <a:r>
              <a:rPr lang="en-US" sz="1050" b="1" dirty="0" err="1"/>
              <a:t>nghiệm</a:t>
            </a:r>
            <a:r>
              <a:rPr lang="en-US" sz="1050" b="1" dirty="0"/>
              <a:t> </a:t>
            </a:r>
            <a:r>
              <a:rPr lang="en-US" sz="1050" b="1" dirty="0" err="1"/>
              <a:t>phân</a:t>
            </a:r>
            <a:r>
              <a:rPr lang="en-US" sz="1050" b="1" dirty="0"/>
              <a:t> </a:t>
            </a:r>
            <a:r>
              <a:rPr lang="en-US" sz="1050" b="1" dirty="0" err="1"/>
              <a:t>cấp</a:t>
            </a:r>
            <a:endParaRPr lang="en-US" sz="1050" b="1" dirty="0"/>
          </a:p>
        </p:txBody>
      </p:sp>
      <p:sp>
        <p:nvSpPr>
          <p:cNvPr id="51" name="Rectangle 50">
            <a:extLst>
              <a:ext uri="{FF2B5EF4-FFF2-40B4-BE49-F238E27FC236}">
                <a16:creationId xmlns="" xmlns:a16="http://schemas.microsoft.com/office/drawing/2014/main" id="{7911A5F9-0826-4765-8A56-B373F432B9BF}"/>
              </a:ext>
            </a:extLst>
          </p:cNvPr>
          <p:cNvSpPr/>
          <p:nvPr/>
        </p:nvSpPr>
        <p:spPr>
          <a:xfrm>
            <a:off x="1417983" y="4627480"/>
            <a:ext cx="3561711" cy="1754326"/>
          </a:xfrm>
          <a:prstGeom prst="rect">
            <a:avLst/>
          </a:prstGeom>
          <a:solidFill>
            <a:schemeClr val="accent4">
              <a:lumMod val="40000"/>
              <a:lumOff val="60000"/>
            </a:schemeClr>
          </a:solidFill>
          <a:ln w="22225" cmpd="dbl">
            <a:solidFill>
              <a:schemeClr val="lt1">
                <a:hueOff val="0"/>
                <a:satOff val="0"/>
                <a:lumOff val="0"/>
              </a:schemeClr>
            </a:solidFill>
          </a:ln>
        </p:spPr>
        <p:txBody>
          <a:bodyPr wrap="square">
            <a:spAutoFit/>
          </a:bodyPr>
          <a:lstStyle/>
          <a:p>
            <a:endParaRPr lang="en-US"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dirty="0" err="1">
                <a:solidFill>
                  <a:srgbClr val="FF0000"/>
                </a:solidFill>
                <a:latin typeface="Times New Roman" panose="02020603050405020304" pitchFamily="18" charset="0"/>
                <a:cs typeface="Times New Roman" panose="02020603050405020304" pitchFamily="18" charset="0"/>
              </a:rPr>
              <a:t>Chưa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phù</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hợp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mục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chẩn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đoán</a:t>
            </a:r>
            <a:r>
              <a:rPr lang="en-US" dirty="0">
                <a:solidFill>
                  <a:srgbClr val="FF0000"/>
                </a:solidFill>
                <a:latin typeface="Times New Roman" panose="02020603050405020304" pitchFamily="18" charset="0"/>
                <a:cs typeface="Times New Roman" panose="02020603050405020304" pitchFamily="18" charset="0"/>
              </a:rPr>
              <a:t> </a:t>
            </a:r>
            <a:endParaRPr lang="en-US" dirty="0" smtClean="0">
              <a:solidFill>
                <a:srgbClr val="FF0000"/>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dirty="0" err="1">
                <a:solidFill>
                  <a:srgbClr val="0039A6"/>
                </a:solidFill>
                <a:latin typeface="Times New Roman" panose="02020603050405020304" pitchFamily="18" charset="0"/>
                <a:cs typeface="Times New Roman" panose="02020603050405020304" pitchFamily="18" charset="0"/>
              </a:rPr>
              <a:t>Phát</a:t>
            </a:r>
            <a:r>
              <a:rPr lang="en-US" dirty="0">
                <a:solidFill>
                  <a:srgbClr val="0039A6"/>
                </a:solidFill>
                <a:latin typeface="Times New Roman" panose="02020603050405020304" pitchFamily="18" charset="0"/>
                <a:cs typeface="Times New Roman" panose="02020603050405020304" pitchFamily="18" charset="0"/>
              </a:rPr>
              <a:t> </a:t>
            </a:r>
            <a:r>
              <a:rPr lang="en-US" dirty="0" err="1">
                <a:solidFill>
                  <a:srgbClr val="0039A6"/>
                </a:solidFill>
                <a:latin typeface="Times New Roman" panose="02020603050405020304" pitchFamily="18" charset="0"/>
                <a:cs typeface="Times New Roman" panose="02020603050405020304" pitchFamily="18" charset="0"/>
              </a:rPr>
              <a:t>hiện</a:t>
            </a:r>
            <a:r>
              <a:rPr lang="en-US" dirty="0">
                <a:solidFill>
                  <a:srgbClr val="0039A6"/>
                </a:solidFill>
                <a:latin typeface="Times New Roman" panose="02020603050405020304" pitchFamily="18" charset="0"/>
                <a:cs typeface="Times New Roman" panose="02020603050405020304" pitchFamily="18" charset="0"/>
              </a:rPr>
              <a:t> </a:t>
            </a:r>
            <a:r>
              <a:rPr lang="en-US" dirty="0" err="1">
                <a:solidFill>
                  <a:srgbClr val="0039A6"/>
                </a:solidFill>
                <a:latin typeface="Times New Roman" panose="02020603050405020304" pitchFamily="18" charset="0"/>
                <a:cs typeface="Times New Roman" panose="02020603050405020304" pitchFamily="18" charset="0"/>
              </a:rPr>
              <a:t>kháng</a:t>
            </a:r>
            <a:r>
              <a:rPr lang="en-US" dirty="0">
                <a:solidFill>
                  <a:srgbClr val="0039A6"/>
                </a:solidFill>
                <a:latin typeface="Times New Roman" panose="02020603050405020304" pitchFamily="18" charset="0"/>
                <a:cs typeface="Times New Roman" panose="02020603050405020304" pitchFamily="18" charset="0"/>
              </a:rPr>
              <a:t> </a:t>
            </a:r>
            <a:r>
              <a:rPr lang="en-US" dirty="0" err="1">
                <a:solidFill>
                  <a:srgbClr val="0039A6"/>
                </a:solidFill>
                <a:latin typeface="Times New Roman" panose="02020603050405020304" pitchFamily="18" charset="0"/>
                <a:cs typeface="Times New Roman" panose="02020603050405020304" pitchFamily="18" charset="0"/>
              </a:rPr>
              <a:t>nguyên</a:t>
            </a:r>
            <a:r>
              <a:rPr lang="en-US" dirty="0">
                <a:solidFill>
                  <a:srgbClr val="0039A6"/>
                </a:solidFill>
                <a:latin typeface="Times New Roman" panose="02020603050405020304" pitchFamily="18" charset="0"/>
                <a:cs typeface="Times New Roman" panose="02020603050405020304" pitchFamily="18" charset="0"/>
              </a:rPr>
              <a:t> </a:t>
            </a:r>
            <a:r>
              <a:rPr lang="en-US" dirty="0" err="1">
                <a:solidFill>
                  <a:srgbClr val="0039A6"/>
                </a:solidFill>
                <a:latin typeface="Times New Roman" panose="02020603050405020304" pitchFamily="18" charset="0"/>
                <a:cs typeface="Times New Roman" panose="02020603050405020304" pitchFamily="18" charset="0"/>
              </a:rPr>
              <a:t>của</a:t>
            </a:r>
            <a:r>
              <a:rPr lang="en-US" dirty="0">
                <a:solidFill>
                  <a:srgbClr val="0039A6"/>
                </a:solidFill>
                <a:latin typeface="Times New Roman" panose="02020603050405020304" pitchFamily="18" charset="0"/>
                <a:cs typeface="Times New Roman" panose="02020603050405020304" pitchFamily="18" charset="0"/>
              </a:rPr>
              <a:t> vi </a:t>
            </a:r>
            <a:r>
              <a:rPr lang="en-US" dirty="0" err="1">
                <a:solidFill>
                  <a:srgbClr val="0039A6"/>
                </a:solidFill>
                <a:latin typeface="Times New Roman" panose="02020603050405020304" pitchFamily="18" charset="0"/>
                <a:cs typeface="Times New Roman" panose="02020603050405020304" pitchFamily="18" charset="0"/>
              </a:rPr>
              <a:t>rút</a:t>
            </a:r>
            <a:r>
              <a:rPr lang="en-US" dirty="0">
                <a:solidFill>
                  <a:srgbClr val="0039A6"/>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t>
            </a:r>
            <a:r>
              <a:rPr lang="en-US" dirty="0" err="1">
                <a:solidFill>
                  <a:srgbClr val="FF0000"/>
                </a:solidFill>
                <a:latin typeface="Times New Roman" panose="02020603050405020304" pitchFamily="18" charset="0"/>
                <a:cs typeface="Times New Roman" panose="02020603050405020304" pitchFamily="18" charset="0"/>
              </a:rPr>
              <a:t>ch</a:t>
            </a:r>
            <a:r>
              <a:rPr lang="vi-VN" dirty="0">
                <a:solidFill>
                  <a:srgbClr val="FF0000"/>
                </a:solidFill>
                <a:latin typeface="Times New Roman" panose="02020603050405020304" pitchFamily="18" charset="0"/>
                <a:cs typeface="Times New Roman" panose="02020603050405020304" pitchFamily="18" charset="0"/>
              </a:rPr>
              <a:t>ư</a:t>
            </a:r>
            <a:r>
              <a:rPr lang="en-US" dirty="0">
                <a:solidFill>
                  <a:srgbClr val="FF0000"/>
                </a:solidFill>
                <a:latin typeface="Times New Roman" panose="02020603050405020304" pitchFamily="18" charset="0"/>
                <a:cs typeface="Times New Roman" panose="02020603050405020304" pitchFamily="18" charset="0"/>
              </a:rPr>
              <a:t>a </a:t>
            </a:r>
            <a:r>
              <a:rPr lang="en-US" dirty="0" err="1">
                <a:solidFill>
                  <a:srgbClr val="FF0000"/>
                </a:solidFill>
                <a:latin typeface="Times New Roman" panose="02020603050405020304" pitchFamily="18" charset="0"/>
                <a:cs typeface="Times New Roman" panose="02020603050405020304" pitchFamily="18" charset="0"/>
              </a:rPr>
              <a:t>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phổ</a:t>
            </a:r>
            <a:r>
              <a:rPr lang="en-US" dirty="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biến</a:t>
            </a:r>
            <a:endParaRPr lang="en-US" dirty="0">
              <a:solidFill>
                <a:srgbClr val="FF0000"/>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 xmlns:a16="http://schemas.microsoft.com/office/drawing/2014/main" id="{4C14568D-2087-40DE-9838-DABED100D669}"/>
              </a:ext>
            </a:extLst>
          </p:cNvPr>
          <p:cNvSpPr/>
          <p:nvPr/>
        </p:nvSpPr>
        <p:spPr>
          <a:xfrm>
            <a:off x="7436057" y="1689997"/>
            <a:ext cx="3443978" cy="923330"/>
          </a:xfrm>
          <a:prstGeom prst="rect">
            <a:avLst/>
          </a:prstGeom>
          <a:solidFill>
            <a:schemeClr val="accent6">
              <a:lumMod val="20000"/>
              <a:lumOff val="80000"/>
            </a:schemeClr>
          </a:solidFill>
        </p:spPr>
        <p:txBody>
          <a:bodyPr wrap="square">
            <a:spAutoFit/>
          </a:bodyPr>
          <a:lstStyle/>
          <a:p>
            <a:pPr marL="214313" indent="-21431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NGS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endParaRPr lang="en-US"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 xmlns:a16="http://schemas.microsoft.com/office/drawing/2014/main" id="{4A64E22D-F8AD-4CE8-9B67-5AB2EAD16DAA}"/>
              </a:ext>
            </a:extLst>
          </p:cNvPr>
          <p:cNvSpPr/>
          <p:nvPr/>
        </p:nvSpPr>
        <p:spPr>
          <a:xfrm>
            <a:off x="1311965" y="1662768"/>
            <a:ext cx="3729981" cy="1200329"/>
          </a:xfrm>
          <a:prstGeom prst="rect">
            <a:avLst/>
          </a:prstGeom>
          <a:solidFill>
            <a:schemeClr val="accent2">
              <a:lumMod val="60000"/>
              <a:lumOff val="40000"/>
            </a:schemeClr>
          </a:solidFill>
        </p:spPr>
        <p:txBody>
          <a:bodyPr wrap="square">
            <a:spAutoFit/>
          </a:bodyPr>
          <a:lstStyle/>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sinh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3 </a:t>
            </a:r>
          </a:p>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soát</a:t>
            </a:r>
            <a:endParaRPr lang="en-US"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Nghiên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endParaRPr lang="en-US" dirty="0">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 xmlns:a16="http://schemas.microsoft.com/office/drawing/2014/main" id="{5332A21B-5006-452B-9C28-8E1E33802172}"/>
              </a:ext>
            </a:extLst>
          </p:cNvPr>
          <p:cNvSpPr/>
          <p:nvPr/>
        </p:nvSpPr>
        <p:spPr>
          <a:xfrm>
            <a:off x="7068464" y="4689492"/>
            <a:ext cx="3758563" cy="1200329"/>
          </a:xfrm>
          <a:prstGeom prst="rect">
            <a:avLst/>
          </a:prstGeom>
          <a:solidFill>
            <a:schemeClr val="accent5">
              <a:lumMod val="20000"/>
              <a:lumOff val="80000"/>
            </a:schemeClr>
          </a:solidFill>
        </p:spPr>
        <p:txBody>
          <a:bodyPr wrap="square">
            <a:spAutoFit/>
          </a:bodyPr>
          <a:lstStyle/>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Trung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viện</a:t>
            </a:r>
            <a:r>
              <a:rPr lang="en-US" dirty="0">
                <a:latin typeface="Times New Roman" panose="02020603050405020304" pitchFamily="18" charset="0"/>
                <a:cs typeface="Times New Roman" panose="02020603050405020304" pitchFamily="18" charset="0"/>
              </a:rPr>
              <a:t>, CDC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Khẳng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SARS-CoV-2 </a:t>
            </a:r>
          </a:p>
        </p:txBody>
      </p:sp>
      <p:cxnSp>
        <p:nvCxnSpPr>
          <p:cNvPr id="30" name="Straight Connector 29">
            <a:extLst>
              <a:ext uri="{FF2B5EF4-FFF2-40B4-BE49-F238E27FC236}">
                <a16:creationId xmlns="" xmlns:a16="http://schemas.microsoft.com/office/drawing/2014/main" id="{EF37AEFF-42EB-454A-8555-81133BA166D2}"/>
              </a:ext>
            </a:extLst>
          </p:cNvPr>
          <p:cNvCxnSpPr>
            <a:cxnSpLocks/>
          </p:cNvCxnSpPr>
          <p:nvPr/>
        </p:nvCxnSpPr>
        <p:spPr>
          <a:xfrm flipH="1">
            <a:off x="6350387" y="2054697"/>
            <a:ext cx="1085670" cy="197581"/>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 xmlns:a16="http://schemas.microsoft.com/office/drawing/2014/main" id="{1E43141A-82ED-4998-81D8-FF19601E164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saturation sat="66000"/>
                    </a14:imgEffect>
                  </a14:imgLayer>
                </a14:imgProps>
              </a:ext>
            </a:extLst>
          </a:blip>
          <a:stretch>
            <a:fillRect/>
          </a:stretch>
        </p:blipFill>
        <p:spPr>
          <a:xfrm>
            <a:off x="3631360" y="1269578"/>
            <a:ext cx="342900" cy="342900"/>
          </a:xfrm>
          <a:prstGeom prst="rect">
            <a:avLst/>
          </a:prstGeom>
        </p:spPr>
      </p:pic>
      <p:pic>
        <p:nvPicPr>
          <p:cNvPr id="39" name="Picture 38">
            <a:extLst>
              <a:ext uri="{FF2B5EF4-FFF2-40B4-BE49-F238E27FC236}">
                <a16:creationId xmlns="" xmlns:a16="http://schemas.microsoft.com/office/drawing/2014/main" id="{984BE84F-5D49-49F4-BC81-8961217E693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saturation sat="66000"/>
                    </a14:imgEffect>
                  </a14:imgLayer>
                </a14:imgProps>
              </a:ext>
            </a:extLst>
          </a:blip>
          <a:stretch>
            <a:fillRect/>
          </a:stretch>
        </p:blipFill>
        <p:spPr>
          <a:xfrm>
            <a:off x="9240204" y="1269578"/>
            <a:ext cx="342900" cy="299141"/>
          </a:xfrm>
          <a:prstGeom prst="rect">
            <a:avLst/>
          </a:prstGeom>
        </p:spPr>
      </p:pic>
      <p:pic>
        <p:nvPicPr>
          <p:cNvPr id="50" name="Graphic 49" descr="No sign">
            <a:extLst>
              <a:ext uri="{FF2B5EF4-FFF2-40B4-BE49-F238E27FC236}">
                <a16:creationId xmlns="" xmlns:a16="http://schemas.microsoft.com/office/drawing/2014/main" id="{33F5696C-1ADA-473D-9763-0EA0C133416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flipH="1">
            <a:off x="3868048" y="4258996"/>
            <a:ext cx="559887" cy="559887"/>
          </a:xfrm>
          <a:prstGeom prst="rect">
            <a:avLst/>
          </a:prstGeom>
        </p:spPr>
      </p:pic>
      <p:pic>
        <p:nvPicPr>
          <p:cNvPr id="33" name="Picture 32">
            <a:extLst>
              <a:ext uri="{FF2B5EF4-FFF2-40B4-BE49-F238E27FC236}">
                <a16:creationId xmlns="" xmlns:a16="http://schemas.microsoft.com/office/drawing/2014/main" id="{C2183C59-3929-4487-8A8A-B5C57DCC4BF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saturation sat="66000"/>
                    </a14:imgEffect>
                  </a14:imgLayer>
                </a14:imgProps>
              </a:ext>
            </a:extLst>
          </a:blip>
          <a:stretch>
            <a:fillRect/>
          </a:stretch>
        </p:blipFill>
        <p:spPr>
          <a:xfrm>
            <a:off x="9665136" y="4109425"/>
            <a:ext cx="342900" cy="299141"/>
          </a:xfrm>
          <a:prstGeom prst="rect">
            <a:avLst/>
          </a:prstGeom>
        </p:spPr>
      </p:pic>
      <p:cxnSp>
        <p:nvCxnSpPr>
          <p:cNvPr id="52" name="Straight Connector 51">
            <a:extLst>
              <a:ext uri="{FF2B5EF4-FFF2-40B4-BE49-F238E27FC236}">
                <a16:creationId xmlns="" xmlns:a16="http://schemas.microsoft.com/office/drawing/2014/main" id="{E775C2E7-2D5D-41D6-9C67-BB7C3ACDDDC0}"/>
              </a:ext>
            </a:extLst>
          </p:cNvPr>
          <p:cNvCxnSpPr>
            <a:cxnSpLocks/>
          </p:cNvCxnSpPr>
          <p:nvPr/>
        </p:nvCxnSpPr>
        <p:spPr>
          <a:xfrm flipH="1" flipV="1">
            <a:off x="6655751" y="2340127"/>
            <a:ext cx="1269050" cy="1674890"/>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008BBD7F-CAC2-4488-9C64-6B99F68DA424}"/>
              </a:ext>
            </a:extLst>
          </p:cNvPr>
          <p:cNvCxnSpPr>
            <a:cxnSpLocks/>
          </p:cNvCxnSpPr>
          <p:nvPr/>
        </p:nvCxnSpPr>
        <p:spPr>
          <a:xfrm flipH="1" flipV="1">
            <a:off x="6608423" y="2903854"/>
            <a:ext cx="827635" cy="426356"/>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26571035-375B-4FD6-8417-2F3B9FDDD224}"/>
              </a:ext>
            </a:extLst>
          </p:cNvPr>
          <p:cNvCxnSpPr>
            <a:cxnSpLocks/>
          </p:cNvCxnSpPr>
          <p:nvPr/>
        </p:nvCxnSpPr>
        <p:spPr>
          <a:xfrm flipH="1" flipV="1">
            <a:off x="6571893" y="3438750"/>
            <a:ext cx="1192173" cy="341094"/>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94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03ABB1-9E8F-4AF3-BEFA-82D408C5EC10}"/>
              </a:ext>
            </a:extLst>
          </p:cNvPr>
          <p:cNvSpPr>
            <a:spLocks noGrp="1"/>
          </p:cNvSpPr>
          <p:nvPr>
            <p:ph type="title"/>
          </p:nvPr>
        </p:nvSpPr>
        <p:spPr>
          <a:xfrm>
            <a:off x="838200" y="163070"/>
            <a:ext cx="10515600" cy="1325563"/>
          </a:xfrm>
        </p:spPr>
        <p:txBody>
          <a:bodyPr>
            <a:noAutofit/>
          </a:bodyPr>
          <a:lstStyle/>
          <a:p>
            <a:pPr algn="ctr"/>
            <a:r>
              <a:rPr lang="en-US" sz="2800" b="1" dirty="0">
                <a:latin typeface="Times New Roman" panose="02020603050405020304" pitchFamily="18" charset="0"/>
                <a:cs typeface="Times New Roman" panose="02020603050405020304" pitchFamily="18" charset="0"/>
              </a:rPr>
              <a:t>Real -time RT-PCR </a:t>
            </a:r>
            <a:br>
              <a:rPr lang="en-US" sz="2800" b="1" dirty="0">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ARN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SARS-CoV-2</a:t>
            </a:r>
          </a:p>
        </p:txBody>
      </p:sp>
      <p:grpSp>
        <p:nvGrpSpPr>
          <p:cNvPr id="7" name="Group 6">
            <a:extLst>
              <a:ext uri="{FF2B5EF4-FFF2-40B4-BE49-F238E27FC236}">
                <a16:creationId xmlns="" xmlns:a16="http://schemas.microsoft.com/office/drawing/2014/main" id="{494145A2-B84A-494D-9452-CF853910432E}"/>
              </a:ext>
            </a:extLst>
          </p:cNvPr>
          <p:cNvGrpSpPr/>
          <p:nvPr/>
        </p:nvGrpSpPr>
        <p:grpSpPr>
          <a:xfrm>
            <a:off x="1884976" y="1663200"/>
            <a:ext cx="4572000" cy="2474843"/>
            <a:chOff x="934278" y="3288489"/>
            <a:chExt cx="4399722" cy="2474843"/>
          </a:xfrm>
        </p:grpSpPr>
        <p:pic>
          <p:nvPicPr>
            <p:cNvPr id="8" name="Picture 2" descr="Coronavirus testing is ramping up. Here are the new tests and how ...">
              <a:extLst>
                <a:ext uri="{FF2B5EF4-FFF2-40B4-BE49-F238E27FC236}">
                  <a16:creationId xmlns="" xmlns:a16="http://schemas.microsoft.com/office/drawing/2014/main" id="{0B289DD9-164E-4B0D-8BD0-13EEFDB495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278" y="3288489"/>
              <a:ext cx="4399722" cy="24748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D08F7D6E-1B2E-4F6B-9C56-B0FE4533CEFE}"/>
                </a:ext>
              </a:extLst>
            </p:cNvPr>
            <p:cNvSpPr/>
            <p:nvPr/>
          </p:nvSpPr>
          <p:spPr>
            <a:xfrm>
              <a:off x="3947604" y="3812794"/>
              <a:ext cx="1209261" cy="956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Real-time </a:t>
              </a:r>
            </a:p>
            <a:p>
              <a:pPr algn="ctr"/>
              <a:r>
                <a:rPr lang="en-US" sz="1400" b="1" dirty="0">
                  <a:solidFill>
                    <a:schemeClr val="bg1"/>
                  </a:solidFill>
                </a:rPr>
                <a:t>RT PCR</a:t>
              </a:r>
            </a:p>
          </p:txBody>
        </p:sp>
      </p:grpSp>
      <p:pic>
        <p:nvPicPr>
          <p:cNvPr id="10" name="Picture 9">
            <a:extLst>
              <a:ext uri="{FF2B5EF4-FFF2-40B4-BE49-F238E27FC236}">
                <a16:creationId xmlns="" xmlns:a16="http://schemas.microsoft.com/office/drawing/2014/main" id="{8D3A385D-5ED9-49EE-89BA-ADC934099FD5}"/>
              </a:ext>
            </a:extLst>
          </p:cNvPr>
          <p:cNvPicPr>
            <a:picLocks noChangeAspect="1"/>
          </p:cNvPicPr>
          <p:nvPr/>
        </p:nvPicPr>
        <p:blipFill>
          <a:blip r:embed="rId4"/>
          <a:stretch>
            <a:fillRect/>
          </a:stretch>
        </p:blipFill>
        <p:spPr>
          <a:xfrm>
            <a:off x="3587887" y="4295664"/>
            <a:ext cx="2856812" cy="1885893"/>
          </a:xfrm>
          <a:prstGeom prst="rect">
            <a:avLst/>
          </a:prstGeom>
        </p:spPr>
      </p:pic>
      <p:pic>
        <p:nvPicPr>
          <p:cNvPr id="11" name="Picture 10">
            <a:extLst>
              <a:ext uri="{FF2B5EF4-FFF2-40B4-BE49-F238E27FC236}">
                <a16:creationId xmlns="" xmlns:a16="http://schemas.microsoft.com/office/drawing/2014/main" id="{E5D95384-E09D-4804-8DF9-F2B073A99FD6}"/>
              </a:ext>
            </a:extLst>
          </p:cNvPr>
          <p:cNvPicPr>
            <a:picLocks noChangeAspect="1"/>
          </p:cNvPicPr>
          <p:nvPr/>
        </p:nvPicPr>
        <p:blipFill>
          <a:blip r:embed="rId5"/>
          <a:stretch>
            <a:fillRect/>
          </a:stretch>
        </p:blipFill>
        <p:spPr>
          <a:xfrm>
            <a:off x="7289377" y="2187505"/>
            <a:ext cx="2565602" cy="2498993"/>
          </a:xfrm>
          <a:prstGeom prst="rect">
            <a:avLst/>
          </a:prstGeom>
        </p:spPr>
      </p:pic>
      <p:cxnSp>
        <p:nvCxnSpPr>
          <p:cNvPr id="18" name="Straight Arrow Connector 17">
            <a:extLst>
              <a:ext uri="{FF2B5EF4-FFF2-40B4-BE49-F238E27FC236}">
                <a16:creationId xmlns="" xmlns:a16="http://schemas.microsoft.com/office/drawing/2014/main" id="{69B5A29F-A8A4-4338-B671-4F8A8A4CE97F}"/>
              </a:ext>
            </a:extLst>
          </p:cNvPr>
          <p:cNvCxnSpPr>
            <a:cxnSpLocks/>
            <a:stCxn id="9" idx="3"/>
          </p:cNvCxnSpPr>
          <p:nvPr/>
        </p:nvCxnSpPr>
        <p:spPr>
          <a:xfrm>
            <a:off x="6272905" y="2665861"/>
            <a:ext cx="1981874" cy="4783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DEB0A330-9FEC-40AD-B121-D5F569E0F418}"/>
              </a:ext>
            </a:extLst>
          </p:cNvPr>
          <p:cNvSpPr txBox="1"/>
          <p:nvPr/>
        </p:nvSpPr>
        <p:spPr>
          <a:xfrm rot="735376">
            <a:off x="6793386" y="2404249"/>
            <a:ext cx="1418144" cy="523220"/>
          </a:xfrm>
          <a:prstGeom prst="rect">
            <a:avLst/>
          </a:prstGeom>
          <a:noFill/>
        </p:spPr>
        <p:txBody>
          <a:bodyPr wrap="square" rtlCol="0">
            <a:spAutoFit/>
          </a:bodyPr>
          <a:lstStyle/>
          <a:p>
            <a:r>
              <a:rPr lang="en-US" sz="1400" b="1" dirty="0" err="1">
                <a:latin typeface="Times New Roman" panose="02020603050405020304" pitchFamily="18" charset="0"/>
                <a:cs typeface="Times New Roman" panose="02020603050405020304" pitchFamily="18" charset="0"/>
              </a:rPr>
              <a:t>Phát</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hiện</a:t>
            </a:r>
            <a:r>
              <a:rPr lang="en-US" sz="1400" b="1" dirty="0">
                <a:latin typeface="Times New Roman" panose="02020603050405020304" pitchFamily="18" charset="0"/>
                <a:cs typeface="Times New Roman" panose="02020603050405020304" pitchFamily="18" charset="0"/>
              </a:rPr>
              <a:t> ARN </a:t>
            </a:r>
            <a:r>
              <a:rPr lang="en-US" sz="1400" b="1" dirty="0" err="1">
                <a:latin typeface="Times New Roman" panose="02020603050405020304" pitchFamily="18" charset="0"/>
                <a:cs typeface="Times New Roman" panose="02020603050405020304" pitchFamily="18" charset="0"/>
              </a:rPr>
              <a:t>của</a:t>
            </a:r>
            <a:r>
              <a:rPr lang="en-US" sz="1400" b="1" dirty="0">
                <a:latin typeface="Times New Roman" panose="02020603050405020304" pitchFamily="18" charset="0"/>
                <a:cs typeface="Times New Roman" panose="02020603050405020304" pitchFamily="18" charset="0"/>
              </a:rPr>
              <a:t> vi </a:t>
            </a:r>
            <a:r>
              <a:rPr lang="en-US" sz="1400" b="1" dirty="0" err="1">
                <a:latin typeface="Times New Roman" panose="02020603050405020304" pitchFamily="18" charset="0"/>
                <a:cs typeface="Times New Roman" panose="02020603050405020304" pitchFamily="18" charset="0"/>
              </a:rPr>
              <a:t>rút</a:t>
            </a:r>
            <a:endParaRPr lang="en-US" sz="1400" b="1"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950BD2B2-2F6D-4887-B36F-B44BFB840097}"/>
              </a:ext>
            </a:extLst>
          </p:cNvPr>
          <p:cNvSpPr/>
          <p:nvPr/>
        </p:nvSpPr>
        <p:spPr>
          <a:xfrm>
            <a:off x="5943601" y="6123734"/>
            <a:ext cx="4867121" cy="430887"/>
          </a:xfrm>
          <a:prstGeom prst="rect">
            <a:avLst/>
          </a:prstGeom>
        </p:spPr>
        <p:txBody>
          <a:bodyPr wrap="square">
            <a:spAutoFit/>
          </a:bodyPr>
          <a:lstStyle/>
          <a:p>
            <a:pPr algn="ctr"/>
            <a:r>
              <a:rPr lang="en-US" sz="1100" u="sng" dirty="0">
                <a:solidFill>
                  <a:srgbClr val="0000FF"/>
                </a:solidFill>
                <a:latin typeface="Calibri" panose="020F0502020204030204" pitchFamily="34" charset="0"/>
                <a:ea typeface="Times New Roman" panose="02020603050405020304" pitchFamily="18" charset="0"/>
                <a:hlinkClick r:id="rId6"/>
              </a:rPr>
              <a:t>https://www.fda.gov/medical-devices/emergency-situations-medical-devices/emergency-use-authorizations#covid19ivd</a:t>
            </a:r>
            <a:endParaRPr lang="en-US" sz="1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3997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875C91-E949-416A-924F-EBAE84036F9C}"/>
              </a:ext>
            </a:extLst>
          </p:cNvPr>
          <p:cNvSpPr>
            <a:spLocks noGrp="1"/>
          </p:cNvSpPr>
          <p:nvPr>
            <p:ph type="title"/>
          </p:nvPr>
        </p:nvSpPr>
        <p:spPr>
          <a:xfrm>
            <a:off x="1981200" y="274638"/>
            <a:ext cx="8229600" cy="715962"/>
          </a:xfrm>
        </p:spPr>
        <p:txBody>
          <a:bodyPr>
            <a:normAutofit/>
          </a:bodyPr>
          <a:lstStyle/>
          <a:p>
            <a:r>
              <a:rPr lang="en-US" sz="3600" b="1" dirty="0" err="1">
                <a:latin typeface="Times New Roman" panose="02020603050405020304" pitchFamily="18" charset="0"/>
                <a:cs typeface="Times New Roman" panose="02020603050405020304" pitchFamily="18" charset="0"/>
              </a:rPr>
              <a:t>Xét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huyết</a:t>
            </a:r>
            <a:r>
              <a:rPr lang="en-US" sz="3600" b="1" dirty="0">
                <a:latin typeface="Times New Roman" panose="02020603050405020304" pitchFamily="18" charset="0"/>
                <a:cs typeface="Times New Roman" panose="02020603050405020304" pitchFamily="18" charset="0"/>
              </a:rPr>
              <a:t> thanh </a:t>
            </a:r>
            <a:r>
              <a:rPr lang="en-US" sz="3600" b="1" dirty="0" err="1">
                <a:latin typeface="Times New Roman" panose="02020603050405020304" pitchFamily="18" charset="0"/>
                <a:cs typeface="Times New Roman" panose="02020603050405020304" pitchFamily="18" charset="0"/>
              </a:rPr>
              <a:t>học</a:t>
            </a:r>
            <a:endParaRPr lang="en-US"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18B501C7-FE00-4A8F-9DF3-D773DA6FD0B9}"/>
              </a:ext>
            </a:extLst>
          </p:cNvPr>
          <p:cNvPicPr>
            <a:picLocks noChangeAspect="1"/>
          </p:cNvPicPr>
          <p:nvPr/>
        </p:nvPicPr>
        <p:blipFill>
          <a:blip r:embed="rId3"/>
          <a:stretch>
            <a:fillRect/>
          </a:stretch>
        </p:blipFill>
        <p:spPr>
          <a:xfrm>
            <a:off x="8919329" y="928396"/>
            <a:ext cx="1291471" cy="824205"/>
          </a:xfrm>
          <a:prstGeom prst="rect">
            <a:avLst/>
          </a:prstGeom>
        </p:spPr>
      </p:pic>
      <p:sp>
        <p:nvSpPr>
          <p:cNvPr id="8" name="Rectangle 7">
            <a:extLst>
              <a:ext uri="{FF2B5EF4-FFF2-40B4-BE49-F238E27FC236}">
                <a16:creationId xmlns="" xmlns:a16="http://schemas.microsoft.com/office/drawing/2014/main" id="{F4465F1E-DC35-4591-A6C0-84336DFDC932}"/>
              </a:ext>
            </a:extLst>
          </p:cNvPr>
          <p:cNvSpPr/>
          <p:nvPr/>
        </p:nvSpPr>
        <p:spPr>
          <a:xfrm>
            <a:off x="808383" y="1551126"/>
            <a:ext cx="8229600" cy="4441216"/>
          </a:xfrm>
          <a:prstGeom prst="rect">
            <a:avLst/>
          </a:prstGeom>
        </p:spPr>
        <p:txBody>
          <a:bodyPr wrap="square">
            <a:spAutoFit/>
          </a:bodyPr>
          <a:lstStyle/>
          <a:p>
            <a:pPr marL="342900" indent="-342900" algn="just">
              <a:lnSpc>
                <a:spcPct val="110000"/>
              </a:lnSpc>
              <a:spcBef>
                <a:spcPts val="1200"/>
              </a:spcBef>
              <a:spcAft>
                <a:spcPts val="600"/>
              </a:spcAft>
              <a:buFont typeface="Wingdings" panose="05000000000000000000" pitchFamily="2" charset="2"/>
              <a:buChar char="Ø"/>
              <a:tabLst>
                <a:tab pos="571500" algn="l"/>
              </a:tabLs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Ngày</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càng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áp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xem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đáp</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SARS-CoV-2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rút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0000"/>
              </a:lnSpc>
              <a:spcBef>
                <a:spcPts val="1200"/>
              </a:spcBef>
              <a:spcAft>
                <a:spcPts val="600"/>
              </a:spcAft>
              <a:buFont typeface="Wingdings" panose="05000000000000000000" pitchFamily="2" charset="2"/>
              <a:buChar char="Ø"/>
              <a:tabLst>
                <a:tab pos="571500" algn="l"/>
              </a:tabLst>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hoàn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0000"/>
              </a:lnSpc>
              <a:spcBef>
                <a:spcPts val="1200"/>
              </a:spcBef>
              <a:spcAft>
                <a:spcPts val="600"/>
              </a:spcAft>
              <a:buFont typeface="Wingdings" panose="05000000000000000000" pitchFamily="2" charset="2"/>
              <a:buChar char="Ø"/>
              <a:tabLst>
                <a:tab pos="571500" algn="l"/>
              </a:tabLs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chẩn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đoán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0000"/>
              </a:lnSpc>
              <a:spcBef>
                <a:spcPts val="1200"/>
              </a:spcBef>
              <a:spcAft>
                <a:spcPts val="600"/>
              </a:spcAft>
              <a:buFont typeface="Wingdings" panose="05000000000000000000" pitchFamily="2" charset="2"/>
              <a:buChar char="Ø"/>
              <a:tabLst>
                <a:tab pos="571500"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huyết</a:t>
            </a:r>
            <a:r>
              <a:rPr lang="en-US" sz="2400" dirty="0">
                <a:latin typeface="Times New Roman" panose="02020603050405020304" pitchFamily="18" charset="0"/>
                <a:ea typeface="Calibri" panose="020F0502020204030204" pitchFamily="34" charset="0"/>
                <a:cs typeface="Times New Roman" panose="02020603050405020304" pitchFamily="18" charset="0"/>
              </a:rPr>
              <a:t> thanh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 xmlns:a16="http://schemas.microsoft.com/office/drawing/2014/main" id="{66CE87F1-569B-4A0F-8FF5-916118053E5D}"/>
              </a:ext>
            </a:extLst>
          </p:cNvPr>
          <p:cNvPicPr>
            <a:picLocks noChangeAspect="1"/>
          </p:cNvPicPr>
          <p:nvPr/>
        </p:nvPicPr>
        <p:blipFill rotWithShape="1">
          <a:blip r:embed="rId4"/>
          <a:srcRect b="7514"/>
          <a:stretch/>
        </p:blipFill>
        <p:spPr>
          <a:xfrm>
            <a:off x="9422612" y="4495800"/>
            <a:ext cx="748475" cy="1068028"/>
          </a:xfrm>
          <a:prstGeom prst="rect">
            <a:avLst/>
          </a:prstGeom>
        </p:spPr>
      </p:pic>
    </p:spTree>
    <p:extLst>
      <p:ext uri="{BB962C8B-B14F-4D97-AF65-F5344CB8AC3E}">
        <p14:creationId xmlns:p14="http://schemas.microsoft.com/office/powerpoint/2010/main" val="81176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729266"/>
            <a:ext cx="11465169" cy="685927"/>
          </a:xfrm>
        </p:spPr>
        <p:txBody>
          <a:bodyPr>
            <a:noAutofit/>
          </a:bodyPr>
          <a:lstStyle/>
          <a:p>
            <a:pPr algn="ctr"/>
            <a:r>
              <a:rPr lang="en-US" sz="2800" b="1" dirty="0">
                <a:latin typeface="Times New Roman" panose="02020603050405020304" pitchFamily="18" charset="0"/>
                <a:cs typeface="Times New Roman" panose="02020603050405020304" pitchFamily="18" charset="0"/>
              </a:rPr>
              <a:t>Ý</a:t>
            </a:r>
            <a:r>
              <a:rPr lang="vi-VN" sz="2800" b="1" dirty="0">
                <a:latin typeface="Times New Roman" panose="02020603050405020304" pitchFamily="18" charset="0"/>
                <a:cs typeface="Times New Roman" panose="02020603050405020304" pitchFamily="18" charset="0"/>
              </a:rPr>
              <a:t> nghĩa lâm sàn</a:t>
            </a:r>
            <a:r>
              <a:rPr lang="en-US" sz="2800" b="1" dirty="0">
                <a:latin typeface="Times New Roman" panose="02020603050405020304" pitchFamily="18" charset="0"/>
                <a:cs typeface="Times New Roman" panose="02020603050405020304" pitchFamily="18" charset="0"/>
              </a:rPr>
              <a:t>g,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vi-VN" sz="2800" b="1" dirty="0">
                <a:latin typeface="Times New Roman" panose="02020603050405020304" pitchFamily="18" charset="0"/>
                <a:cs typeface="Times New Roman" panose="02020603050405020304" pitchFamily="18" charset="0"/>
              </a:rPr>
              <a:t> xét </a:t>
            </a:r>
            <a:r>
              <a:rPr lang="en-US" sz="2800" b="1" dirty="0">
                <a:latin typeface="Times New Roman" panose="02020603050405020304" pitchFamily="18" charset="0"/>
                <a:cs typeface="Times New Roman" panose="02020603050405020304" pitchFamily="18" charset="0"/>
              </a:rPr>
              <a:t>n</a:t>
            </a:r>
            <a:r>
              <a:rPr lang="vi-VN" sz="2800" b="1" dirty="0">
                <a:latin typeface="Times New Roman" panose="02020603050405020304" pitchFamily="18" charset="0"/>
                <a:cs typeface="Times New Roman" panose="02020603050405020304" pitchFamily="18" charset="0"/>
              </a:rPr>
              <a:t>ghiệm bất thường </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vi-VN" sz="2800" b="1" dirty="0">
                <a:latin typeface="Times New Roman" panose="02020603050405020304" pitchFamily="18" charset="0"/>
                <a:cs typeface="Times New Roman" panose="02020603050405020304" pitchFamily="18" charset="0"/>
              </a:rPr>
              <a:t>ở người bệnh COVID-19</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trang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484878"/>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2624987"/>
              </p:ext>
            </p:extLst>
          </p:nvPr>
        </p:nvGraphicFramePr>
        <p:xfrm>
          <a:off x="220190" y="1051052"/>
          <a:ext cx="11714282" cy="5215387"/>
        </p:xfrm>
        <a:graphic>
          <a:graphicData uri="http://schemas.openxmlformats.org/drawingml/2006/table">
            <a:tbl>
              <a:tblPr firstRow="1" firstCol="1" bandRow="1">
                <a:tableStyleId>{5C22544A-7EE6-4342-B048-85BDC9FD1C3A}</a:tableStyleId>
              </a:tblPr>
              <a:tblGrid>
                <a:gridCol w="3516923">
                  <a:extLst>
                    <a:ext uri="{9D8B030D-6E8A-4147-A177-3AD203B41FA5}">
                      <a16:colId xmlns="" xmlns:a16="http://schemas.microsoft.com/office/drawing/2014/main" val="20000"/>
                    </a:ext>
                  </a:extLst>
                </a:gridCol>
                <a:gridCol w="5433391">
                  <a:extLst>
                    <a:ext uri="{9D8B030D-6E8A-4147-A177-3AD203B41FA5}">
                      <a16:colId xmlns="" xmlns:a16="http://schemas.microsoft.com/office/drawing/2014/main" val="20001"/>
                    </a:ext>
                  </a:extLst>
                </a:gridCol>
                <a:gridCol w="2763968">
                  <a:extLst>
                    <a:ext uri="{9D8B030D-6E8A-4147-A177-3AD203B41FA5}">
                      <a16:colId xmlns="" xmlns:a16="http://schemas.microsoft.com/office/drawing/2014/main" val="20002"/>
                    </a:ext>
                  </a:extLst>
                </a:gridCol>
              </a:tblGrid>
              <a:tr h="477079">
                <a:tc>
                  <a:txBody>
                    <a:bodyPr/>
                    <a:lstStyle/>
                    <a:p>
                      <a:pPr algn="just">
                        <a:spcAft>
                          <a:spcPts val="0"/>
                        </a:spcAft>
                      </a:pPr>
                      <a:r>
                        <a:rPr lang="vi-VN" sz="1600" b="1" dirty="0">
                          <a:solidFill>
                            <a:schemeClr val="tx1"/>
                          </a:solidFill>
                          <a:effectLst/>
                          <a:latin typeface="+mj-lt"/>
                          <a:cs typeface="Times New Roman" panose="02020603050405020304" pitchFamily="18" charset="0"/>
                        </a:rPr>
                        <a:t>Thông số</a:t>
                      </a:r>
                      <a:r>
                        <a:rPr lang="en-US" sz="1600" b="1" dirty="0">
                          <a:solidFill>
                            <a:schemeClr val="tx1"/>
                          </a:solidFill>
                          <a:effectLst/>
                          <a:latin typeface="+mj-lt"/>
                          <a:cs typeface="Times New Roman" panose="02020603050405020304" pitchFamily="18" charset="0"/>
                        </a:rPr>
                        <a:t> </a:t>
                      </a:r>
                      <a:r>
                        <a:rPr lang="en-US" sz="1600" b="1" dirty="0" err="1">
                          <a:solidFill>
                            <a:schemeClr val="tx1"/>
                          </a:solidFill>
                          <a:effectLst/>
                          <a:latin typeface="+mj-lt"/>
                          <a:cs typeface="Times New Roman" panose="02020603050405020304" pitchFamily="18" charset="0"/>
                        </a:rPr>
                        <a:t>xét</a:t>
                      </a:r>
                      <a:r>
                        <a:rPr lang="en-US" sz="1600" b="1" dirty="0">
                          <a:solidFill>
                            <a:schemeClr val="tx1"/>
                          </a:solidFill>
                          <a:effectLst/>
                          <a:latin typeface="+mj-lt"/>
                          <a:cs typeface="Times New Roman" panose="02020603050405020304" pitchFamily="18" charset="0"/>
                        </a:rPr>
                        <a:t> </a:t>
                      </a:r>
                      <a:r>
                        <a:rPr lang="vi-VN" sz="1600" b="1" dirty="0">
                          <a:solidFill>
                            <a:schemeClr val="tx1"/>
                          </a:solidFill>
                          <a:effectLst/>
                          <a:latin typeface="+mj-lt"/>
                          <a:cs typeface="Times New Roman" panose="02020603050405020304" pitchFamily="18" charset="0"/>
                        </a:rPr>
                        <a:t>nghiệm</a:t>
                      </a:r>
                      <a:endParaRPr lang="en-US" sz="1600" b="1" dirty="0">
                        <a:solidFill>
                          <a:schemeClr val="tx1"/>
                        </a:solidFill>
                        <a:effectLst/>
                        <a:latin typeface="+mj-lt"/>
                        <a:ea typeface="DengXian"/>
                        <a:cs typeface="Times New Roman" panose="02020603050405020304" pitchFamily="18" charset="0"/>
                      </a:endParaRPr>
                    </a:p>
                  </a:txBody>
                  <a:tcPr marL="68580" marR="68580" marT="0" marB="0"/>
                </a:tc>
                <a:tc>
                  <a:txBody>
                    <a:bodyPr/>
                    <a:lstStyle/>
                    <a:p>
                      <a:pPr algn="ctr">
                        <a:spcAft>
                          <a:spcPts val="0"/>
                        </a:spcAft>
                      </a:pPr>
                      <a:r>
                        <a:rPr lang="en-US" sz="1600" b="1" dirty="0">
                          <a:solidFill>
                            <a:schemeClr val="tx1"/>
                          </a:solidFill>
                          <a:effectLst/>
                          <a:latin typeface="Times New Roman" panose="02020603050405020304" pitchFamily="18" charset="0"/>
                          <a:cs typeface="Times New Roman" panose="02020603050405020304" pitchFamily="18" charset="0"/>
                        </a:rPr>
                        <a:t>Y</a:t>
                      </a:r>
                      <a:r>
                        <a:rPr lang="vi-VN" sz="1600" b="1" dirty="0">
                          <a:solidFill>
                            <a:schemeClr val="tx1"/>
                          </a:solidFill>
                          <a:effectLst/>
                          <a:latin typeface="Times New Roman" panose="02020603050405020304" pitchFamily="18" charset="0"/>
                          <a:cs typeface="Times New Roman" panose="02020603050405020304" pitchFamily="18" charset="0"/>
                        </a:rPr>
                        <a:t> nghĩa lâm sàn</a:t>
                      </a:r>
                      <a:r>
                        <a:rPr lang="en-US" sz="1600" b="1" dirty="0">
                          <a:solidFill>
                            <a:schemeClr val="tx1"/>
                          </a:solidFill>
                          <a:effectLst/>
                          <a:latin typeface="Times New Roman" panose="02020603050405020304" pitchFamily="18" charset="0"/>
                          <a:cs typeface="Times New Roman" panose="02020603050405020304" pitchFamily="18" charset="0"/>
                        </a:rPr>
                        <a:t>g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en-US" sz="1600" b="1" dirty="0">
                          <a:solidFill>
                            <a:schemeClr val="tx1"/>
                          </a:solidFill>
                          <a:effectLst/>
                          <a:latin typeface="Times New Roman" panose="02020603050405020304" pitchFamily="18" charset="0"/>
                          <a:cs typeface="Times New Roman" panose="02020603050405020304" pitchFamily="18" charset="0"/>
                        </a:rPr>
                        <a:t> sinh </a:t>
                      </a:r>
                      <a:r>
                        <a:rPr lang="en-US" sz="1600" b="1" dirty="0" err="1">
                          <a:solidFill>
                            <a:schemeClr val="tx1"/>
                          </a:solidFill>
                          <a:effectLst/>
                          <a:latin typeface="Times New Roman" panose="02020603050405020304" pitchFamily="18" charset="0"/>
                          <a:cs typeface="Times New Roman" panose="02020603050405020304" pitchFamily="18" charset="0"/>
                        </a:rPr>
                        <a:t>bệnh</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học</a:t>
                      </a:r>
                      <a:endParaRPr lang="en-US" sz="1600" b="1"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tc>
                  <a:txBody>
                    <a:bodyPr/>
                    <a:lstStyle/>
                    <a:p>
                      <a:pPr algn="ctr">
                        <a:spcAft>
                          <a:spcPts val="0"/>
                        </a:spcAft>
                      </a:pPr>
                      <a:r>
                        <a:rPr lang="en-US" sz="1600" dirty="0">
                          <a:solidFill>
                            <a:schemeClr val="tx1"/>
                          </a:solidFill>
                          <a:effectLst/>
                          <a:latin typeface="Times New Roman" panose="02020603050405020304" pitchFamily="18" charset="0"/>
                          <a:ea typeface="DengXian"/>
                          <a:cs typeface="Times New Roman" panose="02020603050405020304" pitchFamily="18" charset="0"/>
                        </a:rPr>
                        <a:t>Trang </a:t>
                      </a:r>
                      <a:r>
                        <a:rPr lang="en-US" sz="1600" dirty="0" err="1">
                          <a:solidFill>
                            <a:schemeClr val="tx1"/>
                          </a:solidFill>
                          <a:effectLst/>
                          <a:latin typeface="Times New Roman" panose="02020603050405020304" pitchFamily="18" charset="0"/>
                          <a:ea typeface="DengXian"/>
                          <a:cs typeface="Times New Roman" panose="02020603050405020304" pitchFamily="18" charset="0"/>
                        </a:rPr>
                        <a:t>thiết</a:t>
                      </a:r>
                      <a:r>
                        <a:rPr lang="en-US" sz="1600" dirty="0">
                          <a:solidFill>
                            <a:schemeClr val="tx1"/>
                          </a:solidFill>
                          <a:effectLst/>
                          <a:latin typeface="Times New Roman" panose="02020603050405020304" pitchFamily="18" charset="0"/>
                          <a:ea typeface="DengXian"/>
                          <a:cs typeface="Times New Roman" panose="02020603050405020304" pitchFamily="18" charset="0"/>
                        </a:rPr>
                        <a:t> </a:t>
                      </a:r>
                      <a:r>
                        <a:rPr lang="en-US" sz="1600" dirty="0" err="1">
                          <a:solidFill>
                            <a:schemeClr val="tx1"/>
                          </a:solidFill>
                          <a:effectLst/>
                          <a:latin typeface="Times New Roman" panose="02020603050405020304" pitchFamily="18" charset="0"/>
                          <a:ea typeface="DengXian"/>
                          <a:cs typeface="Times New Roman" panose="02020603050405020304" pitchFamily="18" charset="0"/>
                        </a:rPr>
                        <a:t>bị</a:t>
                      </a:r>
                      <a:endParaRPr lang="en-US" sz="1600"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301471">
                <a:tc>
                  <a:txBody>
                    <a:bodyPr/>
                    <a:lstStyle/>
                    <a:p>
                      <a:pPr algn="just">
                        <a:spcAft>
                          <a:spcPts val="0"/>
                        </a:spcAft>
                      </a:pPr>
                      <a:r>
                        <a:rPr lang="vi-VN" sz="1600" b="1" dirty="0">
                          <a:solidFill>
                            <a:schemeClr val="tx1"/>
                          </a:solidFill>
                          <a:effectLst/>
                          <a:latin typeface="+mj-lt"/>
                          <a:cs typeface="Times New Roman" panose="02020603050405020304" pitchFamily="18" charset="0"/>
                        </a:rPr>
                        <a:t>Giảm bạch cầu</a:t>
                      </a:r>
                      <a:r>
                        <a:rPr lang="en-US" sz="1600" b="1" dirty="0">
                          <a:solidFill>
                            <a:schemeClr val="tx1"/>
                          </a:solidFill>
                          <a:effectLst/>
                          <a:latin typeface="+mj-lt"/>
                          <a:cs typeface="Times New Roman" panose="02020603050405020304" pitchFamily="18" charset="0"/>
                        </a:rPr>
                        <a:t> </a:t>
                      </a:r>
                      <a:r>
                        <a:rPr lang="en-US" sz="1600" b="1" dirty="0" err="1">
                          <a:solidFill>
                            <a:schemeClr val="tx1"/>
                          </a:solidFill>
                          <a:effectLst/>
                          <a:latin typeface="+mj-lt"/>
                          <a:cs typeface="Times New Roman" panose="02020603050405020304" pitchFamily="18" charset="0"/>
                        </a:rPr>
                        <a:t>lympho</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Tăng bạch cầu</a:t>
                      </a:r>
                      <a:endParaRPr lang="en-US" sz="1600" b="1" dirty="0">
                        <a:solidFill>
                          <a:schemeClr val="tx1"/>
                        </a:solidFill>
                        <a:effectLst/>
                        <a:latin typeface="+mj-lt"/>
                        <a:cs typeface="Times New Roman" panose="02020603050405020304" pitchFamily="18" charset="0"/>
                      </a:endParaRPr>
                    </a:p>
                    <a:p>
                      <a:pPr algn="just">
                        <a:spcAft>
                          <a:spcPts val="0"/>
                        </a:spcAft>
                      </a:pPr>
                      <a:r>
                        <a:rPr lang="en-US" sz="1600" b="1" dirty="0" err="1">
                          <a:solidFill>
                            <a:schemeClr val="tx1"/>
                          </a:solidFill>
                          <a:effectLst/>
                          <a:latin typeface="+mj-lt"/>
                          <a:cs typeface="Times New Roman" panose="02020603050405020304" pitchFamily="18" charset="0"/>
                        </a:rPr>
                        <a:t>Giảm</a:t>
                      </a:r>
                      <a:r>
                        <a:rPr lang="en-US" sz="1600" b="1" dirty="0">
                          <a:solidFill>
                            <a:schemeClr val="tx1"/>
                          </a:solidFill>
                          <a:effectLst/>
                          <a:latin typeface="+mj-lt"/>
                          <a:cs typeface="Times New Roman" panose="02020603050405020304" pitchFamily="18" charset="0"/>
                        </a:rPr>
                        <a:t> </a:t>
                      </a:r>
                      <a:r>
                        <a:rPr lang="vi-VN" sz="1600" b="1" dirty="0">
                          <a:solidFill>
                            <a:schemeClr val="tx1"/>
                          </a:solidFill>
                          <a:effectLst/>
                          <a:latin typeface="+mj-lt"/>
                          <a:cs typeface="Times New Roman" panose="02020603050405020304" pitchFamily="18" charset="0"/>
                        </a:rPr>
                        <a:t>Bạch cầu trung tính</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Giảm tiểu cầu</a:t>
                      </a:r>
                      <a:endParaRPr lang="en-US" sz="1600" b="1" dirty="0">
                        <a:solidFill>
                          <a:schemeClr val="tx1"/>
                        </a:solidFill>
                        <a:effectLst/>
                        <a:latin typeface="+mj-lt"/>
                        <a:ea typeface="DengXian"/>
                        <a:cs typeface="Times New Roman" panose="02020603050405020304" pitchFamily="18" charset="0"/>
                      </a:endParaRPr>
                    </a:p>
                  </a:txBody>
                  <a:tcPr marL="68580" marR="68580" marT="0" marB="0"/>
                </a:tc>
                <a:tc>
                  <a:txBody>
                    <a:bodyPr/>
                    <a:lstStyle/>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Giảm phản ứng miễn dịch với vi-rút</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en-US" sz="1600" b="1" dirty="0">
                          <a:solidFill>
                            <a:schemeClr val="tx1"/>
                          </a:solidFill>
                          <a:effectLst/>
                          <a:latin typeface="Times New Roman" panose="02020603050405020304" pitchFamily="18" charset="0"/>
                          <a:cs typeface="Times New Roman" panose="02020603050405020304" pitchFamily="18" charset="0"/>
                        </a:rPr>
                        <a:t>N</a:t>
                      </a:r>
                      <a:r>
                        <a:rPr lang="vi-VN" sz="1600" b="1" dirty="0">
                          <a:solidFill>
                            <a:schemeClr val="tx1"/>
                          </a:solidFill>
                          <a:effectLst/>
                          <a:latin typeface="Times New Roman" panose="02020603050405020304" pitchFamily="18" charset="0"/>
                          <a:cs typeface="Times New Roman" panose="02020603050405020304" pitchFamily="18" charset="0"/>
                        </a:rPr>
                        <a:t>hiễm khuẩn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nặng</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en-US" sz="1600" b="1" dirty="0">
                          <a:solidFill>
                            <a:schemeClr val="tx1"/>
                          </a:solidFill>
                          <a:effectLst/>
                          <a:latin typeface="Times New Roman" panose="02020603050405020304" pitchFamily="18" charset="0"/>
                          <a:cs typeface="Times New Roman" panose="02020603050405020304" pitchFamily="18" charset="0"/>
                        </a:rPr>
                        <a:t>N</a:t>
                      </a:r>
                      <a:r>
                        <a:rPr lang="vi-VN" sz="1600" b="1" dirty="0">
                          <a:solidFill>
                            <a:schemeClr val="tx1"/>
                          </a:solidFill>
                          <a:effectLst/>
                          <a:latin typeface="Times New Roman" panose="02020603050405020304" pitchFamily="18" charset="0"/>
                          <a:cs typeface="Times New Roman" panose="02020603050405020304" pitchFamily="18" charset="0"/>
                        </a:rPr>
                        <a:t>hiễm khuẩn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nặng</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en-US" sz="1600" b="1" dirty="0" err="1">
                          <a:solidFill>
                            <a:schemeClr val="tx1"/>
                          </a:solidFill>
                          <a:effectLst/>
                          <a:latin typeface="Times New Roman" panose="02020603050405020304" pitchFamily="18" charset="0"/>
                          <a:cs typeface="Times New Roman" panose="02020603050405020304" pitchFamily="18" charset="0"/>
                        </a:rPr>
                        <a:t>Đông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máu</a:t>
                      </a:r>
                      <a:r>
                        <a:rPr lang="en-US" sz="1600" b="1" dirty="0">
                          <a:solidFill>
                            <a:schemeClr val="tx1"/>
                          </a:solidFill>
                          <a:effectLst/>
                          <a:latin typeface="Times New Roman" panose="02020603050405020304" pitchFamily="18" charset="0"/>
                          <a:cs typeface="Times New Roman" panose="02020603050405020304" pitchFamily="18" charset="0"/>
                        </a:rPr>
                        <a:t> do </a:t>
                      </a:r>
                      <a:r>
                        <a:rPr lang="en-US" sz="1600" b="1" dirty="0" err="1">
                          <a:solidFill>
                            <a:schemeClr val="tx1"/>
                          </a:solidFill>
                          <a:effectLst/>
                          <a:latin typeface="Times New Roman" panose="02020603050405020304" pitchFamily="18" charset="0"/>
                          <a:cs typeface="Times New Roman" panose="02020603050405020304" pitchFamily="18" charset="0"/>
                        </a:rPr>
                        <a:t>tiêu</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thụ</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lan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tỏa</a:t>
                      </a:r>
                      <a:r>
                        <a:rPr lang="en-US" sz="1600" b="1" dirty="0">
                          <a:solidFill>
                            <a:schemeClr val="tx1"/>
                          </a:solidFill>
                          <a:effectLst/>
                          <a:latin typeface="Times New Roman" panose="02020603050405020304" pitchFamily="18" charset="0"/>
                          <a:cs typeface="Times New Roman" panose="02020603050405020304" pitchFamily="18" charset="0"/>
                        </a:rPr>
                        <a:t>)</a:t>
                      </a:r>
                      <a:endParaRPr lang="en-US" sz="1600" b="1"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effectLst/>
                          <a:latin typeface="Times New Roman" panose="02020603050405020304" pitchFamily="18" charset="0"/>
                          <a:cs typeface="Times New Roman" panose="02020603050405020304" pitchFamily="18" charset="0"/>
                        </a:rPr>
                        <a:t>Các</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máy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đếm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tế</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tự</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động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thông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dụng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từ</a:t>
                      </a:r>
                      <a:r>
                        <a:rPr lang="en-US" sz="1600" b="1" dirty="0">
                          <a:effectLst/>
                          <a:latin typeface="Times New Roman" panose="02020603050405020304" pitchFamily="18" charset="0"/>
                          <a:cs typeface="Times New Roman" panose="02020603050405020304" pitchFamily="18" charset="0"/>
                        </a:rPr>
                        <a:t> 18 </a:t>
                      </a:r>
                      <a:r>
                        <a:rPr lang="en-US" sz="1600" b="1" dirty="0" err="1">
                          <a:effectLst/>
                          <a:latin typeface="Times New Roman" panose="02020603050405020304" pitchFamily="18" charset="0"/>
                          <a:cs typeface="Times New Roman" panose="02020603050405020304" pitchFamily="18" charset="0"/>
                        </a:rPr>
                        <a:t>chỉ</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số</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trở</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lên</a:t>
                      </a:r>
                      <a:endParaRPr lang="en-US" sz="1600" b="1" dirty="0">
                        <a:effectLst/>
                        <a:latin typeface="Times New Roman" panose="02020603050405020304" pitchFamily="18" charset="0"/>
                        <a:ea typeface="DengXian"/>
                        <a:cs typeface="Times New Roman" panose="02020603050405020304" pitchFamily="18" charset="0"/>
                      </a:endParaRPr>
                    </a:p>
                    <a:p>
                      <a:pPr>
                        <a:spcAft>
                          <a:spcPts val="0"/>
                        </a:spcAft>
                      </a:pPr>
                      <a:endParaRPr lang="en-US" sz="1600" b="1" dirty="0">
                        <a:effectLst/>
                        <a:latin typeface="Times New Roman" panose="02020603050405020304" pitchFamily="18" charset="0"/>
                        <a:ea typeface="DengXian"/>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667377">
                <a:tc>
                  <a:txBody>
                    <a:bodyPr/>
                    <a:lstStyle/>
                    <a:p>
                      <a:pPr algn="just">
                        <a:spcAft>
                          <a:spcPts val="0"/>
                        </a:spcAft>
                      </a:pPr>
                      <a:r>
                        <a:rPr lang="vi-VN" sz="1600" b="1" dirty="0">
                          <a:solidFill>
                            <a:schemeClr val="tx1"/>
                          </a:solidFill>
                          <a:effectLst/>
                          <a:latin typeface="+mj-lt"/>
                          <a:cs typeface="Times New Roman" panose="02020603050405020304" pitchFamily="18" charset="0"/>
                        </a:rPr>
                        <a:t>Tăng trị số MDW</a:t>
                      </a:r>
                      <a:endParaRPr lang="en-US" sz="1600" b="1" dirty="0">
                        <a:solidFill>
                          <a:schemeClr val="tx1"/>
                        </a:solidFill>
                        <a:effectLst/>
                        <a:latin typeface="+mj-lt"/>
                        <a:cs typeface="Times New Roman" panose="02020603050405020304" pitchFamily="18" charset="0"/>
                      </a:endParaRPr>
                    </a:p>
                    <a:p>
                      <a:pPr algn="just">
                        <a:spcAft>
                          <a:spcPts val="0"/>
                        </a:spcAft>
                      </a:pPr>
                      <a:r>
                        <a:rPr lang="en-US" sz="1600" b="1" dirty="0">
                          <a:solidFill>
                            <a:schemeClr val="tx1"/>
                          </a:solidFill>
                          <a:effectLst/>
                          <a:latin typeface="+mj-lt"/>
                          <a:cs typeface="Times New Roman" panose="02020603050405020304" pitchFamily="18" charset="0"/>
                        </a:rPr>
                        <a:t> (</a:t>
                      </a:r>
                      <a:r>
                        <a:rPr lang="en-US" sz="1600" b="1" dirty="0" err="1">
                          <a:solidFill>
                            <a:schemeClr val="tx1"/>
                          </a:solidFill>
                          <a:effectLst/>
                          <a:latin typeface="+mj-lt"/>
                          <a:cs typeface="Times New Roman" panose="02020603050405020304" pitchFamily="18" charset="0"/>
                        </a:rPr>
                        <a:t>phân</a:t>
                      </a:r>
                      <a:r>
                        <a:rPr lang="en-US" sz="1600" b="1" baseline="0" dirty="0">
                          <a:solidFill>
                            <a:schemeClr val="tx1"/>
                          </a:solidFill>
                          <a:effectLst/>
                          <a:latin typeface="+mj-lt"/>
                          <a:cs typeface="Times New Roman" panose="02020603050405020304" pitchFamily="18" charset="0"/>
                        </a:rPr>
                        <a:t> </a:t>
                      </a:r>
                      <a:r>
                        <a:rPr lang="en-US" sz="1600" b="1" baseline="0" dirty="0" err="1">
                          <a:solidFill>
                            <a:schemeClr val="tx1"/>
                          </a:solidFill>
                          <a:effectLst/>
                          <a:latin typeface="+mj-lt"/>
                          <a:cs typeface="Times New Roman" panose="02020603050405020304" pitchFamily="18" charset="0"/>
                        </a:rPr>
                        <a:t>bố</a:t>
                      </a:r>
                      <a:r>
                        <a:rPr lang="en-US" sz="1600" b="1" baseline="0" dirty="0">
                          <a:solidFill>
                            <a:schemeClr val="tx1"/>
                          </a:solidFill>
                          <a:effectLst/>
                          <a:latin typeface="+mj-lt"/>
                          <a:cs typeface="Times New Roman" panose="02020603050405020304" pitchFamily="18" charset="0"/>
                        </a:rPr>
                        <a:t> </a:t>
                      </a:r>
                      <a:r>
                        <a:rPr lang="en-US" sz="1600" b="1" baseline="0" dirty="0" err="1">
                          <a:solidFill>
                            <a:schemeClr val="tx1"/>
                          </a:solidFill>
                          <a:effectLst/>
                          <a:latin typeface="+mj-lt"/>
                          <a:cs typeface="Times New Roman" panose="02020603050405020304" pitchFamily="18" charset="0"/>
                        </a:rPr>
                        <a:t>kích</a:t>
                      </a:r>
                      <a:r>
                        <a:rPr lang="en-US" sz="1600" b="1" baseline="0" dirty="0">
                          <a:solidFill>
                            <a:schemeClr val="tx1"/>
                          </a:solidFill>
                          <a:effectLst/>
                          <a:latin typeface="+mj-lt"/>
                          <a:cs typeface="Times New Roman" panose="02020603050405020304" pitchFamily="18" charset="0"/>
                        </a:rPr>
                        <a:t> </a:t>
                      </a:r>
                      <a:r>
                        <a:rPr lang="en-US" sz="1600" b="1" baseline="0" dirty="0" err="1">
                          <a:solidFill>
                            <a:schemeClr val="tx1"/>
                          </a:solidFill>
                          <a:effectLst/>
                          <a:latin typeface="+mj-lt"/>
                          <a:cs typeface="Times New Roman" panose="02020603050405020304" pitchFamily="18" charset="0"/>
                        </a:rPr>
                        <a:t>thước</a:t>
                      </a:r>
                      <a:r>
                        <a:rPr lang="en-US" sz="1600" b="1" baseline="0" dirty="0">
                          <a:solidFill>
                            <a:schemeClr val="tx1"/>
                          </a:solidFill>
                          <a:effectLst/>
                          <a:latin typeface="+mj-lt"/>
                          <a:cs typeface="Times New Roman" panose="02020603050405020304" pitchFamily="18" charset="0"/>
                        </a:rPr>
                        <a:t> </a:t>
                      </a:r>
                      <a:r>
                        <a:rPr lang="en-US" sz="1600" b="1" baseline="0" dirty="0" err="1">
                          <a:solidFill>
                            <a:schemeClr val="tx1"/>
                          </a:solidFill>
                          <a:effectLst/>
                          <a:latin typeface="+mj-lt"/>
                          <a:cs typeface="Times New Roman" panose="02020603050405020304" pitchFamily="18" charset="0"/>
                        </a:rPr>
                        <a:t>bạch</a:t>
                      </a:r>
                      <a:r>
                        <a:rPr lang="en-US" sz="1600" b="1" baseline="0" dirty="0">
                          <a:solidFill>
                            <a:schemeClr val="tx1"/>
                          </a:solidFill>
                          <a:effectLst/>
                          <a:latin typeface="+mj-lt"/>
                          <a:cs typeface="Times New Roman" panose="02020603050405020304" pitchFamily="18" charset="0"/>
                        </a:rPr>
                        <a:t> </a:t>
                      </a:r>
                      <a:r>
                        <a:rPr lang="en-US" sz="1600" b="1" baseline="0" dirty="0" err="1">
                          <a:solidFill>
                            <a:schemeClr val="tx1"/>
                          </a:solidFill>
                          <a:effectLst/>
                          <a:latin typeface="+mj-lt"/>
                          <a:cs typeface="Times New Roman" panose="02020603050405020304" pitchFamily="18" charset="0"/>
                        </a:rPr>
                        <a:t>cầu</a:t>
                      </a:r>
                      <a:r>
                        <a:rPr lang="en-US" sz="1600" b="1" baseline="0" dirty="0">
                          <a:solidFill>
                            <a:schemeClr val="tx1"/>
                          </a:solidFill>
                          <a:effectLst/>
                          <a:latin typeface="+mj-lt"/>
                          <a:cs typeface="Times New Roman" panose="02020603050405020304" pitchFamily="18" charset="0"/>
                        </a:rPr>
                        <a:t> Mono</a:t>
                      </a:r>
                      <a:r>
                        <a:rPr lang="en-US" sz="1600" b="1" dirty="0">
                          <a:solidFill>
                            <a:schemeClr val="tx1"/>
                          </a:solidFill>
                          <a:effectLst/>
                          <a:latin typeface="+mj-lt"/>
                          <a:cs typeface="Times New Roman" panose="02020603050405020304" pitchFamily="18" charset="0"/>
                        </a:rPr>
                        <a:t>)</a:t>
                      </a:r>
                      <a:endParaRPr lang="en-US" sz="1600" b="1" dirty="0">
                        <a:solidFill>
                          <a:schemeClr val="tx1"/>
                        </a:solidFill>
                        <a:effectLst/>
                        <a:latin typeface="+mj-lt"/>
                        <a:ea typeface="DengXian"/>
                        <a:cs typeface="Times New Roman" panose="02020603050405020304" pitchFamily="18" charset="0"/>
                      </a:endParaRPr>
                    </a:p>
                  </a:txBody>
                  <a:tcPr marL="68580" marR="68580" marT="0" marB="0"/>
                </a:tc>
                <a:tc>
                  <a:txBody>
                    <a:bodyPr/>
                    <a:lstStyle/>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Nhiễm vi-rút máu nghiêm trọng</a:t>
                      </a:r>
                      <a:endParaRPr lang="en-US" sz="1600" b="1"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tc>
                  <a:txBody>
                    <a:bodyPr/>
                    <a:lstStyle/>
                    <a:p>
                      <a:pPr algn="just">
                        <a:spcAft>
                          <a:spcPts val="0"/>
                        </a:spcAft>
                      </a:pPr>
                      <a:r>
                        <a:rPr lang="en-US" sz="1600" b="1" dirty="0" err="1">
                          <a:effectLst/>
                          <a:latin typeface="Times New Roman" panose="02020603050405020304" pitchFamily="18" charset="0"/>
                          <a:cs typeface="Times New Roman" panose="02020603050405020304" pitchFamily="18" charset="0"/>
                        </a:rPr>
                        <a:t>Máy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đếm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tế</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tự</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động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loại</a:t>
                      </a:r>
                      <a:r>
                        <a:rPr lang="en-US" sz="1600" b="1" dirty="0">
                          <a:effectLst/>
                          <a:latin typeface="Times New Roman" panose="02020603050405020304" pitchFamily="18" charset="0"/>
                          <a:cs typeface="Times New Roman" panose="02020603050405020304" pitchFamily="18" charset="0"/>
                        </a:rPr>
                        <a:t> DxH900, </a:t>
                      </a:r>
                      <a:r>
                        <a:rPr lang="en-US" sz="1600" b="1" dirty="0" err="1">
                          <a:effectLst/>
                          <a:latin typeface="Times New Roman" panose="02020603050405020304" pitchFamily="18" charset="0"/>
                          <a:cs typeface="Times New Roman" panose="02020603050405020304" pitchFamily="18" charset="0"/>
                        </a:rPr>
                        <a:t>hãng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Becman</a:t>
                      </a:r>
                      <a:r>
                        <a:rPr lang="en-US" sz="1600" b="1" dirty="0">
                          <a:effectLst/>
                          <a:latin typeface="Times New Roman" panose="02020603050405020304" pitchFamily="18" charset="0"/>
                          <a:cs typeface="Times New Roman" panose="02020603050405020304" pitchFamily="18" charset="0"/>
                        </a:rPr>
                        <a:t> Coulter</a:t>
                      </a:r>
                      <a:endParaRPr lang="en-US" sz="1600" b="1" dirty="0">
                        <a:effectLst/>
                        <a:latin typeface="Times New Roman" panose="02020603050405020304" pitchFamily="18" charset="0"/>
                        <a:ea typeface="DengXian"/>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667378">
                <a:tc>
                  <a:txBody>
                    <a:bodyPr/>
                    <a:lstStyle/>
                    <a:p>
                      <a:pPr algn="just">
                        <a:spcAft>
                          <a:spcPts val="0"/>
                        </a:spcAft>
                      </a:pPr>
                      <a:r>
                        <a:rPr lang="vi-VN" sz="1600" b="1" dirty="0">
                          <a:solidFill>
                            <a:schemeClr val="tx1"/>
                          </a:solidFill>
                          <a:effectLst/>
                          <a:latin typeface="+mj-lt"/>
                          <a:cs typeface="Times New Roman" panose="02020603050405020304" pitchFamily="18" charset="0"/>
                        </a:rPr>
                        <a:t>Tăng trị số troponins tim</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Tăng trị số procalcitonin</a:t>
                      </a:r>
                      <a:endParaRPr lang="en-US" sz="1600" b="1" dirty="0">
                        <a:solidFill>
                          <a:schemeClr val="tx1"/>
                        </a:solidFill>
                        <a:effectLst/>
                        <a:latin typeface="+mj-lt"/>
                        <a:ea typeface="DengXian"/>
                        <a:cs typeface="Times New Roman" panose="02020603050405020304" pitchFamily="18" charset="0"/>
                      </a:endParaRPr>
                    </a:p>
                  </a:txBody>
                  <a:tcPr marL="68580" marR="68580" marT="0" marB="0"/>
                </a:tc>
                <a:tc>
                  <a:txBody>
                    <a:bodyPr/>
                    <a:lstStyle/>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Tổn thương t</a:t>
                      </a:r>
                      <a:r>
                        <a:rPr lang="en-US" sz="1600" b="1" dirty="0" err="1">
                          <a:solidFill>
                            <a:schemeClr val="tx1"/>
                          </a:solidFill>
                          <a:effectLst/>
                          <a:latin typeface="Times New Roman" panose="02020603050405020304" pitchFamily="18" charset="0"/>
                          <a:cs typeface="Times New Roman" panose="02020603050405020304" pitchFamily="18" charset="0"/>
                        </a:rPr>
                        <a:t>im</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Nhiễm vi-rút máu nghiêm trọng</a:t>
                      </a:r>
                      <a:endParaRPr lang="en-US" sz="1600" b="1"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tc>
                  <a:txBody>
                    <a:bodyPr/>
                    <a:lstStyle/>
                    <a:p>
                      <a:pPr algn="just">
                        <a:spcAft>
                          <a:spcPts val="0"/>
                        </a:spcAft>
                      </a:pPr>
                      <a:r>
                        <a:rPr lang="en-US" sz="1600" b="1" dirty="0" err="1">
                          <a:effectLst/>
                          <a:latin typeface="Times New Roman" panose="02020603050405020304" pitchFamily="18" charset="0"/>
                          <a:cs typeface="Times New Roman" panose="02020603050405020304" pitchFamily="18" charset="0"/>
                        </a:rPr>
                        <a:t>Các</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máy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hóa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phát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quang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miễn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dịch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sinh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hóa</a:t>
                      </a:r>
                      <a:endParaRPr lang="en-US" sz="1600" b="1" dirty="0">
                        <a:effectLst/>
                        <a:latin typeface="Times New Roman" panose="02020603050405020304" pitchFamily="18" charset="0"/>
                        <a:ea typeface="DengXian"/>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1550259">
                <a:tc>
                  <a:txBody>
                    <a:bodyPr/>
                    <a:lstStyle/>
                    <a:p>
                      <a:pPr algn="just">
                        <a:spcAft>
                          <a:spcPts val="0"/>
                        </a:spcAft>
                      </a:pPr>
                      <a:r>
                        <a:rPr lang="vi-VN" sz="1600" b="1" dirty="0">
                          <a:solidFill>
                            <a:schemeClr val="tx1"/>
                          </a:solidFill>
                          <a:effectLst/>
                          <a:latin typeface="+mj-lt"/>
                          <a:cs typeface="Times New Roman" panose="02020603050405020304" pitchFamily="18" charset="0"/>
                        </a:rPr>
                        <a:t>Tăng trị số CRP</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Tăng trị số LDH</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Tăng trị số aminotransferase</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Tăng trị số bilirubin</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Tăng trị số creatinine</a:t>
                      </a:r>
                      <a:endParaRPr lang="en-US" sz="1600" b="1" dirty="0">
                        <a:solidFill>
                          <a:schemeClr val="tx1"/>
                        </a:solidFill>
                        <a:effectLst/>
                        <a:latin typeface="+mj-lt"/>
                        <a:cs typeface="Times New Roman" panose="02020603050405020304" pitchFamily="18" charset="0"/>
                      </a:endParaRPr>
                    </a:p>
                    <a:p>
                      <a:pPr algn="just">
                        <a:spcAft>
                          <a:spcPts val="0"/>
                        </a:spcAft>
                      </a:pPr>
                      <a:r>
                        <a:rPr lang="vi-VN" sz="1600" b="1" dirty="0">
                          <a:solidFill>
                            <a:schemeClr val="tx1"/>
                          </a:solidFill>
                          <a:effectLst/>
                          <a:latin typeface="+mj-lt"/>
                          <a:cs typeface="Times New Roman" panose="02020603050405020304" pitchFamily="18" charset="0"/>
                        </a:rPr>
                        <a:t>Giảm trị số albumin</a:t>
                      </a:r>
                      <a:endParaRPr lang="en-US" sz="1600" b="1" dirty="0">
                        <a:solidFill>
                          <a:schemeClr val="tx1"/>
                        </a:solidFill>
                        <a:effectLst/>
                        <a:latin typeface="+mj-lt"/>
                        <a:ea typeface="DengXian"/>
                        <a:cs typeface="Times New Roman" panose="02020603050405020304" pitchFamily="18" charset="0"/>
                      </a:endParaRPr>
                    </a:p>
                  </a:txBody>
                  <a:tcPr marL="68580" marR="68580" marT="0" marB="0"/>
                </a:tc>
                <a:tc>
                  <a:txBody>
                    <a:bodyPr/>
                    <a:lstStyle/>
                    <a:p>
                      <a:pPr marL="285750" indent="-285750" algn="l">
                        <a:spcAft>
                          <a:spcPts val="0"/>
                        </a:spcAft>
                        <a:buFont typeface="Wingdings" panose="05000000000000000000" pitchFamily="2" charset="2"/>
                        <a:buChar char="Ø"/>
                      </a:pPr>
                      <a:r>
                        <a:rPr lang="en-US" sz="1600" b="1" dirty="0">
                          <a:solidFill>
                            <a:schemeClr val="tx1"/>
                          </a:solidFill>
                          <a:effectLst/>
                          <a:latin typeface="Times New Roman" panose="02020603050405020304" pitchFamily="18" charset="0"/>
                          <a:cs typeface="Times New Roman" panose="02020603050405020304" pitchFamily="18" charset="0"/>
                        </a:rPr>
                        <a:t>N</a:t>
                      </a:r>
                      <a:r>
                        <a:rPr lang="vi-VN" sz="1600" b="1" dirty="0">
                          <a:solidFill>
                            <a:schemeClr val="tx1"/>
                          </a:solidFill>
                          <a:effectLst/>
                          <a:latin typeface="Times New Roman" panose="02020603050405020304" pitchFamily="18" charset="0"/>
                          <a:cs typeface="Times New Roman" panose="02020603050405020304" pitchFamily="18" charset="0"/>
                        </a:rPr>
                        <a:t>hiễm khuẩn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nặng</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Tổn thương phổi và/ hoặc tổn thương nội tạng lan rộng</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Tổn thương gan và/ hoặc tổn thương nội tạng lan rộng</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Tổn thương gan</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Tổn thương thận</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vi-VN" sz="1600" b="1" dirty="0">
                          <a:solidFill>
                            <a:schemeClr val="tx1"/>
                          </a:solidFill>
                          <a:effectLst/>
                          <a:latin typeface="Times New Roman" panose="02020603050405020304" pitchFamily="18" charset="0"/>
                          <a:cs typeface="Times New Roman" panose="02020603050405020304" pitchFamily="18" charset="0"/>
                        </a:rPr>
                        <a:t>Suy giảm chức năng gan</a:t>
                      </a:r>
                      <a:endParaRPr lang="en-US" sz="1600" b="1"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tc>
                  <a:txBody>
                    <a:bodyPr/>
                    <a:lstStyle/>
                    <a:p>
                      <a:pPr algn="just">
                        <a:spcAft>
                          <a:spcPts val="0"/>
                        </a:spcAft>
                      </a:pPr>
                      <a:r>
                        <a:rPr lang="en-US" sz="1600" b="1" dirty="0">
                          <a:effectLst/>
                          <a:latin typeface="Times New Roman" panose="02020603050405020304" pitchFamily="18" charset="0"/>
                          <a:cs typeface="Times New Roman" panose="02020603050405020304" pitchFamily="18" charset="0"/>
                        </a:rPr>
                        <a:t> </a:t>
                      </a:r>
                    </a:p>
                    <a:p>
                      <a:pPr algn="just">
                        <a:spcAft>
                          <a:spcPts val="0"/>
                        </a:spcAft>
                      </a:pPr>
                      <a:r>
                        <a:rPr lang="en-US" sz="1600" b="1" dirty="0">
                          <a:effectLst/>
                          <a:latin typeface="Times New Roman" panose="02020603050405020304" pitchFamily="18" charset="0"/>
                          <a:cs typeface="Times New Roman" panose="02020603050405020304" pitchFamily="18" charset="0"/>
                        </a:rPr>
                        <a:t> </a:t>
                      </a:r>
                    </a:p>
                    <a:p>
                      <a:pPr algn="just">
                        <a:spcAft>
                          <a:spcPts val="0"/>
                        </a:spcAft>
                      </a:pPr>
                      <a:r>
                        <a:rPr lang="en-US" sz="1600" b="1" dirty="0" err="1">
                          <a:effectLst/>
                          <a:latin typeface="Times New Roman" panose="02020603050405020304" pitchFamily="18" charset="0"/>
                          <a:cs typeface="Times New Roman" panose="02020603050405020304" pitchFamily="18" charset="0"/>
                        </a:rPr>
                        <a:t>Các</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máy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sinh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hóa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tự</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động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thông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dụng</a:t>
                      </a:r>
                      <a:endParaRPr lang="en-US" sz="1600" b="1" dirty="0">
                        <a:effectLst/>
                        <a:latin typeface="Times New Roman" panose="02020603050405020304" pitchFamily="18" charset="0"/>
                        <a:ea typeface="DengXian"/>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algn="just">
                        <a:spcAft>
                          <a:spcPts val="0"/>
                        </a:spcAft>
                      </a:pPr>
                      <a:r>
                        <a:rPr lang="vi-VN" sz="1600" dirty="0">
                          <a:solidFill>
                            <a:schemeClr val="tx1"/>
                          </a:solidFill>
                          <a:effectLst/>
                          <a:latin typeface="+mj-lt"/>
                          <a:cs typeface="Times New Roman" panose="02020603050405020304" pitchFamily="18" charset="0"/>
                        </a:rPr>
                        <a:t>Kéo dài thời gian </a:t>
                      </a:r>
                      <a:r>
                        <a:rPr lang="en-US" sz="1600" dirty="0">
                          <a:solidFill>
                            <a:schemeClr val="tx1"/>
                          </a:solidFill>
                          <a:effectLst/>
                          <a:latin typeface="+mj-lt"/>
                          <a:cs typeface="Times New Roman" panose="02020603050405020304" pitchFamily="18" charset="0"/>
                        </a:rPr>
                        <a:t>pro</a:t>
                      </a:r>
                      <a:r>
                        <a:rPr lang="vi-VN" sz="1600" dirty="0">
                          <a:solidFill>
                            <a:schemeClr val="tx1"/>
                          </a:solidFill>
                          <a:effectLst/>
                          <a:latin typeface="+mj-lt"/>
                          <a:cs typeface="Times New Roman" panose="02020603050405020304" pitchFamily="18" charset="0"/>
                        </a:rPr>
                        <a:t>thrombin</a:t>
                      </a:r>
                      <a:endParaRPr lang="en-US" sz="1600" dirty="0">
                        <a:solidFill>
                          <a:schemeClr val="tx1"/>
                        </a:solidFill>
                        <a:effectLst/>
                        <a:latin typeface="+mj-lt"/>
                        <a:cs typeface="Times New Roman" panose="02020603050405020304" pitchFamily="18" charset="0"/>
                      </a:endParaRPr>
                    </a:p>
                    <a:p>
                      <a:pPr algn="just">
                        <a:spcAft>
                          <a:spcPts val="0"/>
                        </a:spcAft>
                      </a:pPr>
                      <a:r>
                        <a:rPr lang="vi-VN" sz="1600" dirty="0">
                          <a:solidFill>
                            <a:schemeClr val="tx1"/>
                          </a:solidFill>
                          <a:effectLst/>
                          <a:latin typeface="+mj-lt"/>
                          <a:cs typeface="Times New Roman" panose="02020603050405020304" pitchFamily="18" charset="0"/>
                        </a:rPr>
                        <a:t>Tăng </a:t>
                      </a:r>
                      <a:r>
                        <a:rPr lang="en-US" sz="1600" dirty="0" err="1">
                          <a:solidFill>
                            <a:schemeClr val="tx1"/>
                          </a:solidFill>
                          <a:effectLst/>
                          <a:latin typeface="+mj-lt"/>
                          <a:cs typeface="Times New Roman" panose="02020603050405020304" pitchFamily="18" charset="0"/>
                        </a:rPr>
                        <a:t>nồng</a:t>
                      </a:r>
                      <a:r>
                        <a:rPr lang="en-US" sz="1600" dirty="0">
                          <a:solidFill>
                            <a:schemeClr val="tx1"/>
                          </a:solidFill>
                          <a:effectLst/>
                          <a:latin typeface="+mj-lt"/>
                          <a:cs typeface="Times New Roman" panose="02020603050405020304" pitchFamily="18" charset="0"/>
                        </a:rPr>
                        <a:t> </a:t>
                      </a:r>
                      <a:r>
                        <a:rPr lang="en-US" sz="1600" dirty="0" err="1">
                          <a:solidFill>
                            <a:schemeClr val="tx1"/>
                          </a:solidFill>
                          <a:effectLst/>
                          <a:latin typeface="+mj-lt"/>
                          <a:cs typeface="Times New Roman" panose="02020603050405020304" pitchFamily="18" charset="0"/>
                        </a:rPr>
                        <a:t>độ</a:t>
                      </a:r>
                      <a:r>
                        <a:rPr lang="en-US" sz="1600" dirty="0">
                          <a:solidFill>
                            <a:schemeClr val="tx1"/>
                          </a:solidFill>
                          <a:effectLst/>
                          <a:latin typeface="+mj-lt"/>
                          <a:cs typeface="Times New Roman" panose="02020603050405020304" pitchFamily="18" charset="0"/>
                        </a:rPr>
                        <a:t> </a:t>
                      </a:r>
                      <a:r>
                        <a:rPr lang="vi-VN" sz="1600" dirty="0">
                          <a:solidFill>
                            <a:schemeClr val="tx1"/>
                          </a:solidFill>
                          <a:effectLst/>
                          <a:latin typeface="+mj-lt"/>
                          <a:cs typeface="Times New Roman" panose="02020603050405020304" pitchFamily="18" charset="0"/>
                        </a:rPr>
                        <a:t>D-dimer</a:t>
                      </a:r>
                      <a:endParaRPr lang="en-US" sz="1600" dirty="0">
                        <a:solidFill>
                          <a:schemeClr val="tx1"/>
                        </a:solidFill>
                        <a:effectLst/>
                        <a:latin typeface="+mj-lt"/>
                        <a:ea typeface="DengXian"/>
                        <a:cs typeface="Times New Roman" panose="02020603050405020304" pitchFamily="18" charset="0"/>
                      </a:endParaRPr>
                    </a:p>
                  </a:txBody>
                  <a:tcPr marL="68580" marR="68580" marT="0" marB="0"/>
                </a:tc>
                <a:tc>
                  <a:txBody>
                    <a:bodyPr/>
                    <a:lstStyle/>
                    <a:p>
                      <a:pPr marL="285750" indent="-285750" algn="l">
                        <a:spcAft>
                          <a:spcPts val="0"/>
                        </a:spcAft>
                        <a:buFont typeface="Wingdings" panose="05000000000000000000" pitchFamily="2" charset="2"/>
                        <a:buChar char="Ø"/>
                      </a:pPr>
                      <a:r>
                        <a:rPr lang="en-US" sz="1600" b="1" dirty="0" err="1">
                          <a:solidFill>
                            <a:schemeClr val="tx1"/>
                          </a:solidFill>
                          <a:effectLst/>
                          <a:latin typeface="Times New Roman" panose="02020603050405020304" pitchFamily="18" charset="0"/>
                          <a:cs typeface="Times New Roman" panose="02020603050405020304" pitchFamily="18" charset="0"/>
                        </a:rPr>
                        <a:t>Rối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loạn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máu</a:t>
                      </a:r>
                      <a:r>
                        <a:rPr lang="en-US" sz="1600" b="1" dirty="0">
                          <a:solidFill>
                            <a:schemeClr val="tx1"/>
                          </a:solidFill>
                          <a:effectLst/>
                          <a:latin typeface="Times New Roman" panose="02020603050405020304" pitchFamily="18" charset="0"/>
                          <a:cs typeface="Times New Roman" panose="02020603050405020304" pitchFamily="18" charset="0"/>
                        </a:rPr>
                        <a:t> do </a:t>
                      </a:r>
                      <a:r>
                        <a:rPr lang="en-US" sz="1600" b="1" dirty="0" err="1">
                          <a:solidFill>
                            <a:schemeClr val="tx1"/>
                          </a:solidFill>
                          <a:effectLst/>
                          <a:latin typeface="Times New Roman" panose="02020603050405020304" pitchFamily="18" charset="0"/>
                          <a:cs typeface="Times New Roman" panose="02020603050405020304" pitchFamily="18" charset="0"/>
                        </a:rPr>
                        <a:t>tăng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vi-VN" sz="1600" b="1" dirty="0">
                          <a:solidFill>
                            <a:schemeClr val="tx1"/>
                          </a:solidFill>
                          <a:effectLst/>
                          <a:latin typeface="Times New Roman" panose="02020603050405020304" pitchFamily="18" charset="0"/>
                          <a:cs typeface="Times New Roman" panose="02020603050405020304" pitchFamily="18" charset="0"/>
                        </a:rPr>
                        <a:t>/</a:t>
                      </a:r>
                      <a:r>
                        <a:rPr lang="en-US" sz="1600" b="1" dirty="0" err="1">
                          <a:solidFill>
                            <a:schemeClr val="tx1"/>
                          </a:solidFill>
                          <a:effectLst/>
                          <a:latin typeface="Times New Roman" panose="02020603050405020304" pitchFamily="18" charset="0"/>
                          <a:cs typeface="Times New Roman" panose="02020603050405020304" pitchFamily="18" charset="0"/>
                        </a:rPr>
                        <a:t>lan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tỏa</a:t>
                      </a:r>
                      <a:endParaRPr lang="en-US" sz="1600" b="1" dirty="0">
                        <a:solidFill>
                          <a:schemeClr val="tx1"/>
                        </a:solidFill>
                        <a:effectLst/>
                        <a:latin typeface="Times New Roman" panose="02020603050405020304" pitchFamily="18" charset="0"/>
                        <a:cs typeface="Times New Roman" panose="02020603050405020304" pitchFamily="18" charset="0"/>
                      </a:endParaRPr>
                    </a:p>
                    <a:p>
                      <a:pPr marL="285750" indent="-285750" algn="l">
                        <a:spcAft>
                          <a:spcPts val="0"/>
                        </a:spcAft>
                        <a:buFont typeface="Wingdings" panose="05000000000000000000" pitchFamily="2" charset="2"/>
                        <a:buChar char="Ø"/>
                      </a:pPr>
                      <a:r>
                        <a:rPr lang="en-US" sz="1600" b="1" dirty="0" err="1">
                          <a:solidFill>
                            <a:schemeClr val="tx1"/>
                          </a:solidFill>
                          <a:effectLst/>
                          <a:latin typeface="Times New Roman" panose="02020603050405020304" pitchFamily="18" charset="0"/>
                          <a:cs typeface="Times New Roman" panose="02020603050405020304" pitchFamily="18" charset="0"/>
                        </a:rPr>
                        <a:t>Rối</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loạn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máu</a:t>
                      </a:r>
                      <a:r>
                        <a:rPr lang="en-US" sz="1600" b="1" dirty="0">
                          <a:solidFill>
                            <a:schemeClr val="tx1"/>
                          </a:solidFill>
                          <a:effectLst/>
                          <a:latin typeface="Times New Roman" panose="02020603050405020304" pitchFamily="18" charset="0"/>
                          <a:cs typeface="Times New Roman" panose="02020603050405020304" pitchFamily="18" charset="0"/>
                        </a:rPr>
                        <a:t> do </a:t>
                      </a:r>
                      <a:r>
                        <a:rPr lang="en-US" sz="1600" b="1" dirty="0" err="1">
                          <a:solidFill>
                            <a:schemeClr val="tx1"/>
                          </a:solidFill>
                          <a:effectLst/>
                          <a:latin typeface="Times New Roman" panose="02020603050405020304" pitchFamily="18" charset="0"/>
                          <a:cs typeface="Times New Roman" panose="02020603050405020304" pitchFamily="18" charset="0"/>
                        </a:rPr>
                        <a:t>tăng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đông</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và</a:t>
                      </a:r>
                      <a:r>
                        <a:rPr lang="vi-VN" sz="1600" b="1" dirty="0">
                          <a:solidFill>
                            <a:schemeClr val="tx1"/>
                          </a:solidFill>
                          <a:effectLst/>
                          <a:latin typeface="Times New Roman" panose="02020603050405020304" pitchFamily="18" charset="0"/>
                          <a:cs typeface="Times New Roman" panose="02020603050405020304" pitchFamily="18" charset="0"/>
                        </a:rPr>
                        <a:t>/</a:t>
                      </a:r>
                      <a:r>
                        <a:rPr lang="en-US" sz="1600" b="1" dirty="0" err="1">
                          <a:solidFill>
                            <a:schemeClr val="tx1"/>
                          </a:solidFill>
                          <a:effectLst/>
                          <a:latin typeface="Times New Roman" panose="02020603050405020304" pitchFamily="18" charset="0"/>
                          <a:cs typeface="Times New Roman" panose="02020603050405020304" pitchFamily="18" charset="0"/>
                        </a:rPr>
                        <a:t>lan</a:t>
                      </a:r>
                      <a:r>
                        <a:rPr lang="en-US" sz="1600" b="1" dirty="0">
                          <a:solidFill>
                            <a:schemeClr val="tx1"/>
                          </a:solidFill>
                          <a:effectLst/>
                          <a:latin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cs typeface="Times New Roman" panose="02020603050405020304" pitchFamily="18" charset="0"/>
                        </a:rPr>
                        <a:t>tỏa</a:t>
                      </a:r>
                      <a:endParaRPr lang="en-US" sz="1600" b="1" dirty="0">
                        <a:solidFill>
                          <a:schemeClr val="tx1"/>
                        </a:solidFill>
                        <a:effectLst/>
                        <a:latin typeface="Times New Roman" panose="02020603050405020304" pitchFamily="18" charset="0"/>
                        <a:ea typeface="DengXian"/>
                        <a:cs typeface="Times New Roman" panose="02020603050405020304" pitchFamily="18" charset="0"/>
                      </a:endParaRPr>
                    </a:p>
                  </a:txBody>
                  <a:tcPr marL="68580" marR="68580" marT="0" marB="0"/>
                </a:tc>
                <a:tc>
                  <a:txBody>
                    <a:bodyPr/>
                    <a:lstStyle/>
                    <a:p>
                      <a:pPr algn="just">
                        <a:spcAft>
                          <a:spcPts val="0"/>
                        </a:spcAft>
                      </a:pPr>
                      <a:r>
                        <a:rPr lang="en-US" sz="1600" b="1" dirty="0" err="1">
                          <a:effectLst/>
                          <a:latin typeface="Times New Roman" panose="02020603050405020304" pitchFamily="18" charset="0"/>
                          <a:cs typeface="Times New Roman" panose="02020603050405020304" pitchFamily="18" charset="0"/>
                        </a:rPr>
                        <a:t>Các</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máy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đông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máu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tự</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động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thông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dụng</a:t>
                      </a:r>
                      <a:endParaRPr lang="en-US" sz="1600" b="1" dirty="0">
                        <a:effectLst/>
                        <a:latin typeface="Times New Roman" panose="02020603050405020304" pitchFamily="18" charset="0"/>
                        <a:ea typeface="DengXian"/>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5" name="Rectangle 4">
            <a:extLst>
              <a:ext uri="{FF2B5EF4-FFF2-40B4-BE49-F238E27FC236}">
                <a16:creationId xmlns="" xmlns:a16="http://schemas.microsoft.com/office/drawing/2014/main" id="{A1D17EB5-CE63-49D6-93AF-A911CA43C2FF}"/>
              </a:ext>
            </a:extLst>
          </p:cNvPr>
          <p:cNvSpPr/>
          <p:nvPr/>
        </p:nvSpPr>
        <p:spPr>
          <a:xfrm>
            <a:off x="7209182" y="6445440"/>
            <a:ext cx="6096000" cy="646331"/>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nguồn</a:t>
            </a:r>
            <a:r>
              <a:rPr lang="en-US" i="1" dirty="0">
                <a:latin typeface="Times New Roman" panose="02020603050405020304" pitchFamily="18" charset="0"/>
                <a:cs typeface="Times New Roman" panose="02020603050405020304" pitchFamily="18" charset="0"/>
              </a:rPr>
              <a:t>: Giuseppe Lippi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Mario </a:t>
            </a:r>
            <a:r>
              <a:rPr lang="en-US" i="1" dirty="0" err="1">
                <a:latin typeface="Times New Roman" panose="02020603050405020304" pitchFamily="18" charset="0"/>
                <a:cs typeface="Times New Roman" panose="02020603050405020304" pitchFamily="18" charset="0"/>
              </a:rPr>
              <a:t>Plebani</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22501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 xmlns:a16="http://schemas.microsoft.com/office/drawing/2014/main" id="{868F49C6-DE7B-4CA0-A83C-C4334401A2AA}"/>
              </a:ext>
            </a:extLst>
          </p:cNvPr>
          <p:cNvSpPr>
            <a:spLocks noChangeArrowheads="1"/>
          </p:cNvSpPr>
          <p:nvPr/>
        </p:nvSpPr>
        <p:spPr bwMode="auto">
          <a:xfrm>
            <a:off x="1955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19" name="Rectangle 6">
            <a:extLst>
              <a:ext uri="{FF2B5EF4-FFF2-40B4-BE49-F238E27FC236}">
                <a16:creationId xmlns="" xmlns:a16="http://schemas.microsoft.com/office/drawing/2014/main" id="{9BBAF371-23A2-4137-8FAD-10670431D986}"/>
              </a:ext>
            </a:extLst>
          </p:cNvPr>
          <p:cNvSpPr>
            <a:spLocks noChangeArrowheads="1"/>
          </p:cNvSpPr>
          <p:nvPr/>
        </p:nvSpPr>
        <p:spPr bwMode="auto">
          <a:xfrm>
            <a:off x="4648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243724" name="Rectangle 12">
            <a:extLst>
              <a:ext uri="{FF2B5EF4-FFF2-40B4-BE49-F238E27FC236}">
                <a16:creationId xmlns="" xmlns:a16="http://schemas.microsoft.com/office/drawing/2014/main" id="{6E0E8DD5-1C5B-49C1-A195-D62BE425F247}"/>
              </a:ext>
            </a:extLst>
          </p:cNvPr>
          <p:cNvSpPr>
            <a:spLocks noChangeArrowheads="1"/>
          </p:cNvSpPr>
          <p:nvPr/>
        </p:nvSpPr>
        <p:spPr bwMode="auto">
          <a:xfrm>
            <a:off x="7046913" y="4165601"/>
            <a:ext cx="2292350" cy="644525"/>
          </a:xfrm>
          <a:prstGeom prst="rect">
            <a:avLst/>
          </a:prstGeom>
          <a:solidFill>
            <a:srgbClr val="0000FF"/>
          </a:solidFill>
          <a:ln w="25400">
            <a:noFill/>
            <a:miter lim="800000"/>
            <a:headEnd/>
            <a:tailEnd/>
          </a:ln>
          <a:effectLst>
            <a:outerShdw dist="107763" dir="2700000" algn="ctr" rotWithShape="0">
              <a:srgbClr val="FAFD00"/>
            </a:outerShdw>
          </a:effectLst>
        </p:spPr>
        <p:txBody>
          <a:bodyPr lIns="90488" tIns="44450" rIns="90488" bIns="44450">
            <a:spAutoFit/>
          </a:bodyPr>
          <a:lstStyle/>
          <a:p>
            <a:pPr algn="ctr">
              <a:defRPr/>
            </a:pPr>
            <a:r>
              <a:rPr lang="en-US" b="1">
                <a:solidFill>
                  <a:srgbClr val="FFFF00"/>
                </a:solidFill>
              </a:rPr>
              <a:t>Trong phòng xét nghiệm</a:t>
            </a:r>
          </a:p>
        </p:txBody>
      </p:sp>
      <p:sp>
        <p:nvSpPr>
          <p:cNvPr id="9221" name="Rectangle 20">
            <a:extLst>
              <a:ext uri="{FF2B5EF4-FFF2-40B4-BE49-F238E27FC236}">
                <a16:creationId xmlns="" xmlns:a16="http://schemas.microsoft.com/office/drawing/2014/main" id="{50B6D417-EF23-4C1C-8D29-B875359D8D66}"/>
              </a:ext>
            </a:extLst>
          </p:cNvPr>
          <p:cNvSpPr>
            <a:spLocks noChangeArrowheads="1"/>
          </p:cNvSpPr>
          <p:nvPr/>
        </p:nvSpPr>
        <p:spPr bwMode="auto">
          <a:xfrm>
            <a:off x="5627688" y="1993901"/>
            <a:ext cx="15430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990099"/>
                </a:solidFill>
              </a:rPr>
              <a:t>Vận chuyển </a:t>
            </a:r>
          </a:p>
          <a:p>
            <a:pPr algn="ctr" eaLnBrk="1" hangingPunct="1"/>
            <a:r>
              <a:rPr lang="en-US" altLang="en-US" b="1">
                <a:solidFill>
                  <a:srgbClr val="990099"/>
                </a:solidFill>
              </a:rPr>
              <a:t>mẫu</a:t>
            </a:r>
            <a:endParaRPr lang="en-US" altLang="en-US" b="1">
              <a:solidFill>
                <a:srgbClr val="FAFD00"/>
              </a:solidFill>
            </a:endParaRPr>
          </a:p>
        </p:txBody>
      </p:sp>
      <p:grpSp>
        <p:nvGrpSpPr>
          <p:cNvPr id="9222" name="Group 32">
            <a:extLst>
              <a:ext uri="{FF2B5EF4-FFF2-40B4-BE49-F238E27FC236}">
                <a16:creationId xmlns="" xmlns:a16="http://schemas.microsoft.com/office/drawing/2014/main" id="{AC0BF1A1-572A-4FCD-970B-B7A4134CE8B3}"/>
              </a:ext>
            </a:extLst>
          </p:cNvPr>
          <p:cNvGrpSpPr>
            <a:grpSpLocks/>
          </p:cNvGrpSpPr>
          <p:nvPr/>
        </p:nvGrpSpPr>
        <p:grpSpPr bwMode="auto">
          <a:xfrm>
            <a:off x="1669821" y="1733550"/>
            <a:ext cx="8858250" cy="4495800"/>
            <a:chOff x="134056" y="1943100"/>
            <a:chExt cx="8857544" cy="4495800"/>
          </a:xfrm>
        </p:grpSpPr>
        <p:sp>
          <p:nvSpPr>
            <p:cNvPr id="9227" name="Oval 2">
              <a:extLst>
                <a:ext uri="{FF2B5EF4-FFF2-40B4-BE49-F238E27FC236}">
                  <a16:creationId xmlns="" xmlns:a16="http://schemas.microsoft.com/office/drawing/2014/main" id="{10CC58FC-C0A9-409A-A723-3BEE23E381FB}"/>
                </a:ext>
              </a:extLst>
            </p:cNvPr>
            <p:cNvSpPr>
              <a:spLocks noChangeArrowheads="1"/>
            </p:cNvSpPr>
            <p:nvPr/>
          </p:nvSpPr>
          <p:spPr bwMode="auto">
            <a:xfrm>
              <a:off x="1066800" y="2087880"/>
              <a:ext cx="7467600" cy="3886200"/>
            </a:xfrm>
            <a:prstGeom prst="ellipse">
              <a:avLst/>
            </a:prstGeom>
            <a:solidFill>
              <a:srgbClr val="99FFCC"/>
            </a:solidFill>
            <a:ln w="50800">
              <a:solidFill>
                <a:srgbClr val="DDDDDD"/>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28" name="Oval 3">
              <a:extLst>
                <a:ext uri="{FF2B5EF4-FFF2-40B4-BE49-F238E27FC236}">
                  <a16:creationId xmlns="" xmlns:a16="http://schemas.microsoft.com/office/drawing/2014/main" id="{1C6CC999-5F4E-419C-8A34-24D326582156}"/>
                </a:ext>
              </a:extLst>
            </p:cNvPr>
            <p:cNvSpPr>
              <a:spLocks noChangeArrowheads="1"/>
            </p:cNvSpPr>
            <p:nvPr/>
          </p:nvSpPr>
          <p:spPr bwMode="auto">
            <a:xfrm>
              <a:off x="2286000" y="2019300"/>
              <a:ext cx="1543756"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29" name="Oval 4">
              <a:extLst>
                <a:ext uri="{FF2B5EF4-FFF2-40B4-BE49-F238E27FC236}">
                  <a16:creationId xmlns="" xmlns:a16="http://schemas.microsoft.com/office/drawing/2014/main" id="{0F8C5A74-549B-4A72-B748-C4F55BEB37F3}"/>
                </a:ext>
              </a:extLst>
            </p:cNvPr>
            <p:cNvSpPr>
              <a:spLocks noChangeArrowheads="1"/>
            </p:cNvSpPr>
            <p:nvPr/>
          </p:nvSpPr>
          <p:spPr bwMode="auto">
            <a:xfrm>
              <a:off x="438856" y="4610100"/>
              <a:ext cx="1542344"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30" name="Oval 8">
              <a:extLst>
                <a:ext uri="{FF2B5EF4-FFF2-40B4-BE49-F238E27FC236}">
                  <a16:creationId xmlns="" xmlns:a16="http://schemas.microsoft.com/office/drawing/2014/main" id="{3B1DD767-E5F6-4996-BF99-62C6F5940722}"/>
                </a:ext>
              </a:extLst>
            </p:cNvPr>
            <p:cNvSpPr>
              <a:spLocks noChangeArrowheads="1"/>
            </p:cNvSpPr>
            <p:nvPr/>
          </p:nvSpPr>
          <p:spPr bwMode="auto">
            <a:xfrm>
              <a:off x="134056" y="3543300"/>
              <a:ext cx="1542344"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31" name="Oval 9">
              <a:extLst>
                <a:ext uri="{FF2B5EF4-FFF2-40B4-BE49-F238E27FC236}">
                  <a16:creationId xmlns="" xmlns:a16="http://schemas.microsoft.com/office/drawing/2014/main" id="{4080951D-F839-407C-8783-DA2DEA26D6D8}"/>
                </a:ext>
              </a:extLst>
            </p:cNvPr>
            <p:cNvSpPr>
              <a:spLocks noChangeArrowheads="1"/>
            </p:cNvSpPr>
            <p:nvPr/>
          </p:nvSpPr>
          <p:spPr bwMode="auto">
            <a:xfrm>
              <a:off x="6096000" y="2209801"/>
              <a:ext cx="1713089" cy="765175"/>
            </a:xfrm>
            <a:prstGeom prst="ellipse">
              <a:avLst/>
            </a:prstGeom>
            <a:solidFill>
              <a:srgbClr val="0000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32" name="Line 10">
              <a:extLst>
                <a:ext uri="{FF2B5EF4-FFF2-40B4-BE49-F238E27FC236}">
                  <a16:creationId xmlns="" xmlns:a16="http://schemas.microsoft.com/office/drawing/2014/main" id="{60CDCA25-AADF-4A09-A777-F1F0838D4401}"/>
                </a:ext>
              </a:extLst>
            </p:cNvPr>
            <p:cNvSpPr>
              <a:spLocks noChangeShapeType="1"/>
            </p:cNvSpPr>
            <p:nvPr/>
          </p:nvSpPr>
          <p:spPr bwMode="auto">
            <a:xfrm flipH="1">
              <a:off x="4854223" y="2362200"/>
              <a:ext cx="894644" cy="3810000"/>
            </a:xfrm>
            <a:prstGeom prst="line">
              <a:avLst/>
            </a:prstGeom>
            <a:noFill/>
            <a:ln w="101600">
              <a:solidFill>
                <a:srgbClr val="31650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3723" name="Rectangle 11">
              <a:extLst>
                <a:ext uri="{FF2B5EF4-FFF2-40B4-BE49-F238E27FC236}">
                  <a16:creationId xmlns="" xmlns:a16="http://schemas.microsoft.com/office/drawing/2014/main" id="{81A16285-76E2-414F-BCC6-71E21699B471}"/>
                </a:ext>
              </a:extLst>
            </p:cNvPr>
            <p:cNvSpPr>
              <a:spLocks noChangeArrowheads="1"/>
            </p:cNvSpPr>
            <p:nvPr/>
          </p:nvSpPr>
          <p:spPr bwMode="auto">
            <a:xfrm>
              <a:off x="2059541" y="3594100"/>
              <a:ext cx="2515986" cy="366712"/>
            </a:xfrm>
            <a:prstGeom prst="rect">
              <a:avLst/>
            </a:prstGeom>
            <a:solidFill>
              <a:srgbClr val="FFCC99"/>
            </a:solidFill>
            <a:ln w="25400">
              <a:noFill/>
              <a:miter lim="800000"/>
              <a:headEnd/>
              <a:tailEnd/>
            </a:ln>
            <a:effectLst>
              <a:outerShdw dist="107763" dir="2700000" algn="ctr" rotWithShape="0">
                <a:srgbClr val="316501"/>
              </a:outerShdw>
            </a:effectLst>
          </p:spPr>
          <p:txBody>
            <a:bodyPr lIns="90488" tIns="44450" rIns="90488" bIns="44450">
              <a:spAutoFit/>
            </a:bodyPr>
            <a:lstStyle/>
            <a:p>
              <a:pPr algn="ctr">
                <a:defRPr/>
              </a:pPr>
              <a:r>
                <a:rPr lang="en-US" b="1">
                  <a:solidFill>
                    <a:srgbClr val="CC0099"/>
                  </a:solidFill>
                </a:rPr>
                <a:t>Bên ngoài PXN</a:t>
              </a:r>
            </a:p>
          </p:txBody>
        </p:sp>
        <p:sp>
          <p:nvSpPr>
            <p:cNvPr id="9234" name="Rectangle 13">
              <a:extLst>
                <a:ext uri="{FF2B5EF4-FFF2-40B4-BE49-F238E27FC236}">
                  <a16:creationId xmlns="" xmlns:a16="http://schemas.microsoft.com/office/drawing/2014/main" id="{9D56F90D-D4B9-41D0-849A-87D5EFA74395}"/>
                </a:ext>
              </a:extLst>
            </p:cNvPr>
            <p:cNvSpPr>
              <a:spLocks noChangeArrowheads="1"/>
            </p:cNvSpPr>
            <p:nvPr/>
          </p:nvSpPr>
          <p:spPr bwMode="auto">
            <a:xfrm>
              <a:off x="2419954" y="2081214"/>
              <a:ext cx="1298433"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990099"/>
                  </a:solidFill>
                </a:rPr>
                <a:t>Bảo </a:t>
              </a:r>
              <a:r>
                <a:rPr lang="en-US" altLang="en-US" b="1" dirty="0" err="1">
                  <a:solidFill>
                    <a:srgbClr val="990099"/>
                  </a:solidFill>
                </a:rPr>
                <a:t>quản</a:t>
              </a:r>
              <a:r>
                <a:rPr lang="en-US" altLang="en-US" b="1" dirty="0">
                  <a:solidFill>
                    <a:srgbClr val="990099"/>
                  </a:solidFill>
                </a:rPr>
                <a:t> </a:t>
              </a:r>
            </a:p>
            <a:p>
              <a:pPr algn="ctr" eaLnBrk="1" hangingPunct="1"/>
              <a:r>
                <a:rPr lang="en-US" altLang="en-US" b="1" dirty="0" err="1">
                  <a:solidFill>
                    <a:srgbClr val="990099"/>
                  </a:solidFill>
                </a:rPr>
                <a:t>mẫu</a:t>
              </a:r>
              <a:endParaRPr lang="en-US" altLang="en-US" b="1" dirty="0">
                <a:solidFill>
                  <a:srgbClr val="FAFD00"/>
                </a:solidFill>
              </a:endParaRPr>
            </a:p>
          </p:txBody>
        </p:sp>
        <p:sp>
          <p:nvSpPr>
            <p:cNvPr id="9235" name="Rectangle 14">
              <a:extLst>
                <a:ext uri="{FF2B5EF4-FFF2-40B4-BE49-F238E27FC236}">
                  <a16:creationId xmlns="" xmlns:a16="http://schemas.microsoft.com/office/drawing/2014/main" id="{86F317F5-1B6F-4F50-ACC0-FE6E764EA5FB}"/>
                </a:ext>
              </a:extLst>
            </p:cNvPr>
            <p:cNvSpPr>
              <a:spLocks noChangeArrowheads="1"/>
            </p:cNvSpPr>
            <p:nvPr/>
          </p:nvSpPr>
          <p:spPr bwMode="auto">
            <a:xfrm>
              <a:off x="155791" y="3579814"/>
              <a:ext cx="150029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err="1">
                  <a:solidFill>
                    <a:srgbClr val="990099"/>
                  </a:solidFill>
                </a:rPr>
                <a:t>Chuẩn</a:t>
              </a:r>
              <a:r>
                <a:rPr lang="en-US" altLang="en-US" b="1" dirty="0">
                  <a:solidFill>
                    <a:srgbClr val="990099"/>
                  </a:solidFill>
                </a:rPr>
                <a:t> </a:t>
              </a:r>
              <a:r>
                <a:rPr lang="en-US" altLang="en-US" b="1" dirty="0" err="1">
                  <a:solidFill>
                    <a:srgbClr val="990099"/>
                  </a:solidFill>
                </a:rPr>
                <a:t>bị</a:t>
              </a:r>
              <a:endParaRPr lang="en-US" altLang="en-US" b="1" dirty="0">
                <a:solidFill>
                  <a:srgbClr val="990099"/>
                </a:solidFill>
              </a:endParaRPr>
            </a:p>
            <a:p>
              <a:pPr algn="ctr" eaLnBrk="1" hangingPunct="1"/>
              <a:r>
                <a:rPr lang="en-US" altLang="en-US" b="1" dirty="0">
                  <a:solidFill>
                    <a:srgbClr val="990099"/>
                  </a:solidFill>
                </a:rPr>
                <a:t>Ng</a:t>
              </a:r>
              <a:r>
                <a:rPr lang="vi-VN" altLang="en-US" b="1" dirty="0">
                  <a:solidFill>
                    <a:srgbClr val="990099"/>
                  </a:solidFill>
                </a:rPr>
                <a:t>ư</a:t>
              </a:r>
              <a:r>
                <a:rPr lang="en-US" altLang="en-US" b="1" dirty="0" err="1">
                  <a:solidFill>
                    <a:srgbClr val="990099"/>
                  </a:solidFill>
                </a:rPr>
                <a:t>ời</a:t>
              </a:r>
              <a:r>
                <a:rPr lang="en-US" altLang="en-US" b="1" dirty="0">
                  <a:solidFill>
                    <a:srgbClr val="990099"/>
                  </a:solidFill>
                </a:rPr>
                <a:t> </a:t>
              </a:r>
              <a:r>
                <a:rPr lang="en-US" altLang="en-US" b="1" dirty="0" err="1">
                  <a:solidFill>
                    <a:srgbClr val="990099"/>
                  </a:solidFill>
                </a:rPr>
                <a:t>bệnh</a:t>
              </a:r>
              <a:endParaRPr lang="en-US" altLang="en-US" b="1" dirty="0">
                <a:solidFill>
                  <a:srgbClr val="FAFD00"/>
                </a:solidFill>
              </a:endParaRPr>
            </a:p>
          </p:txBody>
        </p:sp>
        <p:sp>
          <p:nvSpPr>
            <p:cNvPr id="9236" name="Rectangle 15">
              <a:extLst>
                <a:ext uri="{FF2B5EF4-FFF2-40B4-BE49-F238E27FC236}">
                  <a16:creationId xmlns="" xmlns:a16="http://schemas.microsoft.com/office/drawing/2014/main" id="{92254099-3A4C-4D54-A3B6-B66148DB9D1D}"/>
                </a:ext>
              </a:extLst>
            </p:cNvPr>
            <p:cNvSpPr>
              <a:spLocks noChangeArrowheads="1"/>
            </p:cNvSpPr>
            <p:nvPr/>
          </p:nvSpPr>
          <p:spPr bwMode="auto">
            <a:xfrm>
              <a:off x="516750" y="4691380"/>
              <a:ext cx="1285609"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990099"/>
                  </a:solidFill>
                </a:rPr>
                <a:t>Yêu cầu </a:t>
              </a:r>
            </a:p>
            <a:p>
              <a:pPr eaLnBrk="1" hangingPunct="1"/>
              <a:r>
                <a:rPr lang="en-US" altLang="en-US" b="1">
                  <a:solidFill>
                    <a:srgbClr val="990099"/>
                  </a:solidFill>
                </a:rPr>
                <a:t>về loại XN</a:t>
              </a:r>
            </a:p>
          </p:txBody>
        </p:sp>
        <p:sp>
          <p:nvSpPr>
            <p:cNvPr id="9237" name="Rectangle 16">
              <a:extLst>
                <a:ext uri="{FF2B5EF4-FFF2-40B4-BE49-F238E27FC236}">
                  <a16:creationId xmlns="" xmlns:a16="http://schemas.microsoft.com/office/drawing/2014/main" id="{525EAC5F-8D5B-4993-ABD5-89E3A0896353}"/>
                </a:ext>
              </a:extLst>
            </p:cNvPr>
            <p:cNvSpPr>
              <a:spLocks noChangeArrowheads="1"/>
            </p:cNvSpPr>
            <p:nvPr/>
          </p:nvSpPr>
          <p:spPr bwMode="auto">
            <a:xfrm>
              <a:off x="6269613" y="2236789"/>
              <a:ext cx="1413850"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AFD00"/>
                  </a:solidFill>
                </a:rPr>
                <a:t>Nhận mẫu </a:t>
              </a:r>
            </a:p>
            <a:p>
              <a:pPr algn="ctr" eaLnBrk="1" hangingPunct="1"/>
              <a:r>
                <a:rPr lang="en-US" altLang="en-US" b="1">
                  <a:solidFill>
                    <a:srgbClr val="FAFD00"/>
                  </a:solidFill>
                </a:rPr>
                <a:t>bệnh phẩm</a:t>
              </a:r>
            </a:p>
          </p:txBody>
        </p:sp>
        <p:sp>
          <p:nvSpPr>
            <p:cNvPr id="9238" name="Oval 17">
              <a:extLst>
                <a:ext uri="{FF2B5EF4-FFF2-40B4-BE49-F238E27FC236}">
                  <a16:creationId xmlns="" xmlns:a16="http://schemas.microsoft.com/office/drawing/2014/main" id="{33E78E9E-E402-43A1-A56D-285966B9DE51}"/>
                </a:ext>
              </a:extLst>
            </p:cNvPr>
            <p:cNvSpPr>
              <a:spLocks noChangeArrowheads="1"/>
            </p:cNvSpPr>
            <p:nvPr/>
          </p:nvSpPr>
          <p:spPr bwMode="auto">
            <a:xfrm>
              <a:off x="685800" y="2552700"/>
              <a:ext cx="1543756"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39" name="Rectangle 18">
              <a:extLst>
                <a:ext uri="{FF2B5EF4-FFF2-40B4-BE49-F238E27FC236}">
                  <a16:creationId xmlns="" xmlns:a16="http://schemas.microsoft.com/office/drawing/2014/main" id="{5C4CFABA-5179-40C7-8821-7011A385B37B}"/>
                </a:ext>
              </a:extLst>
            </p:cNvPr>
            <p:cNvSpPr>
              <a:spLocks noChangeArrowheads="1"/>
            </p:cNvSpPr>
            <p:nvPr/>
          </p:nvSpPr>
          <p:spPr bwMode="auto">
            <a:xfrm>
              <a:off x="738454" y="2600326"/>
              <a:ext cx="1477970"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990099"/>
                  </a:solidFill>
                </a:rPr>
                <a:t>Lấy mẫu</a:t>
              </a:r>
            </a:p>
            <a:p>
              <a:pPr algn="ctr" eaLnBrk="1" hangingPunct="1"/>
              <a:r>
                <a:rPr lang="en-US" altLang="en-US" b="1">
                  <a:solidFill>
                    <a:srgbClr val="990099"/>
                  </a:solidFill>
                </a:rPr>
                <a:t> bệnh phẩm</a:t>
              </a:r>
              <a:endParaRPr lang="en-US" altLang="en-US" b="1">
                <a:solidFill>
                  <a:srgbClr val="FAFD00"/>
                </a:solidFill>
              </a:endParaRPr>
            </a:p>
          </p:txBody>
        </p:sp>
        <p:sp>
          <p:nvSpPr>
            <p:cNvPr id="9240" name="Oval 19">
              <a:extLst>
                <a:ext uri="{FF2B5EF4-FFF2-40B4-BE49-F238E27FC236}">
                  <a16:creationId xmlns="" xmlns:a16="http://schemas.microsoft.com/office/drawing/2014/main" id="{5E2CAF00-61B3-4CDC-87C7-D9FC7B1525A5}"/>
                </a:ext>
              </a:extLst>
            </p:cNvPr>
            <p:cNvSpPr>
              <a:spLocks noChangeArrowheads="1"/>
            </p:cNvSpPr>
            <p:nvPr/>
          </p:nvSpPr>
          <p:spPr bwMode="auto">
            <a:xfrm>
              <a:off x="4096456" y="1943100"/>
              <a:ext cx="1542344"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41" name="Oval 21">
              <a:extLst>
                <a:ext uri="{FF2B5EF4-FFF2-40B4-BE49-F238E27FC236}">
                  <a16:creationId xmlns="" xmlns:a16="http://schemas.microsoft.com/office/drawing/2014/main" id="{FEAE0DBE-0232-4B46-9A57-45CDA5B314CA}"/>
                </a:ext>
              </a:extLst>
            </p:cNvPr>
            <p:cNvSpPr>
              <a:spLocks noChangeArrowheads="1"/>
            </p:cNvSpPr>
            <p:nvPr/>
          </p:nvSpPr>
          <p:spPr bwMode="auto">
            <a:xfrm>
              <a:off x="1557867" y="5334000"/>
              <a:ext cx="1543756"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42" name="Rectangle 22">
              <a:extLst>
                <a:ext uri="{FF2B5EF4-FFF2-40B4-BE49-F238E27FC236}">
                  <a16:creationId xmlns="" xmlns:a16="http://schemas.microsoft.com/office/drawing/2014/main" id="{B4A61297-43E5-4E51-B31B-835C1E541ADF}"/>
                </a:ext>
              </a:extLst>
            </p:cNvPr>
            <p:cNvSpPr>
              <a:spLocks noChangeArrowheads="1"/>
            </p:cNvSpPr>
            <p:nvPr/>
          </p:nvSpPr>
          <p:spPr bwMode="auto">
            <a:xfrm>
              <a:off x="1697849" y="5575300"/>
              <a:ext cx="150029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990099"/>
                  </a:solidFill>
                </a:rPr>
                <a:t>Ng</a:t>
              </a:r>
              <a:r>
                <a:rPr lang="vi-VN" altLang="en-US" b="1" dirty="0">
                  <a:solidFill>
                    <a:srgbClr val="990099"/>
                  </a:solidFill>
                </a:rPr>
                <a:t>ư</a:t>
              </a:r>
              <a:r>
                <a:rPr lang="en-US" altLang="en-US" b="1" dirty="0" err="1">
                  <a:solidFill>
                    <a:srgbClr val="990099"/>
                  </a:solidFill>
                </a:rPr>
                <a:t>ời</a:t>
              </a:r>
              <a:r>
                <a:rPr lang="en-US" altLang="en-US" b="1" dirty="0">
                  <a:solidFill>
                    <a:srgbClr val="990099"/>
                  </a:solidFill>
                </a:rPr>
                <a:t> </a:t>
              </a:r>
              <a:r>
                <a:rPr lang="en-US" altLang="en-US" b="1" dirty="0" err="1">
                  <a:solidFill>
                    <a:srgbClr val="990099"/>
                  </a:solidFill>
                </a:rPr>
                <a:t>bệnh</a:t>
              </a:r>
              <a:endParaRPr lang="en-US" altLang="en-US" b="1" dirty="0">
                <a:solidFill>
                  <a:srgbClr val="990099"/>
                </a:solidFill>
              </a:endParaRPr>
            </a:p>
          </p:txBody>
        </p:sp>
        <p:sp>
          <p:nvSpPr>
            <p:cNvPr id="9243" name="Oval 23">
              <a:extLst>
                <a:ext uri="{FF2B5EF4-FFF2-40B4-BE49-F238E27FC236}">
                  <a16:creationId xmlns="" xmlns:a16="http://schemas.microsoft.com/office/drawing/2014/main" id="{985F5B46-D74D-4D68-963E-F0499E51CBA8}"/>
                </a:ext>
              </a:extLst>
            </p:cNvPr>
            <p:cNvSpPr>
              <a:spLocks noChangeArrowheads="1"/>
            </p:cNvSpPr>
            <p:nvPr/>
          </p:nvSpPr>
          <p:spPr bwMode="auto">
            <a:xfrm>
              <a:off x="3258256" y="5638800"/>
              <a:ext cx="1542344" cy="800100"/>
            </a:xfrm>
            <a:prstGeom prst="ellipse">
              <a:avLst/>
            </a:prstGeom>
            <a:solidFill>
              <a:srgbClr val="FFCC99"/>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44" name="Rectangle 24">
              <a:extLst>
                <a:ext uri="{FF2B5EF4-FFF2-40B4-BE49-F238E27FC236}">
                  <a16:creationId xmlns="" xmlns:a16="http://schemas.microsoft.com/office/drawing/2014/main" id="{9C40AE77-0014-42D2-A15D-50C77B6372C4}"/>
                </a:ext>
              </a:extLst>
            </p:cNvPr>
            <p:cNvSpPr>
              <a:spLocks noChangeArrowheads="1"/>
            </p:cNvSpPr>
            <p:nvPr/>
          </p:nvSpPr>
          <p:spPr bwMode="auto">
            <a:xfrm>
              <a:off x="3399580" y="5703376"/>
              <a:ext cx="1516321"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err="1">
                  <a:solidFill>
                    <a:srgbClr val="990099"/>
                  </a:solidFill>
                </a:rPr>
                <a:t>Bác</a:t>
              </a:r>
              <a:r>
                <a:rPr lang="en-US" altLang="en-US" b="1" dirty="0">
                  <a:solidFill>
                    <a:srgbClr val="990099"/>
                  </a:solidFill>
                </a:rPr>
                <a:t> </a:t>
              </a:r>
              <a:r>
                <a:rPr lang="en-US" altLang="en-US" b="1" dirty="0" err="1">
                  <a:solidFill>
                    <a:srgbClr val="990099"/>
                  </a:solidFill>
                </a:rPr>
                <a:t>sĩ</a:t>
              </a:r>
              <a:r>
                <a:rPr lang="en-US" altLang="en-US" b="1" dirty="0">
                  <a:solidFill>
                    <a:srgbClr val="990099"/>
                  </a:solidFill>
                </a:rPr>
                <a:t> </a:t>
              </a:r>
            </a:p>
            <a:p>
              <a:pPr eaLnBrk="1" hangingPunct="1"/>
              <a:r>
                <a:rPr lang="en-US" altLang="en-US" b="1" dirty="0" err="1">
                  <a:solidFill>
                    <a:srgbClr val="990099"/>
                  </a:solidFill>
                </a:rPr>
                <a:t>chỉ</a:t>
              </a:r>
              <a:r>
                <a:rPr lang="en-US" altLang="en-US" b="1" dirty="0">
                  <a:solidFill>
                    <a:srgbClr val="990099"/>
                  </a:solidFill>
                </a:rPr>
                <a:t> </a:t>
              </a:r>
              <a:r>
                <a:rPr lang="en-US" altLang="en-US" b="1" dirty="0" err="1">
                  <a:solidFill>
                    <a:srgbClr val="990099"/>
                  </a:solidFill>
                </a:rPr>
                <a:t>định</a:t>
              </a:r>
              <a:r>
                <a:rPr lang="en-US" altLang="en-US" b="1" dirty="0">
                  <a:solidFill>
                    <a:srgbClr val="990099"/>
                  </a:solidFill>
                </a:rPr>
                <a:t> XN </a:t>
              </a:r>
            </a:p>
          </p:txBody>
        </p:sp>
        <p:sp>
          <p:nvSpPr>
            <p:cNvPr id="9245" name="Oval 25">
              <a:extLst>
                <a:ext uri="{FF2B5EF4-FFF2-40B4-BE49-F238E27FC236}">
                  <a16:creationId xmlns="" xmlns:a16="http://schemas.microsoft.com/office/drawing/2014/main" id="{653BD9DC-EB2D-4419-A185-1C501FEB2E3D}"/>
                </a:ext>
              </a:extLst>
            </p:cNvPr>
            <p:cNvSpPr>
              <a:spLocks noChangeArrowheads="1"/>
            </p:cNvSpPr>
            <p:nvPr/>
          </p:nvSpPr>
          <p:spPr bwMode="auto">
            <a:xfrm>
              <a:off x="7361767" y="3097214"/>
              <a:ext cx="1629833" cy="788987"/>
            </a:xfrm>
            <a:prstGeom prst="ellipse">
              <a:avLst/>
            </a:prstGeom>
            <a:solidFill>
              <a:srgbClr val="0000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46" name="Rectangle 26">
              <a:extLst>
                <a:ext uri="{FF2B5EF4-FFF2-40B4-BE49-F238E27FC236}">
                  <a16:creationId xmlns="" xmlns:a16="http://schemas.microsoft.com/office/drawing/2014/main" id="{92DF0D4D-B1A9-4D96-A42D-5BB381C5ABF9}"/>
                </a:ext>
              </a:extLst>
            </p:cNvPr>
            <p:cNvSpPr>
              <a:spLocks noChangeArrowheads="1"/>
            </p:cNvSpPr>
            <p:nvPr/>
          </p:nvSpPr>
          <p:spPr bwMode="auto">
            <a:xfrm>
              <a:off x="7491590" y="3175954"/>
              <a:ext cx="1465146"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AFD00"/>
                  </a:solidFill>
                </a:rPr>
                <a:t>Thực hiện </a:t>
              </a:r>
            </a:p>
            <a:p>
              <a:pPr eaLnBrk="1" hangingPunct="1"/>
              <a:r>
                <a:rPr lang="en-US" altLang="en-US" b="1">
                  <a:solidFill>
                    <a:srgbClr val="FAFD00"/>
                  </a:solidFill>
                </a:rPr>
                <a:t> xét nghiệm</a:t>
              </a:r>
            </a:p>
          </p:txBody>
        </p:sp>
        <p:sp>
          <p:nvSpPr>
            <p:cNvPr id="9247" name="Oval 27">
              <a:extLst>
                <a:ext uri="{FF2B5EF4-FFF2-40B4-BE49-F238E27FC236}">
                  <a16:creationId xmlns="" xmlns:a16="http://schemas.microsoft.com/office/drawing/2014/main" id="{0FC8A60C-0EFF-45DE-82CE-078D45048880}"/>
                </a:ext>
              </a:extLst>
            </p:cNvPr>
            <p:cNvSpPr>
              <a:spLocks noChangeArrowheads="1"/>
            </p:cNvSpPr>
            <p:nvPr/>
          </p:nvSpPr>
          <p:spPr bwMode="auto">
            <a:xfrm>
              <a:off x="7162801" y="4686301"/>
              <a:ext cx="1628422" cy="868363"/>
            </a:xfrm>
            <a:prstGeom prst="ellipse">
              <a:avLst/>
            </a:prstGeom>
            <a:solidFill>
              <a:srgbClr val="0000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48" name="Oval 28">
              <a:extLst>
                <a:ext uri="{FF2B5EF4-FFF2-40B4-BE49-F238E27FC236}">
                  <a16:creationId xmlns="" xmlns:a16="http://schemas.microsoft.com/office/drawing/2014/main" id="{1BF2D945-3E3D-4FF1-BD79-9AABEFC6BBF5}"/>
                </a:ext>
              </a:extLst>
            </p:cNvPr>
            <p:cNvSpPr>
              <a:spLocks noChangeArrowheads="1"/>
            </p:cNvSpPr>
            <p:nvPr/>
          </p:nvSpPr>
          <p:spPr bwMode="auto">
            <a:xfrm>
              <a:off x="5410201" y="5497514"/>
              <a:ext cx="1628422" cy="827087"/>
            </a:xfrm>
            <a:prstGeom prst="ellipse">
              <a:avLst/>
            </a:prstGeom>
            <a:solidFill>
              <a:srgbClr val="339933"/>
            </a:solidFill>
            <a:ln w="12700">
              <a:solidFill>
                <a:srgbClr val="33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AU" altLang="en-US"/>
            </a:p>
          </p:txBody>
        </p:sp>
        <p:sp>
          <p:nvSpPr>
            <p:cNvPr id="9249" name="Rectangle 29">
              <a:extLst>
                <a:ext uri="{FF2B5EF4-FFF2-40B4-BE49-F238E27FC236}">
                  <a16:creationId xmlns="" xmlns:a16="http://schemas.microsoft.com/office/drawing/2014/main" id="{1A0A5260-6AB3-4ACA-BFE3-E420194EBF56}"/>
                </a:ext>
              </a:extLst>
            </p:cNvPr>
            <p:cNvSpPr>
              <a:spLocks noChangeArrowheads="1"/>
            </p:cNvSpPr>
            <p:nvPr/>
          </p:nvSpPr>
          <p:spPr bwMode="auto">
            <a:xfrm>
              <a:off x="5755076" y="5607369"/>
              <a:ext cx="1131721"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AFD00"/>
                  </a:solidFill>
                </a:rPr>
                <a:t>Báo các </a:t>
              </a:r>
            </a:p>
            <a:p>
              <a:pPr eaLnBrk="1" hangingPunct="1"/>
              <a:r>
                <a:rPr lang="en-US" altLang="en-US" b="1">
                  <a:solidFill>
                    <a:srgbClr val="FAFD00"/>
                  </a:solidFill>
                </a:rPr>
                <a:t>kết quả</a:t>
              </a:r>
            </a:p>
          </p:txBody>
        </p:sp>
        <p:sp>
          <p:nvSpPr>
            <p:cNvPr id="9250" name="Rectangle 30">
              <a:extLst>
                <a:ext uri="{FF2B5EF4-FFF2-40B4-BE49-F238E27FC236}">
                  <a16:creationId xmlns="" xmlns:a16="http://schemas.microsoft.com/office/drawing/2014/main" id="{B0EACDC1-87C6-4BD7-A3D3-37CEC0A14E1B}"/>
                </a:ext>
              </a:extLst>
            </p:cNvPr>
            <p:cNvSpPr>
              <a:spLocks noChangeArrowheads="1"/>
            </p:cNvSpPr>
            <p:nvPr/>
          </p:nvSpPr>
          <p:spPr bwMode="auto">
            <a:xfrm>
              <a:off x="7491590" y="4953000"/>
              <a:ext cx="102912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AFD00"/>
                  </a:solidFill>
                </a:rPr>
                <a:t>Kết quả</a:t>
              </a:r>
            </a:p>
          </p:txBody>
        </p:sp>
      </p:grpSp>
      <p:sp>
        <p:nvSpPr>
          <p:cNvPr id="9223" name="Line 31">
            <a:extLst>
              <a:ext uri="{FF2B5EF4-FFF2-40B4-BE49-F238E27FC236}">
                <a16:creationId xmlns="" xmlns:a16="http://schemas.microsoft.com/office/drawing/2014/main" id="{336CA680-0C1F-42BA-8AEE-82A49770FB82}"/>
              </a:ext>
            </a:extLst>
          </p:cNvPr>
          <p:cNvSpPr>
            <a:spLocks noChangeShapeType="1"/>
          </p:cNvSpPr>
          <p:nvPr/>
        </p:nvSpPr>
        <p:spPr bwMode="auto">
          <a:xfrm>
            <a:off x="6781800" y="4267200"/>
            <a:ext cx="2032000" cy="990600"/>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5" name="Rectangle 13">
            <a:extLst>
              <a:ext uri="{FF2B5EF4-FFF2-40B4-BE49-F238E27FC236}">
                <a16:creationId xmlns="" xmlns:a16="http://schemas.microsoft.com/office/drawing/2014/main" id="{5DC9D105-41FB-4AD4-B9EB-3FD20B69C270}"/>
              </a:ext>
            </a:extLst>
          </p:cNvPr>
          <p:cNvSpPr>
            <a:spLocks noChangeArrowheads="1"/>
          </p:cNvSpPr>
          <p:nvPr/>
        </p:nvSpPr>
        <p:spPr bwMode="auto">
          <a:xfrm>
            <a:off x="5713066" y="1790412"/>
            <a:ext cx="14779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err="1">
                <a:solidFill>
                  <a:srgbClr val="990099"/>
                </a:solidFill>
              </a:rPr>
              <a:t>Vận</a:t>
            </a:r>
            <a:r>
              <a:rPr lang="en-US" altLang="en-US" b="1" dirty="0">
                <a:solidFill>
                  <a:srgbClr val="990099"/>
                </a:solidFill>
              </a:rPr>
              <a:t> </a:t>
            </a:r>
            <a:r>
              <a:rPr lang="en-US" altLang="en-US" b="1" dirty="0" err="1">
                <a:solidFill>
                  <a:srgbClr val="990099"/>
                </a:solidFill>
              </a:rPr>
              <a:t>chuyển</a:t>
            </a:r>
            <a:endParaRPr lang="en-US" altLang="en-US" b="1" dirty="0">
              <a:solidFill>
                <a:srgbClr val="990099"/>
              </a:solidFill>
            </a:endParaRPr>
          </a:p>
          <a:p>
            <a:pPr algn="ctr" eaLnBrk="1" hangingPunct="1"/>
            <a:r>
              <a:rPr lang="en-US" altLang="en-US" b="1" dirty="0" err="1">
                <a:solidFill>
                  <a:srgbClr val="990099"/>
                </a:solidFill>
              </a:rPr>
              <a:t>mẫu</a:t>
            </a:r>
            <a:endParaRPr lang="en-US" altLang="en-US" b="1" dirty="0">
              <a:solidFill>
                <a:srgbClr val="FAFD00"/>
              </a:solidFill>
            </a:endParaRPr>
          </a:p>
        </p:txBody>
      </p:sp>
      <p:sp>
        <p:nvSpPr>
          <p:cNvPr id="36" name="Rectangle 11">
            <a:extLst>
              <a:ext uri="{FF2B5EF4-FFF2-40B4-BE49-F238E27FC236}">
                <a16:creationId xmlns="" xmlns:a16="http://schemas.microsoft.com/office/drawing/2014/main" id="{371A6DF7-24D9-43CA-A94F-1A94424B33DD}"/>
              </a:ext>
            </a:extLst>
          </p:cNvPr>
          <p:cNvSpPr>
            <a:spLocks noChangeArrowheads="1"/>
          </p:cNvSpPr>
          <p:nvPr/>
        </p:nvSpPr>
        <p:spPr bwMode="auto">
          <a:xfrm>
            <a:off x="6971879" y="3670143"/>
            <a:ext cx="2514600" cy="363538"/>
          </a:xfrm>
          <a:prstGeom prst="rect">
            <a:avLst/>
          </a:prstGeom>
          <a:solidFill>
            <a:srgbClr val="FFCC99"/>
          </a:solidFill>
          <a:ln w="25400">
            <a:noFill/>
            <a:miter lim="800000"/>
            <a:headEnd/>
            <a:tailEnd/>
          </a:ln>
          <a:effectLst>
            <a:outerShdw dist="107763" dir="2700000" algn="ctr" rotWithShape="0">
              <a:srgbClr val="316501"/>
            </a:outerShdw>
          </a:effectLst>
        </p:spPr>
        <p:txBody>
          <a:bodyPr lIns="90488" tIns="44450" rIns="90488" bIns="44450">
            <a:spAutoFit/>
          </a:bodyPr>
          <a:lstStyle/>
          <a:p>
            <a:pPr algn="ctr">
              <a:defRPr/>
            </a:pPr>
            <a:r>
              <a:rPr lang="en-US" b="1" dirty="0">
                <a:solidFill>
                  <a:srgbClr val="CC0099"/>
                </a:solidFill>
              </a:rPr>
              <a:t>Trong PXN</a:t>
            </a:r>
          </a:p>
        </p:txBody>
      </p:sp>
      <p:sp>
        <p:nvSpPr>
          <p:cNvPr id="35" name="Rectangle 2">
            <a:extLst>
              <a:ext uri="{FF2B5EF4-FFF2-40B4-BE49-F238E27FC236}">
                <a16:creationId xmlns="" xmlns:a16="http://schemas.microsoft.com/office/drawing/2014/main" id="{18DA44A8-21DB-4170-88B5-059827B99BBE}"/>
              </a:ext>
            </a:extLst>
          </p:cNvPr>
          <p:cNvSpPr txBox="1">
            <a:spLocks noChangeArrowheads="1"/>
          </p:cNvSpPr>
          <p:nvPr/>
        </p:nvSpPr>
        <p:spPr bwMode="auto">
          <a:xfrm>
            <a:off x="1806404" y="232576"/>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Verdana" panose="020B0604030504040204" pitchFamily="34" charset="0"/>
                <a:ea typeface="MS PGothic" panose="020B0600070205080204" pitchFamily="34" charset="-128"/>
              </a:defRPr>
            </a:lvl9pPr>
          </a:lstStyle>
          <a:p>
            <a:pPr algn="ctr">
              <a:spcBef>
                <a:spcPct val="0"/>
              </a:spcBef>
              <a:buClrTx/>
              <a:buSzTx/>
              <a:buFontTx/>
              <a:buNone/>
            </a:pP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tố</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ảnh</a:t>
            </a:r>
            <a:r>
              <a:rPr lang="en-US" altLang="en-US" b="1" dirty="0">
                <a:latin typeface="Times New Roman" panose="02020603050405020304" pitchFamily="18" charset="0"/>
                <a:cs typeface="Times New Roman" panose="02020603050405020304" pitchFamily="18" charset="0"/>
              </a:rPr>
              <a:t> h</a:t>
            </a:r>
            <a:r>
              <a:rPr lang="vi-VN" altLang="en-US" b="1" dirty="0">
                <a:latin typeface="Times New Roman" panose="02020603050405020304" pitchFamily="18" charset="0"/>
                <a:cs typeface="Times New Roman" panose="02020603050405020304" pitchFamily="18" charset="0"/>
              </a:rPr>
              <a:t>ư</a:t>
            </a:r>
            <a:r>
              <a:rPr lang="en-US" altLang="en-US" b="1" dirty="0" err="1">
                <a:latin typeface="Times New Roman" panose="02020603050405020304" pitchFamily="18" charset="0"/>
                <a:cs typeface="Times New Roman" panose="02020603050405020304" pitchFamily="18" charset="0"/>
              </a:rPr>
              <a:t>ởng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đến</a:t>
            </a:r>
            <a:r>
              <a:rPr lang="en-US" altLang="en-US" b="1" dirty="0">
                <a:latin typeface="Times New Roman" panose="02020603050405020304" pitchFamily="18" charset="0"/>
                <a:cs typeface="Times New Roman" panose="02020603050405020304" pitchFamily="18" charset="0"/>
              </a:rPr>
              <a:t> </a:t>
            </a:r>
          </a:p>
          <a:p>
            <a:pPr algn="ctr">
              <a:spcBef>
                <a:spcPct val="0"/>
              </a:spcBef>
              <a:buClrTx/>
              <a:buSzTx/>
              <a:buFontTx/>
              <a:buNone/>
            </a:pPr>
            <a:r>
              <a:rPr lang="en-US" altLang="en-US" b="1" dirty="0" err="1">
                <a:latin typeface="Times New Roman" panose="02020603050405020304" pitchFamily="18" charset="0"/>
                <a:cs typeface="Times New Roman" panose="02020603050405020304" pitchFamily="18" charset="0"/>
              </a:rPr>
              <a:t>kết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xét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nghiệm</a:t>
            </a:r>
            <a:endParaRPr lang="en-US" altLang="en-US" b="1"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 xmlns:a16="http://schemas.microsoft.com/office/drawing/2014/main" id="{E223394E-C647-4E1B-9D8A-5BEB307F97B0}"/>
              </a:ext>
            </a:extLst>
          </p:cNvPr>
          <p:cNvSpPr/>
          <p:nvPr/>
        </p:nvSpPr>
        <p:spPr>
          <a:xfrm>
            <a:off x="2492378" y="1367947"/>
            <a:ext cx="1216682" cy="677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Loại</a:t>
            </a:r>
            <a:r>
              <a:rPr lang="en-US" dirty="0"/>
              <a:t> </a:t>
            </a:r>
            <a:r>
              <a:rPr lang="en-US" dirty="0" err="1"/>
              <a:t>mẫu</a:t>
            </a:r>
            <a:endParaRPr lang="en-US" dirty="0"/>
          </a:p>
        </p:txBody>
      </p:sp>
      <p:sp>
        <p:nvSpPr>
          <p:cNvPr id="37" name="Oval 36">
            <a:extLst>
              <a:ext uri="{FF2B5EF4-FFF2-40B4-BE49-F238E27FC236}">
                <a16:creationId xmlns="" xmlns:a16="http://schemas.microsoft.com/office/drawing/2014/main" id="{C736D655-35FA-4192-B7E0-89AC196171AF}"/>
              </a:ext>
            </a:extLst>
          </p:cNvPr>
          <p:cNvSpPr/>
          <p:nvPr/>
        </p:nvSpPr>
        <p:spPr>
          <a:xfrm>
            <a:off x="1013741" y="1753551"/>
            <a:ext cx="1398108" cy="677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Dụng</a:t>
            </a:r>
            <a:r>
              <a:rPr lang="en-US" sz="1600" dirty="0"/>
              <a:t> </a:t>
            </a:r>
            <a:r>
              <a:rPr lang="en-US" sz="1600" dirty="0" err="1"/>
              <a:t>cụ</a:t>
            </a:r>
            <a:r>
              <a:rPr lang="en-US" sz="1600" dirty="0"/>
              <a:t> </a:t>
            </a:r>
            <a:r>
              <a:rPr lang="en-US" sz="1600" dirty="0" err="1"/>
              <a:t>lấy</a:t>
            </a:r>
            <a:r>
              <a:rPr lang="en-US" sz="1600" dirty="0"/>
              <a:t> </a:t>
            </a:r>
            <a:r>
              <a:rPr lang="en-US" sz="1600" dirty="0" err="1"/>
              <a:t>mẫu</a:t>
            </a:r>
            <a:endParaRPr lang="en-US" sz="1600" dirty="0"/>
          </a:p>
        </p:txBody>
      </p:sp>
      <p:sp>
        <p:nvSpPr>
          <p:cNvPr id="7" name="Arrow: Right 6">
            <a:extLst>
              <a:ext uri="{FF2B5EF4-FFF2-40B4-BE49-F238E27FC236}">
                <a16:creationId xmlns="" xmlns:a16="http://schemas.microsoft.com/office/drawing/2014/main" id="{8241CC27-1864-4DCE-9CE7-BC48D493FF62}"/>
              </a:ext>
            </a:extLst>
          </p:cNvPr>
          <p:cNvSpPr/>
          <p:nvPr/>
        </p:nvSpPr>
        <p:spPr>
          <a:xfrm rot="1821716">
            <a:off x="2366742" y="2230756"/>
            <a:ext cx="229687" cy="200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 xmlns:a16="http://schemas.microsoft.com/office/drawing/2014/main" id="{0DE48167-F4DA-4D24-A3F1-A0E6877B1B08}"/>
              </a:ext>
            </a:extLst>
          </p:cNvPr>
          <p:cNvSpPr/>
          <p:nvPr/>
        </p:nvSpPr>
        <p:spPr>
          <a:xfrm rot="5400000">
            <a:off x="2991136" y="2102169"/>
            <a:ext cx="260522" cy="218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3731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3A5B4632-C963-4296-86F0-79AA9EA5A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1777748" y="1084945"/>
            <a:ext cx="3251495"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 xmlns:a16="http://schemas.microsoft.com/office/drawing/2014/main" id="{9E26E911-9688-4AAE-9196-BC9C3B3C4270}"/>
              </a:ext>
            </a:extLst>
          </p:cNvPr>
          <p:cNvSpPr>
            <a:spLocks noGrp="1"/>
          </p:cNvSpPr>
          <p:nvPr>
            <p:ph type="title"/>
          </p:nvPr>
        </p:nvSpPr>
        <p:spPr>
          <a:xfrm>
            <a:off x="1701590" y="1387713"/>
            <a:ext cx="3327653" cy="3942278"/>
          </a:xfrm>
        </p:spPr>
        <p:txBody>
          <a:bodyPr>
            <a:normAutofit/>
          </a:bodyPr>
          <a:lstStyle/>
          <a:p>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br>
              <a:rPr lang="en-US" sz="3200" dirty="0">
                <a:solidFill>
                  <a:schemeClr val="bg1"/>
                </a:solidFill>
                <a:latin typeface="Times New Roman" panose="02020603050405020304" pitchFamily="18" charset="0"/>
                <a:cs typeface="Times New Roman" panose="02020603050405020304" pitchFamily="18" charset="0"/>
              </a:rPr>
            </a:br>
            <a:r>
              <a:rPr lang="en-US" sz="3200" b="1" u="sng" dirty="0">
                <a:solidFill>
                  <a:srgbClr val="FFFF00"/>
                </a:solidFill>
                <a:latin typeface="Times New Roman" panose="02020603050405020304" pitchFamily="18" charset="0"/>
                <a:cs typeface="Times New Roman" panose="02020603050405020304" pitchFamily="18" charset="0"/>
              </a:rPr>
              <a:t>d</a:t>
            </a:r>
            <a:r>
              <a:rPr lang="vi-VN" sz="3200" b="1" u="sng" dirty="0">
                <a:solidFill>
                  <a:srgbClr val="FFFF00"/>
                </a:solidFill>
                <a:latin typeface="Times New Roman" panose="02020603050405020304" pitchFamily="18" charset="0"/>
                <a:cs typeface="Times New Roman" panose="02020603050405020304" pitchFamily="18" charset="0"/>
              </a:rPr>
              <a:t>ư</a:t>
            </a:r>
            <a:r>
              <a:rPr lang="en-US" sz="3200" b="1" u="sng" dirty="0" err="1">
                <a:solidFill>
                  <a:srgbClr val="FFFF00"/>
                </a:solidFill>
                <a:latin typeface="Times New Roman" panose="02020603050405020304" pitchFamily="18" charset="0"/>
                <a:cs typeface="Times New Roman" panose="02020603050405020304" pitchFamily="18" charset="0"/>
              </a:rPr>
              <a:t>ơng</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tính</a:t>
            </a:r>
            <a:r>
              <a:rPr lang="en-US" sz="3200" b="1" u="sng" dirty="0">
                <a:solidFill>
                  <a:srgbClr val="FFFF00"/>
                </a:solidFill>
                <a:latin typeface="Times New Roman" panose="02020603050405020304" pitchFamily="18" charset="0"/>
                <a:cs typeface="Times New Roman" panose="02020603050405020304" pitchFamily="18" charset="0"/>
              </a:rPr>
              <a:t> </a:t>
            </a:r>
            <a:r>
              <a:rPr lang="en-US" sz="3200" b="1" u="sng" dirty="0" err="1">
                <a:solidFill>
                  <a:srgbClr val="FFFF00"/>
                </a:solidFill>
                <a:latin typeface="Times New Roman" panose="02020603050405020304" pitchFamily="18" charset="0"/>
                <a:cs typeface="Times New Roman" panose="02020603050405020304" pitchFamily="18" charset="0"/>
              </a:rPr>
              <a:t>giả</a:t>
            </a:r>
            <a:r>
              <a:rPr lang="en-US" sz="3200" dirty="0">
                <a:solidFill>
                  <a:schemeClr val="bg1"/>
                </a:solidFill>
                <a:latin typeface="Times New Roman" panose="02020603050405020304" pitchFamily="18" charset="0"/>
                <a:cs typeface="Times New Roman" panose="02020603050405020304" pitchFamily="18" charset="0"/>
              </a:rPr>
              <a:t> </a:t>
            </a:r>
            <a:br>
              <a:rPr lang="en-US" sz="3200" dirty="0">
                <a:solidFill>
                  <a:schemeClr val="bg1"/>
                </a:solidFill>
                <a:latin typeface="Times New Roman" panose="02020603050405020304" pitchFamily="18" charset="0"/>
                <a:cs typeface="Times New Roman" panose="02020603050405020304" pitchFamily="18" charset="0"/>
              </a:rPr>
            </a:b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thể</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nguồn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lực</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err="1">
                <a:solidFill>
                  <a:schemeClr val="bg1"/>
                </a:solidFill>
                <a:latin typeface="Times New Roman" panose="02020603050405020304" pitchFamily="18" charset="0"/>
                <a:cs typeface="Times New Roman" panose="02020603050405020304" pitchFamily="18" charset="0"/>
              </a:rPr>
              <a:t>nh</a:t>
            </a:r>
            <a:r>
              <a:rPr lang="vi-VN" sz="3200" dirty="0">
                <a:solidFill>
                  <a:schemeClr val="bg1"/>
                </a:solidFill>
                <a:latin typeface="Times New Roman" panose="02020603050405020304" pitchFamily="18" charset="0"/>
                <a:cs typeface="Times New Roman" panose="02020603050405020304" pitchFamily="18" charset="0"/>
              </a:rPr>
              <a:t>ư</a:t>
            </a:r>
            <a:r>
              <a:rPr lang="en-US" sz="3200" dirty="0">
                <a:solidFill>
                  <a:schemeClr val="bg1"/>
                </a:solidFill>
                <a:latin typeface="Times New Roman" panose="02020603050405020304" pitchFamily="18" charset="0"/>
                <a:cs typeface="Times New Roman" panose="02020603050405020304" pitchFamily="18" charset="0"/>
              </a:rPr>
              <a:t>ng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thêm</a:t>
            </a:r>
            <a:r>
              <a:rPr lang="en-US" sz="3200" dirty="0">
                <a:solidFill>
                  <a:schemeClr val="bg1"/>
                </a:solidFill>
                <a:latin typeface="Times New Roman" panose="02020603050405020304" pitchFamily="18" charset="0"/>
                <a:cs typeface="Times New Roman" panose="02020603050405020304" pitchFamily="18" charset="0"/>
              </a:rPr>
              <a:t> ca </a:t>
            </a:r>
            <a:r>
              <a:rPr lang="en-US" sz="3200" dirty="0" err="1">
                <a:solidFill>
                  <a:schemeClr val="bg1"/>
                </a:solidFill>
                <a:latin typeface="Times New Roman" panose="02020603050405020304" pitchFamily="18" charset="0"/>
                <a:cs typeface="Times New Roman" panose="02020603050405020304" pitchFamily="18" charset="0"/>
              </a:rPr>
              <a:t>bệnh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cộng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đồng</a:t>
            </a:r>
            <a:endParaRPr 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 xmlns:a16="http://schemas.microsoft.com/office/drawing/2014/main" id="{09C65FAA-EE36-44DB-A4E6-FD9F773FDEC0}"/>
              </a:ext>
            </a:extLst>
          </p:cNvPr>
          <p:cNvGraphicFramePr>
            <a:graphicFrameLocks noGrp="1"/>
          </p:cNvGraphicFramePr>
          <p:nvPr>
            <p:ph idx="1"/>
          </p:nvPr>
        </p:nvGraphicFramePr>
        <p:xfrm>
          <a:off x="5399239" y="732972"/>
          <a:ext cx="5091172" cy="5392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283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3A5B4632-C963-4296-86F0-79AA9EA5A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1777748" y="1084945"/>
            <a:ext cx="3251495" cy="4422557"/>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itle 3">
            <a:extLst>
              <a:ext uri="{FF2B5EF4-FFF2-40B4-BE49-F238E27FC236}">
                <a16:creationId xmlns="" xmlns:a16="http://schemas.microsoft.com/office/drawing/2014/main" id="{9E26E911-9688-4AAE-9196-BC9C3B3C4270}"/>
              </a:ext>
            </a:extLst>
          </p:cNvPr>
          <p:cNvSpPr>
            <a:spLocks noGrp="1"/>
          </p:cNvSpPr>
          <p:nvPr>
            <p:ph type="title"/>
          </p:nvPr>
        </p:nvSpPr>
        <p:spPr>
          <a:xfrm>
            <a:off x="1969770" y="1335094"/>
            <a:ext cx="2602230" cy="3922706"/>
          </a:xfrm>
        </p:spPr>
        <p:txBody>
          <a:bodyPr>
            <a:normAutofit/>
          </a:bodyPr>
          <a:lstStyle/>
          <a:p>
            <a:r>
              <a:rPr lang="en-US" sz="3000" dirty="0" err="1">
                <a:solidFill>
                  <a:schemeClr val="bg1"/>
                </a:solidFill>
                <a:latin typeface="Times New Roman" panose="02020603050405020304" pitchFamily="18" charset="0"/>
                <a:cs typeface="Times New Roman" panose="02020603050405020304" pitchFamily="18" charset="0"/>
              </a:rPr>
              <a:t>Kết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quả</a:t>
            </a:r>
            <a:r>
              <a:rPr lang="en-US" sz="3000" dirty="0">
                <a:solidFill>
                  <a:schemeClr val="bg1"/>
                </a:solidFill>
                <a:latin typeface="Times New Roman" panose="02020603050405020304" pitchFamily="18" charset="0"/>
                <a:cs typeface="Times New Roman" panose="02020603050405020304" pitchFamily="18" charset="0"/>
              </a:rPr>
              <a:t> </a:t>
            </a:r>
            <a:br>
              <a:rPr lang="en-US" sz="3000" dirty="0">
                <a:solidFill>
                  <a:schemeClr val="bg1"/>
                </a:solidFill>
                <a:latin typeface="Times New Roman" panose="02020603050405020304" pitchFamily="18" charset="0"/>
                <a:cs typeface="Times New Roman" panose="02020603050405020304" pitchFamily="18" charset="0"/>
              </a:rPr>
            </a:br>
            <a:r>
              <a:rPr lang="en-US" sz="3000" b="1" dirty="0" err="1">
                <a:solidFill>
                  <a:srgbClr val="FFFF00"/>
                </a:solidFill>
                <a:latin typeface="Times New Roman" panose="02020603050405020304" pitchFamily="18" charset="0"/>
                <a:cs typeface="Times New Roman" panose="02020603050405020304" pitchFamily="18" charset="0"/>
              </a:rPr>
              <a:t>âm</a:t>
            </a:r>
            <a:r>
              <a:rPr lang="en-US" sz="3000" b="1" dirty="0">
                <a:solidFill>
                  <a:srgbClr val="FFFF00"/>
                </a:solidFill>
                <a:latin typeface="Times New Roman" panose="02020603050405020304" pitchFamily="18" charset="0"/>
                <a:cs typeface="Times New Roman" panose="02020603050405020304" pitchFamily="18" charset="0"/>
              </a:rPr>
              <a:t> </a:t>
            </a:r>
            <a:r>
              <a:rPr lang="en-US" sz="3000" b="1" dirty="0" err="1">
                <a:solidFill>
                  <a:srgbClr val="FFFF00"/>
                </a:solidFill>
                <a:latin typeface="Times New Roman" panose="02020603050405020304" pitchFamily="18" charset="0"/>
                <a:cs typeface="Times New Roman" panose="02020603050405020304" pitchFamily="18" charset="0"/>
              </a:rPr>
              <a:t>tính</a:t>
            </a:r>
            <a:r>
              <a:rPr lang="en-US" sz="3000" b="1" dirty="0">
                <a:solidFill>
                  <a:srgbClr val="FFFF00"/>
                </a:solidFill>
                <a:latin typeface="Times New Roman" panose="02020603050405020304" pitchFamily="18" charset="0"/>
                <a:cs typeface="Times New Roman" panose="02020603050405020304" pitchFamily="18" charset="0"/>
              </a:rPr>
              <a:t> </a:t>
            </a:r>
            <a:r>
              <a:rPr lang="en-US" sz="3000" b="1" dirty="0" err="1">
                <a:solidFill>
                  <a:srgbClr val="FFFF00"/>
                </a:solidFill>
                <a:latin typeface="Times New Roman" panose="02020603050405020304" pitchFamily="18" charset="0"/>
                <a:cs typeface="Times New Roman" panose="02020603050405020304" pitchFamily="18" charset="0"/>
              </a:rPr>
              <a:t>giả</a:t>
            </a:r>
            <a:r>
              <a:rPr lang="en-US" sz="3000" dirty="0">
                <a:solidFill>
                  <a:schemeClr val="bg1"/>
                </a:solidFill>
                <a:latin typeface="Times New Roman" panose="02020603050405020304" pitchFamily="18" charset="0"/>
                <a:cs typeface="Times New Roman" panose="02020603050405020304" pitchFamily="18" charset="0"/>
              </a:rPr>
              <a:t> </a:t>
            </a:r>
            <a:br>
              <a:rPr lang="en-US" sz="3000" dirty="0">
                <a:solidFill>
                  <a:schemeClr val="bg1"/>
                </a:solidFill>
                <a:latin typeface="Times New Roman" panose="02020603050405020304" pitchFamily="18" charset="0"/>
                <a:cs typeface="Times New Roman" panose="02020603050405020304" pitchFamily="18" charset="0"/>
              </a:rPr>
            </a:br>
            <a:r>
              <a:rPr lang="en-US" sz="3000" dirty="0" err="1">
                <a:solidFill>
                  <a:srgbClr val="FF0000"/>
                </a:solidFill>
                <a:latin typeface="Times New Roman" panose="02020603050405020304" pitchFamily="18" charset="0"/>
                <a:cs typeface="Times New Roman" panose="02020603050405020304" pitchFamily="18" charset="0"/>
              </a:rPr>
              <a:t>có</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thể</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dẫn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tới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tình</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trạng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có</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thêm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nhiều</a:t>
            </a:r>
            <a:r>
              <a:rPr lang="en-US" sz="3000" dirty="0">
                <a:solidFill>
                  <a:srgbClr val="FF0000"/>
                </a:solidFill>
                <a:latin typeface="Times New Roman" panose="02020603050405020304" pitchFamily="18" charset="0"/>
                <a:cs typeface="Times New Roman" panose="02020603050405020304" pitchFamily="18" charset="0"/>
              </a:rPr>
              <a:t> ca </a:t>
            </a:r>
            <a:r>
              <a:rPr lang="en-US" sz="3000" dirty="0" err="1">
                <a:solidFill>
                  <a:srgbClr val="FF0000"/>
                </a:solidFill>
                <a:latin typeface="Times New Roman" panose="02020603050405020304" pitchFamily="18" charset="0"/>
                <a:cs typeface="Times New Roman" panose="02020603050405020304" pitchFamily="18" charset="0"/>
              </a:rPr>
              <a:t>bệnh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trong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cộng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đồng</a:t>
            </a:r>
            <a:r>
              <a:rPr lang="en-US" sz="3000" dirty="0">
                <a:solidFill>
                  <a:srgbClr val="FF0000"/>
                </a:solidFill>
                <a:latin typeface="Times New Roman" panose="02020603050405020304" pitchFamily="18" charset="0"/>
                <a:cs typeface="Times New Roman" panose="02020603050405020304" pitchFamily="18" charset="0"/>
              </a:rPr>
              <a:t>.</a:t>
            </a:r>
          </a:p>
        </p:txBody>
      </p:sp>
      <p:graphicFrame>
        <p:nvGraphicFramePr>
          <p:cNvPr id="8" name="Content Placeholder 7">
            <a:extLst>
              <a:ext uri="{FF2B5EF4-FFF2-40B4-BE49-F238E27FC236}">
                <a16:creationId xmlns="" xmlns:a16="http://schemas.microsoft.com/office/drawing/2014/main" id="{09C65FAA-EE36-44DB-A4E6-FD9F773FDEC0}"/>
              </a:ext>
            </a:extLst>
          </p:cNvPr>
          <p:cNvGraphicFramePr>
            <a:graphicFrameLocks noGrp="1"/>
          </p:cNvGraphicFramePr>
          <p:nvPr>
            <p:ph idx="1"/>
          </p:nvPr>
        </p:nvGraphicFramePr>
        <p:xfrm>
          <a:off x="5399238" y="152400"/>
          <a:ext cx="5268762"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74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C OD Light Frame">
  <a:themeElements>
    <a:clrScheme name="CGH Light PPT Colors">
      <a:dk1>
        <a:srgbClr val="0039A6"/>
      </a:dk1>
      <a:lt1>
        <a:srgbClr val="FFFFFF"/>
      </a:lt1>
      <a:dk2>
        <a:srgbClr val="3077FF"/>
      </a:dk2>
      <a:lt2>
        <a:srgbClr val="4B4B4B"/>
      </a:lt2>
      <a:accent1>
        <a:srgbClr val="0039A6"/>
      </a:accent1>
      <a:accent2>
        <a:srgbClr val="AA9C8F"/>
      </a:accent2>
      <a:accent3>
        <a:srgbClr val="C59217"/>
      </a:accent3>
      <a:accent4>
        <a:srgbClr val="5B8F22"/>
      </a:accent4>
      <a:accent5>
        <a:srgbClr val="96172E"/>
      </a:accent5>
      <a:accent6>
        <a:srgbClr val="532E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1F5ACA7D9824AAB0E713D02484050" ma:contentTypeVersion="11" ma:contentTypeDescription="Create a new document." ma:contentTypeScope="" ma:versionID="b0a3e13ff3b6737664830ce25eb52ad5">
  <xsd:schema xmlns:xsd="http://www.w3.org/2001/XMLSchema" xmlns:xs="http://www.w3.org/2001/XMLSchema" xmlns:p="http://schemas.microsoft.com/office/2006/metadata/properties" xmlns:ns1="http://schemas.microsoft.com/sharepoint/v3" xmlns:ns3="b306ee79-2f51-4bda-a734-8653703d17c0" targetNamespace="http://schemas.microsoft.com/office/2006/metadata/properties" ma:root="true" ma:fieldsID="7dfe6ec157f7f2ac1c9aba4849ca38b3" ns1:_="" ns3:_="">
    <xsd:import namespace="http://schemas.microsoft.com/sharepoint/v3"/>
    <xsd:import namespace="b306ee79-2f51-4bda-a734-8653703d17c0"/>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06ee79-2f51-4bda-a734-8653703d1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AA32C-4DEE-454F-B7B5-2D6CAD30B3DA}">
  <ds:schemaRef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http://schemas.microsoft.com/office/2006/documentManagement/types"/>
    <ds:schemaRef ds:uri="b306ee79-2f51-4bda-a734-8653703d17c0"/>
    <ds:schemaRef ds:uri="http://purl.org/dc/terms/"/>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0EE21D64-5321-4818-95DA-7A6DFA80DBDA}">
  <ds:schemaRefs>
    <ds:schemaRef ds:uri="http://schemas.microsoft.com/sharepoint/v3/contenttype/forms"/>
  </ds:schemaRefs>
</ds:datastoreItem>
</file>

<file path=customXml/itemProps3.xml><?xml version="1.0" encoding="utf-8"?>
<ds:datastoreItem xmlns:ds="http://schemas.openxmlformats.org/officeDocument/2006/customXml" ds:itemID="{C3C187C2-C39A-4CB7-877B-78969ECDF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06ee79-2f51-4bda-a734-8653703d1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554</TotalTime>
  <Words>2684</Words>
  <Application>Microsoft Office PowerPoint</Application>
  <PresentationFormat>Custom</PresentationFormat>
  <Paragraphs>314</Paragraphs>
  <Slides>27</Slides>
  <Notes>6</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CDC OD Light Frame</vt:lpstr>
      <vt:lpstr>1_Office Theme</vt:lpstr>
      <vt:lpstr>CẬP NHẬT VỀ TÌNH HÌNH TRIỂN KHAI XÉT NGHIỆM SARS-CoV-2 TẠI CÁC BỆNH VIỆN</vt:lpstr>
      <vt:lpstr>Vai trò thiết yếu của phòng xét nghiệm  trong phòng chống dịch COVID-19</vt:lpstr>
      <vt:lpstr>Việt Nam - Các phương pháp xét nghiệm hiện tại</vt:lpstr>
      <vt:lpstr>Real -time RT-PCR  để phát hiện ARN của SARS-CoV-2</vt:lpstr>
      <vt:lpstr>Xét nghiệm huyết thanh học</vt:lpstr>
      <vt:lpstr>Ý nghĩa lâm sàng, một số chỉ số xét nghiệm bất thường  ở người bệnh COVID-19 và trang thiết bị   </vt:lpstr>
      <vt:lpstr>PowerPoint Presentation</vt:lpstr>
      <vt:lpstr>Kết quả  dương tính giả  có thể làm lãng phí nguồn lực...nhưng không có thêm ca bệnh trong cộng đồng</vt:lpstr>
      <vt:lpstr>Kết quả  âm tính giả  có thể dẫn tới tình trạng có thêm nhiều ca bệnh trong cộng đồng.</vt:lpstr>
      <vt:lpstr>Các căn cứ đánh giá, bảo đảm XN SARS-CoV-2</vt:lpstr>
      <vt:lpstr>Nội dung yêu cầu đối với PXN sàng lọc</vt:lpstr>
      <vt:lpstr>Nội dung đánh giá với PXN khẳng định</vt:lpstr>
      <vt:lpstr>Phát triển phòng xét nghiệm SARS-CoV-2 trong bệnh viện</vt:lpstr>
      <vt:lpstr>DANH SÁCH CÁC BỆNH VIỆN XN KHẲNG ĐỊNH </vt:lpstr>
      <vt:lpstr>PowerPoint Presentation</vt:lpstr>
      <vt:lpstr>Số phòng xét nghiệm có năng lực thực hiện  xét nghiệm SARS-CoV-2</vt:lpstr>
      <vt:lpstr>Tham mưu Bộ trưởng ban hành văn bản nhằm nâng cao năng lực xét nghiệm</vt:lpstr>
      <vt:lpstr>Tần xuất xét nghiệm SARS-CoV-2 cho người bệnh </vt:lpstr>
      <vt:lpstr>PowerPoint Presentation</vt:lpstr>
      <vt:lpstr>TỔ CHỨC THỰC HIỆN NGOẠI KIỂM ĐỢT 1 CHO 50 PXN KHẲNG ĐỊNH SARS-CoV-2</vt:lpstr>
      <vt:lpstr>Chương trình EQA/PT - CAP</vt:lpstr>
      <vt:lpstr>             </vt:lpstr>
      <vt:lpstr>Tổng kết nguồn lực Real - time RT-PCR     </vt:lpstr>
      <vt:lpstr>Tổng kết nguồn lực Real - time RT-PCR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CẬP NHẬT VỀ TÌNH HÌNH XÉT NGHIỆM SARS-CoV-2</dc:title>
  <dc:creator>Thuy CDC</dc:creator>
  <cp:lastModifiedBy>DN MINH </cp:lastModifiedBy>
  <cp:revision>34</cp:revision>
  <dcterms:created xsi:type="dcterms:W3CDTF">2020-05-19T11:55:05Z</dcterms:created>
  <dcterms:modified xsi:type="dcterms:W3CDTF">2020-10-01T06:37:04Z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0x010100E5F1F5ACA7D9824AAB0E713D02484050</vt:lpwstr>
  </property>
</Properties>
</file>