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2"/>
  </p:notesMasterIdLst>
  <p:sldIdLst>
    <p:sldId id="256" r:id="rId2"/>
    <p:sldId id="354" r:id="rId3"/>
    <p:sldId id="361" r:id="rId4"/>
    <p:sldId id="362" r:id="rId5"/>
    <p:sldId id="355" r:id="rId6"/>
    <p:sldId id="356" r:id="rId7"/>
    <p:sldId id="357" r:id="rId8"/>
    <p:sldId id="358" r:id="rId9"/>
    <p:sldId id="359" r:id="rId10"/>
    <p:sldId id="363" r:id="rId11"/>
    <p:sldId id="364" r:id="rId12"/>
    <p:sldId id="370" r:id="rId13"/>
    <p:sldId id="371" r:id="rId14"/>
    <p:sldId id="365" r:id="rId15"/>
    <p:sldId id="366" r:id="rId16"/>
    <p:sldId id="367" r:id="rId17"/>
    <p:sldId id="373" r:id="rId18"/>
    <p:sldId id="368" r:id="rId19"/>
    <p:sldId id="372" r:id="rId20"/>
    <p:sldId id="377" r:id="rId21"/>
    <p:sldId id="374" r:id="rId22"/>
    <p:sldId id="375" r:id="rId23"/>
    <p:sldId id="376" r:id="rId24"/>
    <p:sldId id="369" r:id="rId25"/>
    <p:sldId id="379" r:id="rId26"/>
    <p:sldId id="394" r:id="rId27"/>
    <p:sldId id="380" r:id="rId28"/>
    <p:sldId id="381" r:id="rId29"/>
    <p:sldId id="386" r:id="rId30"/>
    <p:sldId id="382" r:id="rId31"/>
    <p:sldId id="383" r:id="rId32"/>
    <p:sldId id="388" r:id="rId33"/>
    <p:sldId id="387" r:id="rId34"/>
    <p:sldId id="393" r:id="rId35"/>
    <p:sldId id="389" r:id="rId36"/>
    <p:sldId id="395" r:id="rId37"/>
    <p:sldId id="390" r:id="rId38"/>
    <p:sldId id="391" r:id="rId39"/>
    <p:sldId id="392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D0"/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5877D-21B4-4183-8F29-7D830F7E13BF}" type="datetimeFigureOut">
              <a:rPr lang="en-US" smtClean="0"/>
              <a:t>11/03/2020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D60C5-E3EB-4B10-B801-B14BC5CF0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66FF66"/>
                </a:solidFill>
                <a:latin typeface="VNI-Helve" pitchFamily="2" charset="0"/>
              </a:defRPr>
            </a:lvl1pPr>
            <a:lvl2pPr marL="742950" indent="-285750">
              <a:defRPr sz="2400">
                <a:solidFill>
                  <a:srgbClr val="66FF66"/>
                </a:solidFill>
                <a:latin typeface="VNI-Helve" pitchFamily="2" charset="0"/>
              </a:defRPr>
            </a:lvl2pPr>
            <a:lvl3pPr marL="1143000" indent="-228600">
              <a:defRPr sz="2400">
                <a:solidFill>
                  <a:srgbClr val="66FF66"/>
                </a:solidFill>
                <a:latin typeface="VNI-Helve" pitchFamily="2" charset="0"/>
              </a:defRPr>
            </a:lvl3pPr>
            <a:lvl4pPr marL="1600200" indent="-228600">
              <a:defRPr sz="2400">
                <a:solidFill>
                  <a:srgbClr val="66FF66"/>
                </a:solidFill>
                <a:latin typeface="VNI-Helve" pitchFamily="2" charset="0"/>
              </a:defRPr>
            </a:lvl4pPr>
            <a:lvl5pPr marL="2057400" indent="-228600">
              <a:defRPr sz="2400">
                <a:solidFill>
                  <a:srgbClr val="66FF66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FF66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FF66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FF66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FF66"/>
                </a:solidFill>
                <a:latin typeface="VNI-Helve" pitchFamily="2" charset="0"/>
              </a:defRPr>
            </a:lvl9pPr>
          </a:lstStyle>
          <a:p>
            <a:fld id="{78551785-BF23-45FA-81B0-5C8DCDEB47CB}" type="slidenum">
              <a:rPr 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sz="12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51413" cy="3713163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836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8610600" cy="2971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</a:rPr>
              <a:t>HƯỚNG DẪN XỬ TRÍ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BỆNH VIÊM ĐƯỜNG HÔ HẤP CẤP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>SARS-CoV-2 (COVID-19) Ở TRẺ 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953000"/>
            <a:ext cx="5181600" cy="1219200"/>
          </a:xfrm>
        </p:spPr>
        <p:txBody>
          <a:bodyPr>
            <a:normAutofit fontScale="85000" lnSpcReduction="10000"/>
          </a:bodyPr>
          <a:lstStyle/>
          <a:p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PGS. TS. PHẠM VĂN QUANG</a:t>
            </a:r>
          </a:p>
          <a:p>
            <a:r>
              <a:rPr lang="en-US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 VIỆN NHI ĐỒNG 1</a:t>
            </a:r>
            <a:endParaRPr lang="en-US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6" y="0"/>
            <a:ext cx="8984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3140"/>
            <a:ext cx="7505474" cy="5636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0037" y="228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2. ĐIỀU TRỊ SUY HÔ HẤP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 OXY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724400"/>
          </a:xfrm>
        </p:spPr>
        <p:txBody>
          <a:bodyPr>
            <a:normAutofit/>
          </a:bodyPr>
          <a:lstStyle/>
          <a:p>
            <a:r>
              <a:rPr lang="en-US"/>
              <a:t>Chỉ định: </a:t>
            </a:r>
            <a:endParaRPr lang="en-US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mtClean="0"/>
              <a:t> Thở </a:t>
            </a:r>
            <a:r>
              <a:rPr lang="en-US"/>
              <a:t>nhanh, gắng sức, rút lõm lồng </a:t>
            </a:r>
            <a:r>
              <a:rPr lang="en-US" smtClean="0"/>
              <a:t>ngực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 </a:t>
            </a:r>
            <a:r>
              <a:rPr lang="en-US" smtClean="0"/>
              <a:t>SpO2 </a:t>
            </a:r>
            <a:r>
              <a:rPr lang="en-US"/>
              <a:t>≤ 92% hoặc PaO2 ≤  65 mmHg</a:t>
            </a:r>
            <a:r>
              <a:rPr lang="en-US" smtClean="0"/>
              <a:t> </a:t>
            </a:r>
            <a:endParaRPr lang="en-US"/>
          </a:p>
          <a:p>
            <a:r>
              <a:rPr lang="en-US" smtClean="0"/>
              <a:t>Phương pháp: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 </a:t>
            </a:r>
            <a:r>
              <a:rPr lang="en-US" smtClean="0"/>
              <a:t>Thở oxy qua cannula: 1-6 lít/phút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 </a:t>
            </a:r>
            <a:r>
              <a:rPr lang="en-US" smtClean="0"/>
              <a:t>Thở oxy qua mask: 6-10 lít/phút</a:t>
            </a:r>
          </a:p>
          <a:p>
            <a:pPr lvl="0"/>
            <a:r>
              <a:rPr lang="en-US" smtClean="0">
                <a:solidFill>
                  <a:prstClr val="black"/>
                </a:solidFill>
              </a:rPr>
              <a:t>Mục tiêu: SpO2 ≥ 94%</a:t>
            </a:r>
          </a:p>
          <a:p>
            <a:pPr lvl="0">
              <a:buNone/>
            </a:pPr>
            <a:r>
              <a:rPr lang="en-US" smtClean="0">
                <a:solidFill>
                  <a:srgbClr val="FF0000"/>
                </a:solidFill>
              </a:rPr>
              <a:t> 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36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 KHÔNG XÂM LẤN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8002137" cy="4724400"/>
          </a:xfrm>
        </p:spPr>
        <p:txBody>
          <a:bodyPr>
            <a:normAutofit lnSpcReduction="10000"/>
          </a:bodyPr>
          <a:lstStyle/>
          <a:p>
            <a:r>
              <a:rPr lang="en-US"/>
              <a:t>Chỉ định</a:t>
            </a:r>
            <a:r>
              <a:rPr lang="en-US" smtClean="0"/>
              <a:t>: </a:t>
            </a:r>
            <a:r>
              <a:rPr lang="en-US"/>
              <a:t>tình trạng giảm ô xy máu không được cải thiện bằng các biện pháp thở </a:t>
            </a:r>
            <a:r>
              <a:rPr lang="en-US" smtClean="0"/>
              <a:t>oxy</a:t>
            </a:r>
            <a:r>
              <a:rPr lang="en-US"/>
              <a:t>, SpO2 ≤ 92%, </a:t>
            </a:r>
            <a:r>
              <a:rPr lang="en-US" smtClean="0"/>
              <a:t>hoặc/và </a:t>
            </a:r>
            <a:r>
              <a:rPr lang="en-US"/>
              <a:t>gắng sức hô hấp</a:t>
            </a:r>
            <a:r>
              <a:rPr lang="en-US" smtClean="0"/>
              <a:t> </a:t>
            </a:r>
          </a:p>
          <a:p>
            <a:r>
              <a:rPr lang="en-US" smtClean="0"/>
              <a:t>Phương pháp: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 </a:t>
            </a:r>
            <a:r>
              <a:rPr lang="en-US" smtClean="0"/>
              <a:t>Thở NCPAP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 </a:t>
            </a:r>
            <a:r>
              <a:rPr lang="en-US" smtClean="0"/>
              <a:t>Thở HFNC</a:t>
            </a:r>
          </a:p>
          <a:p>
            <a:pPr lvl="0"/>
            <a:r>
              <a:rPr lang="en-US" smtClean="0">
                <a:solidFill>
                  <a:prstClr val="black"/>
                </a:solidFill>
              </a:rPr>
              <a:t>Mục tiêu: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SpO2 ≥ 94%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mtClean="0">
                <a:solidFill>
                  <a:prstClr val="black"/>
                </a:solidFill>
              </a:rPr>
              <a:t>PaO2 </a:t>
            </a:r>
            <a:r>
              <a:rPr lang="en-US">
                <a:solidFill>
                  <a:prstClr val="black"/>
                </a:solidFill>
              </a:rPr>
              <a:t>≥ </a:t>
            </a:r>
            <a:r>
              <a:rPr lang="en-US" smtClean="0">
                <a:solidFill>
                  <a:prstClr val="black"/>
                </a:solidFill>
              </a:rPr>
              <a:t>80 mmHg; PaCO2 &lt; 45 mmHg</a:t>
            </a:r>
            <a:endParaRPr lang="en-US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mtClean="0">
              <a:solidFill>
                <a:prstClr val="black"/>
              </a:solidFill>
            </a:endParaRPr>
          </a:p>
          <a:p>
            <a:pPr lvl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92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" y="0"/>
            <a:ext cx="9139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66" y="0"/>
            <a:ext cx="9126984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95" y="0"/>
            <a:ext cx="922938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THẦN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834" y="0"/>
            <a:ext cx="9199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CÀI ĐẶT THÔNG SỐ BAN ĐẦU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50885"/>
              </p:ext>
            </p:extLst>
          </p:nvPr>
        </p:nvGraphicFramePr>
        <p:xfrm>
          <a:off x="1524000" y="1630680"/>
          <a:ext cx="6477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Thông</a:t>
                      </a:r>
                      <a:r>
                        <a:rPr lang="en-US" sz="2800" baseline="0" smtClean="0"/>
                        <a:t> số 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Cài</a:t>
                      </a:r>
                      <a:r>
                        <a:rPr lang="en-US" sz="2800" baseline="0" smtClean="0"/>
                        <a:t> đặt ban đầu</a:t>
                      </a:r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Mode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Pressure Control</a:t>
                      </a:r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Tần</a:t>
                      </a:r>
                      <a:r>
                        <a:rPr lang="en-US" sz="2800" baseline="0" smtClean="0"/>
                        <a:t> số thở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Theo tuổi</a:t>
                      </a:r>
                      <a:r>
                        <a:rPr lang="en-US" sz="2800" baseline="0" smtClean="0"/>
                        <a:t> + 5-10 nhịp</a:t>
                      </a:r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I/E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1</a:t>
                      </a:r>
                      <a:r>
                        <a:rPr lang="en-US" sz="2800" baseline="0" smtClean="0"/>
                        <a:t>/2</a:t>
                      </a:r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PEEP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6-8 cmH2O</a:t>
                      </a:r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IP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12-16 cmH2O (Vt 6-8</a:t>
                      </a:r>
                      <a:r>
                        <a:rPr lang="en-US" sz="2800" baseline="0" smtClean="0"/>
                        <a:t> ml/kg)</a:t>
                      </a:r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smtClean="0"/>
                        <a:t>FiO2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60%</a:t>
                      </a:r>
                      <a:endParaRPr lang="en-US" sz="280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5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724400"/>
          </a:xfrm>
        </p:spPr>
        <p:txBody>
          <a:bodyPr>
            <a:normAutofit/>
          </a:bodyPr>
          <a:lstStyle/>
          <a:p>
            <a:r>
              <a:rPr lang="en-US" sz="2800" smtClean="0"/>
              <a:t>Đại cương </a:t>
            </a:r>
            <a:endParaRPr lang="en-US" sz="2800"/>
          </a:p>
          <a:p>
            <a:r>
              <a:rPr lang="en-US" sz="2800" smtClean="0"/>
              <a:t>Điều trị suy hô hấp cấp</a:t>
            </a:r>
          </a:p>
          <a:p>
            <a:pPr lvl="0"/>
            <a:r>
              <a:rPr lang="en-US" sz="2800" smtClean="0">
                <a:solidFill>
                  <a:prstClr val="black"/>
                </a:solidFill>
              </a:rPr>
              <a:t>Điều trị sốc nhiễm khuẩn</a:t>
            </a:r>
          </a:p>
          <a:p>
            <a:pPr lvl="0"/>
            <a:r>
              <a:rPr lang="en-US" sz="2800" smtClean="0">
                <a:solidFill>
                  <a:prstClr val="black"/>
                </a:solidFill>
              </a:rPr>
              <a:t>Điều trị hỗ trợ chức năng các cơ quan</a:t>
            </a:r>
          </a:p>
          <a:p>
            <a:pPr lvl="0"/>
            <a:r>
              <a:rPr lang="en-US" sz="2800" smtClean="0">
                <a:solidFill>
                  <a:prstClr val="black"/>
                </a:solidFill>
              </a:rPr>
              <a:t>Dự phòng biến chứng</a:t>
            </a:r>
            <a:endParaRPr lang="en-US" sz="280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US" sz="2800">
                <a:solidFill>
                  <a:srgbClr val="FF0000"/>
                </a:solidFill>
              </a:rPr>
              <a:t>   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364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THẦN THỞ MÁY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1524000"/>
            <a:ext cx="8001000" cy="2971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idazolam TTM 0,1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-0,3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mg/kg/giờ</a:t>
            </a:r>
            <a:endParaRPr lang="en-US" sz="280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38138" indent="-338138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Fentanyl TTM 1-3 g/kg/giờ</a:t>
            </a:r>
          </a:p>
          <a:p>
            <a:pPr marL="338138" indent="-338138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Norcuron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TTM 0,05-0,1 mg/kg/giờ 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Esmeron TTM 0,3-0,6 mg/kg/giờ</a:t>
            </a:r>
            <a:endParaRPr lang="de-DE" sz="280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38138" indent="-338138">
              <a:lnSpc>
                <a:spcPct val="150000"/>
              </a:lnSpc>
              <a:defRPr/>
            </a:pPr>
            <a:endParaRPr lang="en-US" sz="280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70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THÔNG SỐ THỞ MÁY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oup 1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458011"/>
              </p:ext>
            </p:extLst>
          </p:nvPr>
        </p:nvGraphicFramePr>
        <p:xfrm>
          <a:off x="457200" y="1371600"/>
          <a:ext cx="8153400" cy="4419601"/>
        </p:xfrm>
        <a:graphic>
          <a:graphicData uri="http://schemas.openxmlformats.org/drawingml/2006/table">
            <a:tbl>
              <a:tblPr/>
              <a:tblGrid>
                <a:gridCol w="3890963"/>
                <a:gridCol w="2028825"/>
                <a:gridCol w="2233612"/>
              </a:tblGrid>
              <a:tr h="641350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PaO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PaCO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817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Thể tích khí lưu thông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6588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 Tần số máy thở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817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 Áp lực hít vào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FiO</a:t>
                      </a:r>
                      <a:r>
                        <a:rPr kumimoji="0" lang="en-US" sz="2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Không thay đổi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6588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Thời gian hít vào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Không thay đổi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38175"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PEEP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Không thay đổi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8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THÔNG SỐ THỞ MÁY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066800"/>
            <a:ext cx="83820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r>
              <a:rPr lang="en-US" sz="2400" smtClean="0">
                <a:solidFill>
                  <a:srgbClr val="004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Điều chỉnh PaO2:</a:t>
            </a:r>
            <a:endParaRPr lang="fr-FR" sz="2400" smtClean="0">
              <a:solidFill>
                <a:srgbClr val="004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338138" indent="-338138">
              <a:lnSpc>
                <a:spcPct val="130000"/>
              </a:lnSpc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Mục tiêu: giữ PaO2: 70 – 100 mmHg / SpO2: 92 – 96% </a:t>
            </a:r>
          </a:p>
          <a:p>
            <a:pPr marL="338138" indent="-338138">
              <a:lnSpc>
                <a:spcPct val="130000"/>
              </a:lnSpc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Nguyên tắc: thứ tự ưu tiên điều chỉnh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 FiO2 dần đến 60% nếu FiO2 &lt; 60%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 PEEP mỗi 2 cmH2O (tối đa 10 cmH2O)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 IP  mỗi 2 cmH2O (tối đa 20 cmH2O)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fr-FR" sz="2400" smtClean="0">
                <a:solidFill>
                  <a:srgbClr val="004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Chú ý chiến lược bảo vệ phổi: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fr-FR" sz="2400" smtClean="0">
                <a:solidFill>
                  <a:srgbClr val="004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PIP = IP + PEEP  30 cmH2O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I/E = ½ - 1/1,5 - 1/1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FiO2 &gt; 60-100%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15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CHỈNH THÔNG SỐ THỞ MÁY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r>
              <a:rPr lang="fr-FR" sz="2400" smtClean="0">
                <a:solidFill>
                  <a:srgbClr val="004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Điều chỉnh PaCO2:</a:t>
            </a:r>
          </a:p>
          <a:p>
            <a:pPr marL="338138" indent="-338138">
              <a:lnSpc>
                <a:spcPct val="130000"/>
              </a:lnSpc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Mục tiêu: giữ 35 - 45 mmHg</a:t>
            </a:r>
          </a:p>
          <a:p>
            <a:pPr marL="338138" indent="-338138">
              <a:lnSpc>
                <a:spcPct val="130000"/>
              </a:lnSpc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Nguyên tắc: 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PaCO2 &gt; 45 mmHg, pH máu &lt; 7,35: </a:t>
            </a:r>
            <a:r>
              <a:rPr lang="fr-FR" sz="2400" smtClean="0">
                <a:solidFill>
                  <a:srgbClr val="004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 tần số,  IP</a:t>
            </a:r>
          </a:p>
          <a:p>
            <a:pPr marL="1165225" lvl="1" indent="-5334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PaCO2 &lt; 35 mmHg, pH máu &gt; 7,45: </a:t>
            </a:r>
            <a:r>
              <a:rPr lang="fr-FR" sz="2400" smtClean="0">
                <a:solidFill>
                  <a:srgbClr val="004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 tần số,  IP</a:t>
            </a:r>
          </a:p>
        </p:txBody>
      </p:sp>
    </p:spTree>
    <p:extLst>
      <p:ext uri="{BB962C8B-B14F-4D97-AF65-F5344CB8AC3E}">
        <p14:creationId xmlns:p14="http://schemas.microsoft.com/office/powerpoint/2010/main" val="1455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" y="0"/>
            <a:ext cx="9125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 TRỢ HÔ HẤP / ARDS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ym typeface="Symbol" panose="05050102010706020507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/>
              <a:t>Thở </a:t>
            </a:r>
            <a:r>
              <a:rPr lang="vi-VN" sz="2400"/>
              <a:t>máy: áp dụng chiến lược thở máy bảo vệ </a:t>
            </a:r>
            <a:r>
              <a:rPr lang="vi-VN" sz="2400" smtClean="0"/>
              <a:t>phổi</a:t>
            </a:r>
            <a:r>
              <a:rPr lang="en-US" sz="240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hể </a:t>
            </a:r>
            <a:r>
              <a:rPr lang="vi-VN" sz="2400"/>
              <a:t>tích khí lưu thông thấp </a:t>
            </a:r>
            <a:r>
              <a:rPr lang="vi-VN" sz="2400" smtClean="0"/>
              <a:t>(4-8 ml/kg</a:t>
            </a:r>
            <a:r>
              <a:rPr lang="en-US" sz="2400" smtClean="0"/>
              <a:t>)</a:t>
            </a:r>
            <a:r>
              <a:rPr lang="vi-VN" sz="2400" smtClean="0"/>
              <a:t> </a:t>
            </a:r>
            <a:endParaRPr lang="en-US" sz="240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vi-VN" sz="2400" smtClean="0"/>
              <a:t> </a:t>
            </a:r>
            <a:r>
              <a:rPr lang="vi-VN" sz="2400"/>
              <a:t>lực thì thở vào thấp (giữ </a:t>
            </a:r>
            <a:r>
              <a:rPr lang="vi-VN" sz="2400" smtClean="0"/>
              <a:t>Pplateau </a:t>
            </a:r>
            <a:r>
              <a:rPr lang="vi-VN" sz="2400"/>
              <a:t>&lt; 30 </a:t>
            </a:r>
            <a:r>
              <a:rPr lang="vi-VN" sz="2400" smtClean="0"/>
              <a:t>cmH2O</a:t>
            </a:r>
            <a:r>
              <a:rPr lang="en-US" sz="2400" smtClean="0"/>
              <a:t>)</a:t>
            </a:r>
            <a:endParaRPr lang="vi-VN" sz="24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/>
              <a:t>Chấp </a:t>
            </a:r>
            <a:r>
              <a:rPr lang="vi-VN" sz="2400"/>
              <a:t>nhận tăng CO2, giữ đích pH ≥ </a:t>
            </a:r>
            <a:r>
              <a:rPr lang="vi-VN" sz="2400" smtClean="0"/>
              <a:t>7.20</a:t>
            </a:r>
            <a:endParaRPr lang="vi-VN" sz="24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/>
              <a:t>Trường </a:t>
            </a:r>
            <a:r>
              <a:rPr lang="vi-VN" sz="2400"/>
              <a:t>hợp ARDS nặng, cân nhắc áp dụng thở máy ở tư thế nằm sấp &gt; 12 giờ/ngày (nếu có thể</a:t>
            </a:r>
            <a:r>
              <a:rPr lang="vi-VN" sz="2400" smtClean="0"/>
              <a:t>)</a:t>
            </a:r>
            <a:endParaRPr lang="vi-VN" sz="240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/>
              <a:t>Áp </a:t>
            </a:r>
            <a:r>
              <a:rPr lang="vi-VN" sz="2400"/>
              <a:t>dụng chiến lược PEEP cao cho ARDS vừa và </a:t>
            </a:r>
            <a:r>
              <a:rPr lang="vi-VN" sz="2400" smtClean="0"/>
              <a:t>nặng</a:t>
            </a:r>
            <a:endParaRPr lang="en-US" sz="240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smtClean="0"/>
              <a:t>hất </a:t>
            </a:r>
            <a:r>
              <a:rPr lang="vi-VN" sz="2400"/>
              <a:t>bại với các biện pháp điều trị thông thường, cân nhắc chỉ định </a:t>
            </a:r>
            <a:r>
              <a:rPr lang="vi-VN" sz="2400" smtClean="0"/>
              <a:t>ECMO </a:t>
            </a:r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6592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ĐIỀU TRỊ SỐC NHIỄM KHUẨN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1437144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 sức dịch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 trợ hô hấp</a:t>
            </a:r>
            <a:r>
              <a:rPr lang="vi-VN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mạch</a:t>
            </a:r>
            <a:endParaRPr lang="vi-VN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Kháng sinh</a:t>
            </a:r>
            <a:endParaRPr lang="vi-VN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ĐIỀU TRỊ SỐC NHIỄM KHUẨN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 SỨC DỊCH: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prstClr val="black"/>
                </a:solidFill>
              </a:rPr>
              <a:t>Sử </a:t>
            </a:r>
            <a:r>
              <a:rPr lang="vi-VN" sz="2400">
                <a:solidFill>
                  <a:prstClr val="black"/>
                </a:solidFill>
              </a:rPr>
              <a:t>dụng </a:t>
            </a:r>
            <a:r>
              <a:rPr lang="vi-VN" sz="2400" smtClean="0">
                <a:solidFill>
                  <a:prstClr val="black"/>
                </a:solidFill>
              </a:rPr>
              <a:t>nước </a:t>
            </a:r>
            <a:r>
              <a:rPr lang="vi-VN" sz="2400">
                <a:solidFill>
                  <a:prstClr val="black"/>
                </a:solidFill>
              </a:rPr>
              <a:t>muối sinh lý hay Ringer </a:t>
            </a:r>
            <a:r>
              <a:rPr lang="en-US" sz="2400" smtClean="0">
                <a:solidFill>
                  <a:prstClr val="black"/>
                </a:solidFill>
                <a:cs typeface="Arial" panose="020B0604020202020204" pitchFamily="34" charset="0"/>
              </a:rPr>
              <a:t>L</a:t>
            </a:r>
            <a:r>
              <a:rPr lang="vi-VN" sz="2400" smtClean="0">
                <a:solidFill>
                  <a:prstClr val="black"/>
                </a:solidFill>
              </a:rPr>
              <a:t>actat </a:t>
            </a:r>
            <a:endParaRPr lang="en-US" sz="240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prstClr val="black"/>
                </a:solidFill>
              </a:rPr>
              <a:t>Tránh </a:t>
            </a:r>
            <a:r>
              <a:rPr lang="vi-VN" sz="2400">
                <a:solidFill>
                  <a:prstClr val="black"/>
                </a:solidFill>
              </a:rPr>
              <a:t>dùng </a:t>
            </a:r>
            <a:r>
              <a:rPr lang="vi-VN" sz="2400" smtClean="0">
                <a:solidFill>
                  <a:prstClr val="black"/>
                </a:solidFill>
              </a:rPr>
              <a:t>H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vi-VN" sz="2400" smtClean="0">
                <a:solidFill>
                  <a:prstClr val="black"/>
                </a:solidFill>
              </a:rPr>
              <a:t>, Gelatin</a:t>
            </a:r>
            <a:endParaRPr lang="vi-VN" sz="240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prstClr val="black"/>
                </a:solidFill>
              </a:rPr>
              <a:t>Liều lượng:</a:t>
            </a:r>
            <a:r>
              <a:rPr lang="en-US" sz="2400" smtClean="0">
                <a:solidFill>
                  <a:prstClr val="black"/>
                </a:solidFill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smtClean="0">
                <a:solidFill>
                  <a:prstClr val="black"/>
                </a:solidFill>
              </a:rPr>
              <a:t>-</a:t>
            </a:r>
            <a:r>
              <a:rPr lang="vi-VN" sz="2400" smtClean="0">
                <a:solidFill>
                  <a:prstClr val="black"/>
                </a:solidFill>
              </a:rPr>
              <a:t>20 ml/kg</a:t>
            </a:r>
            <a:r>
              <a:rPr lang="en-US" sz="2400" smtClean="0">
                <a:solidFill>
                  <a:prstClr val="black"/>
                </a:solidFill>
              </a:rPr>
              <a:t> </a:t>
            </a:r>
            <a:r>
              <a:rPr lang="vi-VN" sz="2400" smtClean="0">
                <a:solidFill>
                  <a:prstClr val="black"/>
                </a:solidFill>
              </a:rPr>
              <a:t>trong </a:t>
            </a:r>
            <a:r>
              <a:rPr lang="vi-VN" sz="2400">
                <a:solidFill>
                  <a:prstClr val="black"/>
                </a:solidFill>
              </a:rPr>
              <a:t>15-20 phút, nhắc lại nếu cần thiết có thể cho tới 40-60 ml/kg trong giờ đầu.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prstClr val="black"/>
                </a:solidFill>
              </a:rPr>
              <a:t>Cần </a:t>
            </a:r>
            <a:r>
              <a:rPr lang="vi-VN" sz="2400">
                <a:solidFill>
                  <a:prstClr val="black"/>
                </a:solidFill>
              </a:rPr>
              <a:t>theo dõi sát các dấu hiệu của quá tải </a:t>
            </a:r>
            <a:r>
              <a:rPr lang="vi-VN" sz="2400" smtClean="0">
                <a:solidFill>
                  <a:prstClr val="black"/>
                </a:solidFill>
              </a:rPr>
              <a:t>dịch</a:t>
            </a:r>
            <a:endParaRPr lang="en-US" sz="240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ruyền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albumin khi nồng độ albumin &lt; 30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g/L </a:t>
            </a:r>
            <a:endParaRPr lang="vi-VN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 các dấu hiệu cải thiện tưới máu: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MAP, </a:t>
            </a: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</a:t>
            </a:r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tiểu  (&gt;0.5 </a:t>
            </a: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ml/kg/giờ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CRT</a:t>
            </a: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 da, tình trạng ý thức, và </a:t>
            </a: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 máu</a:t>
            </a:r>
            <a:endParaRPr lang="vi-VN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smtClean="0">
                <a:solidFill>
                  <a:srgbClr val="002060"/>
                </a:solidFill>
              </a:rPr>
              <a:t>(Surviving sepsis campaign - 2020; </a:t>
            </a:r>
            <a:r>
              <a:rPr lang="en-US" b="1" i="1">
                <a:solidFill>
                  <a:srgbClr val="002060"/>
                </a:solidFill>
              </a:rPr>
              <a:t>American College of Critical Care Medicine – 2017</a:t>
            </a:r>
            <a:r>
              <a:rPr lang="en-US" b="1" i="1" smtClean="0">
                <a:solidFill>
                  <a:srgbClr val="002060"/>
                </a:solidFill>
              </a:rPr>
              <a:t> )</a:t>
            </a:r>
            <a:endParaRPr lang="en-US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ĐIỀU TRỊ SỐC NHIỄM KHUẨN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MẠCH: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 lạnh: Adrenalin 0,05 - 0,3 µg/kg/phút</a:t>
            </a:r>
            <a:r>
              <a:rPr lang="vi-VN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Sốc ấm: Noradrenalin 0,05 - 1 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µg/kg/phút</a:t>
            </a:r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b="1" smtClean="0">
                <a:solidFill>
                  <a:srgbClr val="002060"/>
                </a:solidFill>
              </a:rPr>
              <a:t>KHÁNG SINH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r>
              <a:rPr lang="vi-VN" sz="2400" smtClean="0">
                <a:solidFill>
                  <a:prstClr val="black"/>
                </a:solidFill>
              </a:rPr>
              <a:t> </a:t>
            </a:r>
            <a:r>
              <a:rPr lang="vi-VN" sz="2400">
                <a:solidFill>
                  <a:prstClr val="black"/>
                </a:solidFill>
              </a:rPr>
              <a:t>phổ rộng theo kinh nghiệm sớm trong vòng một giờ xác định sốc nhiễm trùng.</a:t>
            </a:r>
          </a:p>
          <a:p>
            <a:pPr>
              <a:lnSpc>
                <a:spcPct val="150000"/>
              </a:lnSpc>
            </a:pPr>
            <a:r>
              <a:rPr lang="vi-VN" sz="2400" b="1" smtClean="0">
                <a:solidFill>
                  <a:srgbClr val="002060"/>
                </a:solidFill>
              </a:rPr>
              <a:t>KIỂM SOÁT</a:t>
            </a:r>
            <a:r>
              <a:rPr lang="en-US" sz="2400" b="1" smtClean="0">
                <a:solidFill>
                  <a:srgbClr val="002060"/>
                </a:solidFill>
              </a:rPr>
              <a:t>:</a:t>
            </a:r>
            <a:r>
              <a:rPr lang="vi-VN" sz="2400" b="1" smtClean="0">
                <a:solidFill>
                  <a:srgbClr val="002060"/>
                </a:solidFill>
              </a:rPr>
              <a:t> </a:t>
            </a:r>
            <a:r>
              <a:rPr lang="vi-VN" sz="2400" smtClean="0">
                <a:solidFill>
                  <a:prstClr val="black"/>
                </a:solidFill>
              </a:rPr>
              <a:t>đường máu, </a:t>
            </a:r>
            <a:r>
              <a:rPr lang="vi-VN" sz="2400">
                <a:solidFill>
                  <a:prstClr val="black"/>
                </a:solidFill>
              </a:rPr>
              <a:t>can xi </a:t>
            </a:r>
            <a:r>
              <a:rPr lang="vi-VN" sz="2400" smtClean="0">
                <a:solidFill>
                  <a:prstClr val="black"/>
                </a:solidFill>
              </a:rPr>
              <a:t>máu</a:t>
            </a:r>
            <a:endParaRPr lang="en-US" sz="240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400" b="1" smtClean="0">
                <a:solidFill>
                  <a:srgbClr val="002060"/>
                </a:solidFill>
              </a:rPr>
              <a:t>YDROCORTISONE</a:t>
            </a:r>
            <a:r>
              <a:rPr lang="en-US" sz="2400" b="1" smtClean="0">
                <a:solidFill>
                  <a:srgbClr val="002060"/>
                </a:solidFill>
              </a:rPr>
              <a:t>: </a:t>
            </a:r>
            <a:r>
              <a:rPr lang="vi-VN" sz="2400" smtClean="0">
                <a:solidFill>
                  <a:prstClr val="black"/>
                </a:solidFill>
              </a:rPr>
              <a:t>2 </a:t>
            </a:r>
            <a:r>
              <a:rPr lang="vi-VN" sz="2400">
                <a:solidFill>
                  <a:prstClr val="black"/>
                </a:solidFill>
              </a:rPr>
              <a:t>mg/kg/liều đầu tiên, sau đó 0,5-1,0 mg/kg mỗi 6 </a:t>
            </a:r>
            <a:r>
              <a:rPr lang="vi-VN" sz="2400" smtClean="0">
                <a:solidFill>
                  <a:prstClr val="black"/>
                </a:solidFill>
              </a:rPr>
              <a:t>giờ</a:t>
            </a:r>
            <a:r>
              <a:rPr lang="en-US" sz="2400" smtClean="0">
                <a:solidFill>
                  <a:prstClr val="black"/>
                </a:solidFill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smtClean="0">
                <a:solidFill>
                  <a:prstClr val="black"/>
                </a:solidFill>
              </a:rPr>
              <a:t> </a:t>
            </a:r>
            <a:r>
              <a:rPr lang="vi-VN" sz="2400" smtClean="0">
                <a:solidFill>
                  <a:prstClr val="black"/>
                </a:solidFill>
              </a:rPr>
              <a:t>suy </a:t>
            </a:r>
            <a:r>
              <a:rPr lang="vi-VN" sz="2400">
                <a:solidFill>
                  <a:prstClr val="black"/>
                </a:solidFill>
              </a:rPr>
              <a:t>thượng thận cấp, hoặc sốc phụ thuộc </a:t>
            </a:r>
            <a:r>
              <a:rPr lang="vi-VN" sz="2400" smtClean="0">
                <a:solidFill>
                  <a:prstClr val="black"/>
                </a:solidFill>
              </a:rPr>
              <a:t>catecholamine</a:t>
            </a:r>
            <a:endParaRPr lang="en-US" sz="240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248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smtClean="0">
                <a:solidFill>
                  <a:srgbClr val="002060"/>
                </a:solidFill>
              </a:rPr>
              <a:t>(Surviving sepsis campaign - 2020; </a:t>
            </a:r>
            <a:r>
              <a:rPr lang="en-US" b="1" i="1">
                <a:solidFill>
                  <a:srgbClr val="002060"/>
                </a:solidFill>
              </a:rPr>
              <a:t>American College of Critical Care Medicine – 2017</a:t>
            </a:r>
            <a:r>
              <a:rPr lang="en-US" b="1" i="1" smtClean="0">
                <a:solidFill>
                  <a:srgbClr val="002060"/>
                </a:solidFill>
              </a:rPr>
              <a:t> )</a:t>
            </a:r>
            <a:endParaRPr lang="en-US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6" y="152400"/>
            <a:ext cx="8861529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smtClean="0">
                <a:solidFill>
                  <a:srgbClr val="002060"/>
                </a:solidFill>
              </a:rPr>
              <a:t>(American College of Critical Care Medicine – 2017)</a:t>
            </a:r>
            <a:endParaRPr lang="en-US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rgbClr val="002060"/>
                </a:solidFill>
              </a:rPr>
              <a:t>72</a:t>
            </a:r>
            <a:r>
              <a:rPr lang="en-US" sz="2400" b="1">
                <a:solidFill>
                  <a:srgbClr val="002060"/>
                </a:solidFill>
              </a:rPr>
              <a:t> 314 Cases (as of February 11, 2020)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Confirmed cases: 44 672 (62%)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Suspected cases: 16 186 (22%)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Diagnosed cases: 10 567 (15%)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Asymptomatic cases: 889 (1%)</a:t>
            </a:r>
          </a:p>
          <a:p>
            <a:r>
              <a:rPr lang="en-US" sz="2400" b="1">
                <a:solidFill>
                  <a:srgbClr val="002060"/>
                </a:solidFill>
              </a:rPr>
              <a:t>Age distribution (N = 44 672)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≥80 years: 3% (1408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30-79 years: 87% (38 680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20-29 years: 8% (3619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10-19 years: 1% (549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&lt;10 years: 1% (416 cases)</a:t>
            </a:r>
          </a:p>
          <a:p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382000" cy="2209800"/>
          </a:xfrm>
        </p:spPr>
        <p:txBody>
          <a:bodyPr>
            <a:norm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and Important Lessons From the Coronavirus Disease 2019 (COVID-19) Outbreak in China: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2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Report of 72 314 Cases From the Chinese Center for Disease Control and </a:t>
            </a:r>
            <a:r>
              <a:rPr lang="en-US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sz="2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US" sz="2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24, 2020. 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0"/>
            <a:ext cx="8302625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9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962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ĐIỀU TRỊ SỐC NHIỄM KHUẨN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MỤC TIÊU: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CRT ≤ 2 giây, nhịp tim, HA bình</a:t>
            </a:r>
            <a:r>
              <a:rPr kumimoji="0" lang="en-US" b="0" i="0" u="none" strike="noStrike" kern="120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thường theo tuổi</a:t>
            </a: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 lực tưới máu phù hợp theo tuổi (MAP-CVP, hoặc 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MAP-IAP): trẻ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 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tuổi: 55 mmHg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trẻ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 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tuổi: 55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mmHg+ 1,5 x số 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vi-VN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 tiểu ≥</a:t>
            </a:r>
            <a:r>
              <a:rPr kumimoji="0" lang="en-US" b="0" i="0" u="none" strike="noStrike" kern="120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0,5</a:t>
            </a:r>
            <a:r>
              <a:rPr kumimoji="0" lang="vi-VN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ml/kg/giờ </a:t>
            </a: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Lactate &lt; 2 mmol/L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ScvO2 &gt; 70%</a:t>
            </a:r>
          </a:p>
          <a:p>
            <a:pPr marL="640080" marR="0" lvl="1" indent="-246888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3,3&lt;CI&lt; 6,0 L/ph/m2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smtClean="0">
                <a:solidFill>
                  <a:srgbClr val="002060"/>
                </a:solidFill>
              </a:rPr>
              <a:t>(American College of Critical Care Medicine – 2017)</a:t>
            </a:r>
            <a:endParaRPr lang="en-US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KHÁNG SINH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295400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C3G: V</a:t>
            </a:r>
            <a:r>
              <a:rPr lang="vi-VN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iêm </a:t>
            </a:r>
            <a:r>
              <a:rPr lang="vi-VN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háng </a:t>
            </a:r>
            <a:r>
              <a:rPr lang="vi-VN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phổ rộng theo kinh </a:t>
            </a:r>
            <a:r>
              <a:rPr lang="vi-VN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Viêm phổi nặng thở NCPAP / Thở máy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Sốc nhiễm khuẩn</a:t>
            </a:r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6092" lvl="1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Symbol" panose="05050102010706020507" pitchFamily="18" charset="2"/>
              <a:buChar char="®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Kháng sinh tác dụng MRSA, Gr (-), Pseudomonas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 b="1" smtClean="0">
                <a:solidFill>
                  <a:srgbClr val="0045D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VANCOMYCIN + CARBAPENEM ± AMINOGLYCOSIDES</a:t>
            </a:r>
            <a:endParaRPr lang="vi-VN" b="1">
              <a:solidFill>
                <a:srgbClr val="0045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ĐIỀU TRỊ HỖ TRỢ CÁC CƠ QUAN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1430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b="1" smtClean="0">
                <a:solidFill>
                  <a:srgbClr val="0045D0"/>
                </a:solidFill>
                <a:cs typeface="Arial" panose="020B0604020202020204" pitchFamily="34" charset="0"/>
              </a:rPr>
              <a:t>Hỗ </a:t>
            </a:r>
            <a:r>
              <a:rPr lang="vi-VN" b="1">
                <a:solidFill>
                  <a:srgbClr val="0045D0"/>
                </a:solidFill>
                <a:cs typeface="Arial" panose="020B0604020202020204" pitchFamily="34" charset="0"/>
              </a:rPr>
              <a:t>trợ chức năng thận: </a:t>
            </a:r>
          </a:p>
          <a:p>
            <a:pPr marL="667829" lvl="2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vi-VN" sz="24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Đảm </a:t>
            </a:r>
            <a:r>
              <a:rPr lang="vi-VN" sz="2400">
                <a:solidFill>
                  <a:sysClr val="windowText" lastClr="000000"/>
                </a:solidFill>
                <a:cs typeface="Arial" panose="020B0604020202020204" pitchFamily="34" charset="0"/>
              </a:rPr>
              <a:t>bảo huyết động, cân bằng nước và điện giải, thuốc lợi tiểu khi cần thiết</a:t>
            </a:r>
          </a:p>
          <a:p>
            <a:pPr marL="667829" lvl="2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vi-VN" sz="24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-</a:t>
            </a:r>
            <a:r>
              <a:rPr lang="en-US" sz="24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vi-VN" sz="24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Nếu </a:t>
            </a:r>
            <a:r>
              <a:rPr lang="vi-VN" sz="2400">
                <a:solidFill>
                  <a:sysClr val="windowText" lastClr="000000"/>
                </a:solidFill>
                <a:cs typeface="Arial" panose="020B0604020202020204" pitchFamily="34" charset="0"/>
              </a:rPr>
              <a:t>tình trạng suy thận nặng, suy chức năng đa cơ quan và/hoặc có quá tải dịch, chỉ định áp dụng các biện pháp thận </a:t>
            </a:r>
            <a:r>
              <a:rPr lang="vi-VN" sz="24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thay thế</a:t>
            </a:r>
            <a:r>
              <a:rPr lang="en-US" sz="24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vi-VN" sz="24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b="1" smtClean="0">
                <a:solidFill>
                  <a:srgbClr val="0045D0"/>
                </a:solidFill>
                <a:cs typeface="Arial" panose="020B0604020202020204" pitchFamily="34" charset="0"/>
              </a:rPr>
              <a:t>Hỗ </a:t>
            </a:r>
            <a:r>
              <a:rPr lang="vi-VN" b="1">
                <a:solidFill>
                  <a:srgbClr val="0045D0"/>
                </a:solidFill>
                <a:cs typeface="Arial" panose="020B0604020202020204" pitchFamily="34" charset="0"/>
              </a:rPr>
              <a:t>trợ chức năng gan: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nếu có suy </a:t>
            </a: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gan</a:t>
            </a:r>
            <a:endParaRPr lang="vi-VN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b="1" smtClean="0">
                <a:solidFill>
                  <a:srgbClr val="0045D0"/>
                </a:solidFill>
                <a:cs typeface="Arial" panose="020B0604020202020204" pitchFamily="34" charset="0"/>
              </a:rPr>
              <a:t>Điều </a:t>
            </a:r>
            <a:r>
              <a:rPr lang="vi-VN" b="1">
                <a:solidFill>
                  <a:srgbClr val="0045D0"/>
                </a:solidFill>
                <a:cs typeface="Arial" panose="020B0604020202020204" pitchFamily="34" charset="0"/>
              </a:rPr>
              <a:t>chỉnh rối loạn đông máu: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truyền tiểu cầu, plasma tươi, các yếu tố đông máu nếu cần thiết.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 panose="05020102010507070707" pitchFamily="18" charset="2"/>
              <a:buNone/>
              <a:defRPr/>
            </a:pPr>
            <a:endParaRPr lang="en-US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 MÁU LIÊN TỤC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447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sz="28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Suy </a:t>
            </a:r>
            <a:r>
              <a:rPr lang="vi-VN" sz="2800">
                <a:solidFill>
                  <a:sysClr val="windowText" lastClr="000000"/>
                </a:solidFill>
                <a:cs typeface="Arial" panose="020B0604020202020204" pitchFamily="34" charset="0"/>
              </a:rPr>
              <a:t>thận cấp </a:t>
            </a:r>
            <a:endParaRPr lang="en-US" sz="2800" smtClean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z="2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8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uy </a:t>
            </a:r>
            <a:r>
              <a:rPr lang="vi-VN" sz="2800">
                <a:solidFill>
                  <a:sysClr val="windowText" lastClr="000000"/>
                </a:solidFill>
                <a:cs typeface="Arial" panose="020B0604020202020204" pitchFamily="34" charset="0"/>
              </a:rPr>
              <a:t>đa cơ quan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sz="280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Quá </a:t>
            </a:r>
            <a:r>
              <a:rPr lang="vi-VN" sz="2800">
                <a:solidFill>
                  <a:sysClr val="windowText" lastClr="000000"/>
                </a:solidFill>
                <a:cs typeface="Arial" panose="020B0604020202020204" pitchFamily="34" charset="0"/>
              </a:rPr>
              <a:t>tải dịch &gt;15-20% không đáp ứng với điều trị nội khoa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4" y="228600"/>
            <a:ext cx="8944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4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ECMO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990600"/>
            <a:ext cx="8839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VV-ECMO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Chỉ định: viêm phổi nặng + ARDS + thở máy kèm ≥ 1 tiêu chuẩn: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PaO2 / FiO2 &lt; 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 OI &gt;40 </a:t>
            </a:r>
            <a:endParaRPr lang="en-US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 = FiO2 x MAP x 100 / PaO2)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Thất bại </a:t>
            </a: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với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chiến lược thở máy bảo vệ phổi ± </a:t>
            </a: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nằm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sấp </a:t>
            </a:r>
            <a:r>
              <a:rPr lang="en-US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      (</a:t>
            </a: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PaO2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&lt;55 mmHg / PaCO2 &gt;60 mmHg và pH &lt;7,1)</a:t>
            </a:r>
            <a:endParaRPr lang="en-US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+ </a:t>
            </a:r>
            <a:r>
              <a:rPr lang="en-US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&gt; 25 cmH2O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 chỉ định: thở máy &gt; 14 ngày</a:t>
            </a:r>
            <a:endParaRPr lang="en-US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DỰ PHÒNG BIẾN CHỨNG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219200"/>
            <a:ext cx="8763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 phổi liên quan thở máy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 khuẩn máu liên quan đường truyền trung tâm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 khối tĩnh mạch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Loét do tỳ đè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en-US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 loét dạ dày do stress và xuất huyết tiêu hóa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ngừa viêm 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 liên quan thở máy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95400"/>
            <a:ext cx="8686800" cy="556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 cmpd="sng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lnSpc>
                <a:spcPct val="130000"/>
              </a:lnSpc>
              <a:buFontTx/>
              <a:buNone/>
            </a:pPr>
            <a:endParaRPr lang="fr-FR" sz="2400" b="1" smtClean="0">
              <a:solidFill>
                <a:prstClr val="black"/>
              </a:solidFill>
              <a:sym typeface="Symbol" panose="05050102010706020507" pitchFamily="18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1430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Nên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đặt ống NKQ đường miệng.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Đặt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bệnh nhân nằm tư thế đầu cao 30-45 độ.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Vệ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sinh răng miệng.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Sử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dụng hệ thống hút kín, định kỳ làm thoát nước đọng trong dây máy thở.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Sử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dụng bộ dây máy thở mới cho mỗi bệnh nhân; chỉ thay dây máy thở khi bẩn hoặc hư hỏng trong khi bệnh nhân đang thở máy.</a:t>
            </a:r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Font typeface="Wingdings 2"/>
              <a:buChar char=""/>
              <a:defRPr/>
            </a:pPr>
            <a:r>
              <a:rPr lang="vi-VN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Thay </a:t>
            </a:r>
            <a:r>
              <a:rPr lang="vi-VN">
                <a:solidFill>
                  <a:sysClr val="windowText" lastClr="000000"/>
                </a:solidFill>
                <a:cs typeface="Arial" panose="020B0604020202020204" pitchFamily="34" charset="0"/>
              </a:rPr>
              <a:t>bình làm ấm/ẩm khi bị hỏng, bẩn, hoặc sau mỗi 5-7 ngày.</a:t>
            </a:r>
          </a:p>
          <a:p>
            <a:pPr marL="393192" lvl="1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0F6FC6"/>
              </a:buClr>
              <a:buNone/>
              <a:defRPr/>
            </a:pP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4648200"/>
          </a:xfrm>
        </p:spPr>
        <p:txBody>
          <a:bodyPr>
            <a:noAutofit/>
          </a:bodyPr>
          <a:lstStyle/>
          <a:p>
            <a:r>
              <a:rPr lang="en-US" sz="2400" b="1">
                <a:solidFill>
                  <a:srgbClr val="002060"/>
                </a:solidFill>
              </a:rPr>
              <a:t>Spectrum of disease (N = 44 415)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Mild: 81% (36 160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Severe: 14% (6168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Critical: 5% (2087 cases)</a:t>
            </a:r>
          </a:p>
          <a:p>
            <a:r>
              <a:rPr lang="en-US" sz="2400" b="1">
                <a:solidFill>
                  <a:srgbClr val="002060"/>
                </a:solidFill>
              </a:rPr>
              <a:t>Case-fatality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2.3% (1023 of 44 672 confirmed cases)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14.8% in patients aged ≥80 years (208 of 1408)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8.0% in patients aged 70-79 years (312 of 3918)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49.0% in critical cases (1023 of 2087)</a:t>
            </a:r>
          </a:p>
          <a:p>
            <a:endParaRPr lang="en-US" sz="24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2209800"/>
          </a:xfrm>
        </p:spPr>
        <p:txBody>
          <a:bodyPr>
            <a:norm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 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and Important Lessons From the Coronavirus Disease 2019 (COVID-19) Outbreak in China: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US" sz="2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Report of 72 314 Cases From the Chinese Center for Disease Control and </a:t>
            </a:r>
            <a:r>
              <a:rPr lang="en-US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sz="2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  <a:r>
              <a:rPr lang="en-US" sz="2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24, 2020. </a:t>
            </a:r>
            <a:endParaRPr lang="en-US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600" b="1" smtClean="0">
                <a:solidFill>
                  <a:srgbClr val="0070C0"/>
                </a:solidFill>
              </a:rPr>
              <a:t>CÁM ƠN CÁC BẠN ĐÃ LẮNG NGHE !</a:t>
            </a:r>
          </a:p>
        </p:txBody>
      </p:sp>
      <p:graphicFrame>
        <p:nvGraphicFramePr>
          <p:cNvPr id="91648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549650" y="1981200"/>
          <a:ext cx="23177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Clip" r:id="rId4" imgW="1403604" imgH="2539289" progId="MS_ClipArt_Gallery.2">
                  <p:embed/>
                </p:oleObj>
              </mc:Choice>
              <mc:Fallback>
                <p:oleObj name="Clip" r:id="rId4" imgW="1403604" imgH="253928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981200"/>
                        <a:ext cx="231775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69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55758" cy="1143000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ĐẠI CƯƠNG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03179"/>
              </p:ext>
            </p:extLst>
          </p:nvPr>
        </p:nvGraphicFramePr>
        <p:xfrm>
          <a:off x="457200" y="1219200"/>
          <a:ext cx="81534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79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lâm sàng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Triệu chứng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smtClean="0">
                          <a:latin typeface="+mn-lt"/>
                          <a:cs typeface="Arial" panose="020B0604020202020204" pitchFamily="34" charset="0"/>
                        </a:rPr>
                        <a:t>Viêm đường hô hấp trên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vi-VN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ốt, ho, đau họng, nghẹt mũi, mệt mỏi, đau đầu, đau mỏi cơ</a:t>
                      </a:r>
                      <a:endParaRPr lang="en-US" sz="24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Viêm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phổi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vi-VN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hoặc khó thở và thở nhanh </a:t>
                      </a:r>
                      <a:endParaRPr lang="en-US" sz="24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Xquang: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viêm phổi</a:t>
                      </a: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Viêm phổi nặng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Viêm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phổi và </a:t>
                      </a: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ít nhất một dấu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hiệu:</a:t>
                      </a:r>
                      <a:endParaRPr lang="en-US" sz="24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Tím tái hoặc SpO2 &lt; 90%</a:t>
                      </a:r>
                    </a:p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</a:t>
                      </a: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hở rên, rút lõm lồng ngực</a:t>
                      </a:r>
                    </a:p>
                    <a:p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r>
                        <a:rPr lang="vi-VN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ất kỳ dấu hiệu nặng sau: không thể uống/bú được; rối loạn ý thức (li bì hoặc hôn mê); co giật 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0437"/>
            <a:ext cx="7758998" cy="5814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0" y="6096000"/>
            <a:ext cx="242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smtClean="0">
                <a:solidFill>
                  <a:srgbClr val="002060"/>
                </a:solidFill>
              </a:rPr>
              <a:t>(PARDS 2015)</a:t>
            </a:r>
            <a:endParaRPr lang="en-US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67" y="304800"/>
            <a:ext cx="8409265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6534090"/>
            <a:ext cx="2424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smtClean="0">
                <a:solidFill>
                  <a:srgbClr val="002060"/>
                </a:solidFill>
              </a:rPr>
              <a:t>(PARDS 2015)</a:t>
            </a:r>
            <a:endParaRPr lang="en-US" sz="20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1" y="381000"/>
            <a:ext cx="8274299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7" y="152400"/>
            <a:ext cx="890722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1373</Words>
  <Application>Microsoft Office PowerPoint</Application>
  <PresentationFormat>On-screen Show (4:3)</PresentationFormat>
  <Paragraphs>207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Clip</vt:lpstr>
      <vt:lpstr>HƯỚNG DẪN XỬ TRÍ  BỆNH VIÊM ĐƯỜNG HÔ HẤP CẤP  SARS-CoV-2 (COVID-19) Ở TRẺ EM</vt:lpstr>
      <vt:lpstr>NỘI DUNG</vt:lpstr>
      <vt:lpstr>Characteristics of and Important Lessons From the Coronavirus Disease 2019 (COVID-19) Outbreak in China:  Summary of a Report of 72 314 Cases From the Chinese Center for Disease Control and Prevention JAMA. February 24, 2020. </vt:lpstr>
      <vt:lpstr>Characteristics of and Important Lessons From the Coronavirus Disease 2019 (COVID-19) Outbreak in China:  Summary of a Report of 72 314 Cases From the Chinese Center for Disease Control and Prevention JAMA. February 24, 2020. </vt:lpstr>
      <vt:lpstr>1. ĐẠI CƯƠNG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THỞ OXY</vt:lpstr>
      <vt:lpstr>THỞ KHÔNG XÂM LẤN</vt:lpstr>
      <vt:lpstr>PowerPoint Presentation</vt:lpstr>
      <vt:lpstr>PowerPoint Presentation</vt:lpstr>
      <vt:lpstr>PowerPoint Presentation</vt:lpstr>
      <vt:lpstr>AN THẦN</vt:lpstr>
      <vt:lpstr>PowerPoint Presentation</vt:lpstr>
      <vt:lpstr>CÀI ĐẶT THÔNG SỐ BAN ĐẦU</vt:lpstr>
      <vt:lpstr>AN THẦN THỞ MÁY</vt:lpstr>
      <vt:lpstr>ĐIỀU CHỈNH THÔNG SỐ THỞ MÁY</vt:lpstr>
      <vt:lpstr>ĐIỀU CHỈNH THÔNG SỐ THỞ MÁY</vt:lpstr>
      <vt:lpstr>ĐIỀU CHỈNH THÔNG SỐ THỞ MÁY</vt:lpstr>
      <vt:lpstr>PowerPoint Presentation</vt:lpstr>
      <vt:lpstr>HỖ TRỢ HÔ HẤP / ARDS</vt:lpstr>
      <vt:lpstr>3. ĐIỀU TRỊ SỐC NHIỄM KHUẨN</vt:lpstr>
      <vt:lpstr>3. ĐIỀU TRỊ SỐC NHIỄM KHUẨN</vt:lpstr>
      <vt:lpstr>3. ĐIỀU TRỊ SỐC NHIỄM KHUẨN</vt:lpstr>
      <vt:lpstr>PowerPoint Presentation</vt:lpstr>
      <vt:lpstr>PowerPoint Presentation</vt:lpstr>
      <vt:lpstr>PowerPoint Presentation</vt:lpstr>
      <vt:lpstr>3. ĐIỀU TRỊ SỐC NHIỄM KHUẨN</vt:lpstr>
      <vt:lpstr>KHÁNG SINH</vt:lpstr>
      <vt:lpstr>4. ĐIỀU TRỊ HỖ TRỢ CÁC CƠ QUAN</vt:lpstr>
      <vt:lpstr>LỌC MÁU LIÊN TỤC</vt:lpstr>
      <vt:lpstr>PowerPoint Presentation</vt:lpstr>
      <vt:lpstr>ECMO</vt:lpstr>
      <vt:lpstr>5. DỰ PHÒNG BIẾN CHỨNG</vt:lpstr>
      <vt:lpstr>Phòng ngừa viêm phổi liên quan thở máy</vt:lpstr>
      <vt:lpstr>CÁM ƠN CÁC BẠN ĐÃ LẮNG NGHE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Thi Uyen Minh</dc:creator>
  <cp:lastModifiedBy>TRAN MINH TUAN</cp:lastModifiedBy>
  <cp:revision>298</cp:revision>
  <dcterms:created xsi:type="dcterms:W3CDTF">2006-08-16T00:00:00Z</dcterms:created>
  <dcterms:modified xsi:type="dcterms:W3CDTF">2020-03-11T07:55:23Z</dcterms:modified>
</cp:coreProperties>
</file>