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K Carta Medium" panose="020B0604020202020204" charset="0"/>
      <p:regular r:id="rId16"/>
    </p:embeddedFont>
    <p:embeddedFont>
      <p:font typeface="HK Carta Medium Bold" panose="020B0604020202020204" charset="0"/>
      <p:regular r:id="rId17"/>
    </p:embeddedFont>
    <p:embeddedFont>
      <p:font typeface="HK Carta Medium Bold Italics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2" d="100"/>
          <a:sy n="42" d="100"/>
        </p:scale>
        <p:origin x="107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svg"/><Relationship Id="rId7" Type="http://schemas.openxmlformats.org/officeDocument/2006/relationships/image" Target="../media/image70.sv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svg"/><Relationship Id="rId4" Type="http://schemas.openxmlformats.org/officeDocument/2006/relationships/image" Target="../media/image67.png"/><Relationship Id="rId9" Type="http://schemas.openxmlformats.org/officeDocument/2006/relationships/image" Target="../media/image7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sv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10" Type="http://schemas.openxmlformats.org/officeDocument/2006/relationships/image" Target="../media/image18.sv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svg"/><Relationship Id="rId5" Type="http://schemas.openxmlformats.org/officeDocument/2006/relationships/image" Target="../media/image42.sv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3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svg"/><Relationship Id="rId18" Type="http://schemas.openxmlformats.org/officeDocument/2006/relationships/image" Target="../media/image15.png"/><Relationship Id="rId3" Type="http://schemas.openxmlformats.org/officeDocument/2006/relationships/image" Target="../media/image48.svg"/><Relationship Id="rId21" Type="http://schemas.openxmlformats.org/officeDocument/2006/relationships/image" Target="../media/image64.svg"/><Relationship Id="rId7" Type="http://schemas.openxmlformats.org/officeDocument/2006/relationships/image" Target="../media/image52.svg"/><Relationship Id="rId12" Type="http://schemas.openxmlformats.org/officeDocument/2006/relationships/image" Target="../media/image57.png"/><Relationship Id="rId17" Type="http://schemas.openxmlformats.org/officeDocument/2006/relationships/image" Target="../media/image62.svg"/><Relationship Id="rId2" Type="http://schemas.openxmlformats.org/officeDocument/2006/relationships/image" Target="../media/image47.png"/><Relationship Id="rId16" Type="http://schemas.openxmlformats.org/officeDocument/2006/relationships/image" Target="../media/image6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svg"/><Relationship Id="rId5" Type="http://schemas.openxmlformats.org/officeDocument/2006/relationships/image" Target="../media/image50.svg"/><Relationship Id="rId15" Type="http://schemas.openxmlformats.org/officeDocument/2006/relationships/image" Target="../media/image60.svg"/><Relationship Id="rId10" Type="http://schemas.openxmlformats.org/officeDocument/2006/relationships/image" Target="../media/image55.png"/><Relationship Id="rId19" Type="http://schemas.openxmlformats.org/officeDocument/2006/relationships/image" Target="../media/image16.svg"/><Relationship Id="rId4" Type="http://schemas.openxmlformats.org/officeDocument/2006/relationships/image" Target="../media/image49.png"/><Relationship Id="rId9" Type="http://schemas.openxmlformats.org/officeDocument/2006/relationships/image" Target="../media/image54.svg"/><Relationship Id="rId1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19271">
            <a:off x="-2233945" y="6795686"/>
            <a:ext cx="7372537" cy="8093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3952">
            <a:off x="3258058" y="7818308"/>
            <a:ext cx="2946908" cy="2995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4496" y="5000662"/>
            <a:ext cx="3211549" cy="29195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4948" y="6639541"/>
            <a:ext cx="1947436" cy="20960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 l="7418" r="9273"/>
          <a:stretch>
            <a:fillRect/>
          </a:stretch>
        </p:blipFill>
        <p:spPr>
          <a:xfrm>
            <a:off x="7772400" y="356188"/>
            <a:ext cx="2810355" cy="212031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2486602" y="8705850"/>
            <a:ext cx="6376794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19"/>
              </a:lnSpc>
            </a:pPr>
            <a:r>
              <a:rPr lang="en-US" sz="3599">
                <a:solidFill>
                  <a:srgbClr val="000000"/>
                </a:solidFill>
                <a:latin typeface="HK Carta Medium Bold Italics"/>
              </a:rPr>
              <a:t>Nguyễn Ánh Chí 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563633" y="3734395"/>
            <a:ext cx="13695667" cy="1981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99"/>
              </a:lnSpc>
            </a:pPr>
            <a:r>
              <a:rPr lang="en-US" sz="6499">
                <a:solidFill>
                  <a:srgbClr val="000000"/>
                </a:solidFill>
                <a:latin typeface="HK Carta Medium Bold"/>
              </a:rPr>
              <a:t> Hướng dẫn Phiếu lượng giá</a:t>
            </a:r>
          </a:p>
          <a:p>
            <a:pPr algn="ctr">
              <a:lnSpc>
                <a:spcPts val="7799"/>
              </a:lnSpc>
            </a:pPr>
            <a:r>
              <a:rPr lang="en-US" sz="6499">
                <a:solidFill>
                  <a:srgbClr val="000000"/>
                </a:solidFill>
                <a:latin typeface="HK Carta Medium Bold"/>
              </a:rPr>
              <a:t>Hoạt động chức năng và sự tham gia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906211" y="6182341"/>
            <a:ext cx="13353089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80"/>
              </a:lnSpc>
            </a:pPr>
            <a:r>
              <a:rPr lang="en-US" sz="590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900">
                <a:solidFill>
                  <a:srgbClr val="CD5E5E"/>
                </a:solidFill>
                <a:latin typeface="HK Carta Medium Bold"/>
              </a:rPr>
              <a:t>TRONG HỒ SƠ BỆNH ÁN PHCN-BYT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080614" y="5735068"/>
            <a:ext cx="5485865" cy="541604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86805">
            <a:off x="1447578" y="7714381"/>
            <a:ext cx="2929202" cy="30454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603247">
            <a:off x="-780218" y="7317487"/>
            <a:ext cx="3166673" cy="35616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693553">
            <a:off x="15686662" y="-10797"/>
            <a:ext cx="3603706" cy="3871168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62318" y="595312"/>
            <a:ext cx="1295732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40"/>
              </a:lnSpc>
            </a:pPr>
            <a:r>
              <a:rPr lang="en-US" sz="5700">
                <a:solidFill>
                  <a:srgbClr val="000000"/>
                </a:solidFill>
                <a:latin typeface="HK Carta Medium Bold"/>
              </a:rPr>
              <a:t>4. Yếu tố cá nhân: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0532" y="1640284"/>
            <a:ext cx="15620668" cy="3891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5099"/>
              </a:lnSpc>
              <a:buFont typeface="HK Carta Medium" panose="020B0604020202020204" charset="0"/>
              <a:buChar char="-"/>
            </a:pP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Trình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độ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học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vấn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tình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trạng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làm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tình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trạng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hôn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nhân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</a:p>
          <a:p>
            <a:pPr marL="457200" indent="-457200" algn="just">
              <a:lnSpc>
                <a:spcPts val="5099"/>
              </a:lnSpc>
              <a:buFont typeface="HK Carta Medium" panose="020B0604020202020204" charset="0"/>
              <a:buChar char="-"/>
            </a:pP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Cảm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nhận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cá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nhân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tự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ti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thiếu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tự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tin/ỷ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lại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vào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người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khác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giúp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thất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vọng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buồn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bã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thiếu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kiên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nhẫn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dễ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bị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xúc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cảm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phân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tâm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;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chấp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nhận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những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thay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đổi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cơ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thể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hạn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chế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do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khuyết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tật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...</a:t>
            </a:r>
          </a:p>
          <a:p>
            <a:pPr marL="457200" lvl="0" indent="-457200" algn="just">
              <a:lnSpc>
                <a:spcPts val="5099"/>
              </a:lnSpc>
              <a:buFont typeface="HK Carta Medium" panose="020B0604020202020204" charset="0"/>
              <a:buChar char="-"/>
            </a:pP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Thay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đổi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tính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cách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dễ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giận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nóng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nảy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cáu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kỉnh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không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rõ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lý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do),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mệt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mỏi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tránh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né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tham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;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quá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thân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thiện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ưa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thích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mạo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hiểm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...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14346" y="5780384"/>
            <a:ext cx="12806854" cy="3539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4834"/>
              </a:lnSpc>
              <a:buFont typeface="HK Carta Medium" panose="020B0604020202020204" charset="0"/>
              <a:buChar char="-"/>
            </a:pP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Sở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thích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và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khả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năng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NB/NKT (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kỹ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năng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giao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tiếp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xã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hội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...)</a:t>
            </a:r>
          </a:p>
          <a:p>
            <a:pPr marL="457200" indent="-457200" algn="just">
              <a:lnSpc>
                <a:spcPts val="4834"/>
              </a:lnSpc>
              <a:buFont typeface="HK Carta Medium" panose="020B0604020202020204" charset="0"/>
              <a:buChar char="-"/>
            </a:pP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Đặc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điểm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tâm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lý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: lo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sợ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làm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dơ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bẩn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cơ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thể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không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tự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chủ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lo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lắng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về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những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kỹ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năng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của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bản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thân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;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Quan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tâm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chú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ý,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thích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thú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đến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nhà</a:t>
            </a:r>
            <a:endParaRPr lang="en-US" sz="3500" dirty="0">
              <a:solidFill>
                <a:srgbClr val="000000"/>
              </a:solidFill>
              <a:latin typeface="HK Carta Medium"/>
            </a:endParaRPr>
          </a:p>
          <a:p>
            <a:pPr marL="457200" indent="-457200" algn="just">
              <a:lnSpc>
                <a:spcPts val="4246"/>
              </a:lnSpc>
              <a:spcBef>
                <a:spcPct val="0"/>
              </a:spcBef>
              <a:buFont typeface="HK Carta Medium" panose="020B0604020202020204" charset="0"/>
              <a:buChar char="-"/>
            </a:pP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Lối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sống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thói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quen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kỹ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năng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xử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lý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tình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00" dirty="0" err="1">
                <a:solidFill>
                  <a:srgbClr val="000000"/>
                </a:solidFill>
                <a:latin typeface="HK Carta Medium"/>
              </a:rPr>
              <a:t>huống</a:t>
            </a:r>
            <a:r>
              <a:rPr lang="en-US" sz="3500" dirty="0">
                <a:solidFill>
                  <a:srgbClr val="000000"/>
                </a:solidFill>
                <a:latin typeface="HK Carta Medium"/>
              </a:rPr>
              <a:t>...</a:t>
            </a:r>
          </a:p>
          <a:p>
            <a:pPr algn="just">
              <a:lnSpc>
                <a:spcPts val="4246"/>
              </a:lnSpc>
              <a:spcBef>
                <a:spcPct val="0"/>
              </a:spcBef>
            </a:pPr>
            <a:endParaRPr lang="en-US" sz="3500" dirty="0">
              <a:solidFill>
                <a:srgbClr val="000000"/>
              </a:solidFill>
              <a:latin typeface="HK Carta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997695" y="1047750"/>
            <a:ext cx="392597" cy="392597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8685887" y="3120811"/>
            <a:ext cx="8814229" cy="71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HK Carta Medium Bold"/>
              </a:rPr>
              <a:t>Hoạt động chức năng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86897">
            <a:off x="-3221694" y="4046669"/>
            <a:ext cx="7026128" cy="825720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069615" y="897447"/>
            <a:ext cx="15049500" cy="1149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8000">
                <a:solidFill>
                  <a:srgbClr val="000000"/>
                </a:solidFill>
                <a:latin typeface="HK Carta Medium Bold"/>
              </a:rPr>
              <a:t>NỘI DUNG PHIẾU LƯỢNG GIÁ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277078" y="3160356"/>
            <a:ext cx="748374" cy="802885"/>
            <a:chOff x="0" y="0"/>
            <a:chExt cx="997832" cy="107051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126" r="5126"/>
            <a:stretch>
              <a:fillRect/>
            </a:stretch>
          </p:blipFill>
          <p:spPr>
            <a:xfrm>
              <a:off x="0" y="0"/>
              <a:ext cx="997832" cy="1070513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336311" y="90889"/>
              <a:ext cx="325209" cy="850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HK Carta Medium Bold"/>
                </a:rPr>
                <a:t>1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7277078" y="4946831"/>
            <a:ext cx="748374" cy="802885"/>
            <a:chOff x="0" y="0"/>
            <a:chExt cx="997832" cy="1070513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5126" r="5126"/>
            <a:stretch>
              <a:fillRect/>
            </a:stretch>
          </p:blipFill>
          <p:spPr>
            <a:xfrm>
              <a:off x="0" y="0"/>
              <a:ext cx="997832" cy="1070513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336311" y="90889"/>
              <a:ext cx="325209" cy="8506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99"/>
                </a:lnSpc>
              </a:pPr>
              <a:r>
                <a:rPr lang="en-US" sz="3999">
                  <a:solidFill>
                    <a:srgbClr val="000000"/>
                  </a:solidFill>
                  <a:latin typeface="HK Carta Medium Bold"/>
                </a:rPr>
                <a:t>2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277078" y="6756373"/>
            <a:ext cx="748374" cy="787784"/>
            <a:chOff x="0" y="0"/>
            <a:chExt cx="997832" cy="1050379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266" r="4266"/>
            <a:stretch>
              <a:fillRect/>
            </a:stretch>
          </p:blipFill>
          <p:spPr>
            <a:xfrm>
              <a:off x="0" y="0"/>
              <a:ext cx="997832" cy="1050379"/>
            </a:xfrm>
            <a:prstGeom prst="rect">
              <a:avLst/>
            </a:prstGeom>
          </p:spPr>
        </p:pic>
        <p:sp>
          <p:nvSpPr>
            <p:cNvPr id="15" name="TextBox 15"/>
            <p:cNvSpPr txBox="1"/>
            <p:nvPr/>
          </p:nvSpPr>
          <p:spPr>
            <a:xfrm>
              <a:off x="336311" y="90889"/>
              <a:ext cx="325209" cy="830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69"/>
                </a:lnSpc>
              </a:pPr>
              <a:r>
                <a:rPr lang="en-US" sz="3899">
                  <a:solidFill>
                    <a:srgbClr val="000000"/>
                  </a:solidFill>
                  <a:latin typeface="HK Carta Medium Bold"/>
                </a:rPr>
                <a:t>3</a:t>
              </a: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07754" y="6229458"/>
            <a:ext cx="3638981" cy="500359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4624680">
            <a:off x="1311710" y="4859315"/>
            <a:ext cx="3020671" cy="3363095"/>
          </a:xfrm>
          <a:prstGeom prst="rect">
            <a:avLst/>
          </a:prstGeom>
        </p:spPr>
      </p:pic>
      <p:grpSp>
        <p:nvGrpSpPr>
          <p:cNvPr id="18" name="Group 18"/>
          <p:cNvGrpSpPr/>
          <p:nvPr/>
        </p:nvGrpSpPr>
        <p:grpSpPr>
          <a:xfrm>
            <a:off x="7277078" y="8337365"/>
            <a:ext cx="748374" cy="787784"/>
            <a:chOff x="0" y="0"/>
            <a:chExt cx="997832" cy="1050379"/>
          </a:xfrm>
        </p:grpSpPr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4266" r="4266"/>
            <a:stretch>
              <a:fillRect/>
            </a:stretch>
          </p:blipFill>
          <p:spPr>
            <a:xfrm>
              <a:off x="0" y="0"/>
              <a:ext cx="997832" cy="1050379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336311" y="90889"/>
              <a:ext cx="325209" cy="830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069"/>
                </a:lnSpc>
              </a:pPr>
              <a:r>
                <a:rPr lang="en-US" sz="3899">
                  <a:solidFill>
                    <a:srgbClr val="000000"/>
                  </a:solidFill>
                  <a:latin typeface="HK Carta Medium Bold"/>
                </a:rPr>
                <a:t>4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8826071" y="4602159"/>
            <a:ext cx="8052229" cy="1444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Sự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tham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gia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các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hoạt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động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trong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gia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đình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và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xã</a:t>
            </a:r>
            <a:r>
              <a:rPr lang="en-US" sz="43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HK Carta Medium Bold"/>
              </a:rPr>
              <a:t>hội</a:t>
            </a:r>
            <a:endParaRPr lang="en-US" sz="4399" dirty="0">
              <a:solidFill>
                <a:srgbClr val="000000"/>
              </a:solidFill>
              <a:latin typeface="HK Carta Medium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8826071" y="6825981"/>
            <a:ext cx="8814229" cy="71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HK Carta Medium Bold"/>
              </a:rPr>
              <a:t>Yếu tố môi trường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26071" y="8406974"/>
            <a:ext cx="6566329" cy="71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19"/>
              </a:lnSpc>
            </a:pPr>
            <a:r>
              <a:rPr lang="en-US" sz="4399">
                <a:solidFill>
                  <a:srgbClr val="000000"/>
                </a:solidFill>
                <a:latin typeface="HK Carta Medium Bold"/>
              </a:rPr>
              <a:t>Yếu tố cá nhân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5590" y="470595"/>
            <a:ext cx="1447331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HK Carta Medium Bold"/>
              </a:rPr>
              <a:t>1.Hoạt động chức năng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53420" y="6562441"/>
            <a:ext cx="4557783" cy="50035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511">
            <a:off x="2768163" y="6741198"/>
            <a:ext cx="3022779" cy="4054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98443">
            <a:off x="131555" y="8081238"/>
            <a:ext cx="2101590" cy="2354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26117">
            <a:off x="-405656" y="5192621"/>
            <a:ext cx="2490581" cy="273963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182350" y="1653017"/>
            <a:ext cx="12100967" cy="68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000000"/>
                </a:solidFill>
                <a:latin typeface="HK Carta Medium Bold"/>
              </a:rPr>
              <a:t>1.1.  Vận động và di chuyển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25471" y="2617273"/>
            <a:ext cx="16229129" cy="340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lvl="0" indent="-571500" algn="just">
              <a:lnSpc>
                <a:spcPts val="5400"/>
              </a:lnSpc>
              <a:buFont typeface="HK Carta Medium" panose="020B0604020202020204" charset="0"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Chức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khả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nâng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giữ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cao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xoay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sang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tay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nắm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lấy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đồ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tư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lăn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sang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ngồi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dậy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nằm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ngồi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đứng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ngồi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đứng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vững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vịn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bước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qua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chướng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ngại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nhỏ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sàn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nhánh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cây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sân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vườn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...),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chạy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nhẩy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...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18962" y="5620587"/>
            <a:ext cx="11435638" cy="4777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ts val="5400"/>
              </a:lnSpc>
              <a:buFont typeface="HK Carta Medium" panose="020B0604020202020204" charset="0"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dịch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thay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tư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giường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sang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xe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lăn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ghế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), di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độc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lập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cần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DCTG/NCS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trợ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giúp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phòng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ngoài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ngoài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lớp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lên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xuống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dốc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bậc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tam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cấp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cầu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thang, di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phòng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BV/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quanh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xóm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làng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...)</a:t>
            </a:r>
          </a:p>
          <a:p>
            <a:pPr marL="0" lvl="0" indent="0" algn="just">
              <a:lnSpc>
                <a:spcPts val="5400"/>
              </a:lnSpc>
            </a:pPr>
            <a:endParaRPr lang="en-US" sz="3600" dirty="0">
              <a:solidFill>
                <a:srgbClr val="000000"/>
              </a:solidFill>
              <a:latin typeface="HK Carta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5590" y="561975"/>
            <a:ext cx="1447331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HK Carta Medium Bold"/>
              </a:rPr>
              <a:t>1.Hoạt động chức năng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753420" y="6562441"/>
            <a:ext cx="4557783" cy="50035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511">
            <a:off x="2768163" y="6741198"/>
            <a:ext cx="3022779" cy="4054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98443">
            <a:off x="131555" y="8081238"/>
            <a:ext cx="2101590" cy="23541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26117">
            <a:off x="-405656" y="5192621"/>
            <a:ext cx="2490581" cy="273963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25471" y="1800225"/>
            <a:ext cx="1210096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000000"/>
                </a:solidFill>
                <a:latin typeface="HK Carta Medium Bold"/>
              </a:rPr>
              <a:t>1.2.  Chức năng sinh hoạt hàng ngày: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05000" y="2794635"/>
            <a:ext cx="15819926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lvl="0" indent="-571500" algn="just">
              <a:lnSpc>
                <a:spcPts val="5399"/>
              </a:lnSpc>
              <a:buFont typeface="HK Carta Medium" panose="020B0604020202020204" charset="0"/>
              <a:buChar char="-"/>
            </a:pP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Mức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độ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độc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lập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sống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hàng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ngày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ăn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uống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cầm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muỗng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đủa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gắp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thức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ăn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cầm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ly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/chai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nước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đổ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vào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ly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vệ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sinh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cá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nhân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chải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đầu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cột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hay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bết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tóc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đánh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răng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rửa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mặt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sử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dụng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vệ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sinh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tự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chùi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rửa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tắm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rửa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kỳ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cọ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thay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quần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áo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cài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nút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áo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dùng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khóa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kéo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..),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mang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dép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giầy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cột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dây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giầy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gài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dây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quai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99" dirty="0" err="1">
                <a:solidFill>
                  <a:srgbClr val="000000"/>
                </a:solidFill>
                <a:latin typeface="HK Carta Medium"/>
              </a:rPr>
              <a:t>hậu</a:t>
            </a:r>
            <a:r>
              <a:rPr lang="en-US" sz="3599" dirty="0">
                <a:solidFill>
                  <a:srgbClr val="000000"/>
                </a:solidFill>
                <a:latin typeface="HK Carta Medium"/>
              </a:rPr>
              <a:t>...)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08957" y="6385560"/>
            <a:ext cx="11815969" cy="409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ts val="5400"/>
              </a:lnSpc>
              <a:buFont typeface="HK Carta Medium" panose="020B0604020202020204" charset="0"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Mức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độ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độc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lập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công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đình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phụ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giúp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chuẩn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bị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bửa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ăn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dọn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dẹp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lau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chùi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đồ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dùng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giặt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giũ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phơi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quần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áo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....</a:t>
            </a:r>
          </a:p>
          <a:p>
            <a:pPr marL="571500" indent="-571500" algn="just">
              <a:lnSpc>
                <a:spcPts val="5400"/>
              </a:lnSpc>
              <a:buFont typeface="HK Carta Medium" panose="020B0604020202020204" charset="0"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công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thư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giãn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giải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NB/NKT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thích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...</a:t>
            </a:r>
          </a:p>
          <a:p>
            <a:pPr marL="0" lvl="0" indent="0" algn="just">
              <a:lnSpc>
                <a:spcPts val="5400"/>
              </a:lnSpc>
            </a:pPr>
            <a:endParaRPr lang="en-US" sz="3600" dirty="0">
              <a:solidFill>
                <a:srgbClr val="000000"/>
              </a:solidFill>
              <a:latin typeface="HK Carta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19271">
            <a:off x="-1935184" y="6156924"/>
            <a:ext cx="7372537" cy="8093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73952">
            <a:off x="3258058" y="7818308"/>
            <a:ext cx="2946908" cy="299593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64496" y="5000662"/>
            <a:ext cx="3211549" cy="291959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461328" y="5964680"/>
            <a:ext cx="1947436" cy="20960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95590" y="352425"/>
            <a:ext cx="14473313" cy="1127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20"/>
              </a:lnSpc>
            </a:pPr>
            <a:r>
              <a:rPr lang="en-US" sz="6000">
                <a:solidFill>
                  <a:srgbClr val="000000"/>
                </a:solidFill>
                <a:latin typeface="HK Carta Medium Bold"/>
              </a:rPr>
              <a:t>1.Hoạt động chức năng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9271" y="1952625"/>
            <a:ext cx="1210096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000000"/>
                </a:solidFill>
                <a:latin typeface="HK Carta Medium Bold"/>
              </a:rPr>
              <a:t>1.3.  Nhận thức, giao tiếp: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158945" y="3002769"/>
            <a:ext cx="13443255" cy="3406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ts val="5400"/>
              </a:lnSpc>
              <a:buFontTx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 Bold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 Bold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khả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thể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hướng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phân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biệt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chính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xác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tập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trung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chú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ý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(10'),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nhớ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trọng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thờ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ơ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lãng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quên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gì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mới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... </a:t>
            </a:r>
          </a:p>
          <a:p>
            <a:pPr marL="571500" lvl="0" indent="-571500" algn="just">
              <a:lnSpc>
                <a:spcPts val="5400"/>
              </a:lnSpc>
              <a:buFontTx/>
              <a:buChar char="-"/>
            </a:pPr>
            <a:endParaRPr lang="en-US" sz="3600" dirty="0">
              <a:solidFill>
                <a:srgbClr val="000000"/>
              </a:solidFill>
              <a:latin typeface="HK Carta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694358" y="6111786"/>
            <a:ext cx="10907842" cy="4812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ts val="5400"/>
              </a:lnSpc>
              <a:buFont typeface="HK Carta Medium Bold" panose="020B0604020202020204" charset="0"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 Bold"/>
              </a:rPr>
              <a:t>Giao</a:t>
            </a:r>
            <a:r>
              <a:rPr lang="en-US" sz="36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 Bold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khác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nói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giao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dùng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sai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lập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lại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vài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thường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xuyên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diễn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đạt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công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trẻ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/NB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cử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chỉ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hình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ảnh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vẽ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viết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bảng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giao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tiếp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),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hiểu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những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điều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NB /NKT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nói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hay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diễn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đạt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... </a:t>
            </a:r>
          </a:p>
          <a:p>
            <a:pPr marL="0" lvl="0" indent="0" algn="just">
              <a:lnSpc>
                <a:spcPts val="5400"/>
              </a:lnSpc>
            </a:pPr>
            <a:endParaRPr lang="en-US" sz="3600" dirty="0">
              <a:solidFill>
                <a:srgbClr val="000000"/>
              </a:solidFill>
              <a:latin typeface="HK Carta Mediu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919271">
            <a:off x="-1935184" y="6156924"/>
            <a:ext cx="7372537" cy="80936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39390">
            <a:off x="4125274" y="6901738"/>
            <a:ext cx="3438930" cy="38998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57950" y="4605167"/>
            <a:ext cx="4107058" cy="5897864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595590" y="561975"/>
            <a:ext cx="14473313" cy="923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HK Carta Medium Bold"/>
              </a:rPr>
              <a:t>1.Hoạt động chức năng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9271" y="1952625"/>
            <a:ext cx="1210096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59"/>
              </a:lnSpc>
            </a:pPr>
            <a:r>
              <a:rPr lang="en-US" sz="4199">
                <a:solidFill>
                  <a:srgbClr val="000000"/>
                </a:solidFill>
                <a:latin typeface="HK Carta Medium Bold"/>
              </a:rPr>
              <a:t>1.4.  Các chức năng khác: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702176" y="3040380"/>
            <a:ext cx="14214224" cy="4091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ts val="5400"/>
              </a:lnSpc>
              <a:buFont typeface="HK Carta Medium" panose="020B0604020202020204" charset="0"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Khả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nuốt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...</a:t>
            </a:r>
          </a:p>
          <a:p>
            <a:pPr marL="571500" indent="-571500" algn="just">
              <a:lnSpc>
                <a:spcPts val="5400"/>
              </a:lnSpc>
              <a:buFont typeface="HK Carta Medium" panose="020B0604020202020204" charset="0"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Khả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năng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tự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kiểm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soát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tiểu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tiện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đại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tiện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giảm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vệ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sinh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...</a:t>
            </a:r>
          </a:p>
          <a:p>
            <a:pPr marL="571500" indent="-571500" algn="just">
              <a:lnSpc>
                <a:spcPts val="5400"/>
              </a:lnSpc>
              <a:buFont typeface="HK Carta Medium" panose="020B0604020202020204" charset="0"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Cảm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từ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giác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...</a:t>
            </a:r>
          </a:p>
          <a:p>
            <a:pPr marL="571500" indent="-571500" algn="just">
              <a:lnSpc>
                <a:spcPts val="5400"/>
              </a:lnSpc>
              <a:buFont typeface="HK Carta Medium" panose="020B0604020202020204" charset="0"/>
              <a:buChar char="-"/>
            </a:pP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tình</a:t>
            </a:r>
            <a:r>
              <a:rPr lang="en-US" sz="360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HK Carta Medium"/>
              </a:rPr>
              <a:t>dục</a:t>
            </a:r>
            <a:endParaRPr lang="en-US" sz="3600" dirty="0">
              <a:solidFill>
                <a:srgbClr val="000000"/>
              </a:solidFill>
              <a:latin typeface="HK Carta Medium"/>
            </a:endParaRPr>
          </a:p>
          <a:p>
            <a:pPr marL="0" lvl="0" indent="0" algn="just">
              <a:lnSpc>
                <a:spcPts val="5400"/>
              </a:lnSpc>
            </a:pPr>
            <a:endParaRPr lang="en-US" sz="3600" dirty="0">
              <a:solidFill>
                <a:srgbClr val="000000"/>
              </a:solidFill>
              <a:latin typeface="HK Carta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179290" y="-864392"/>
            <a:ext cx="4160019" cy="45851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490106" y="6708062"/>
            <a:ext cx="5590204" cy="555971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952917">
            <a:off x="-2073071" y="5968632"/>
            <a:ext cx="3823174" cy="4114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317696" flipH="1">
            <a:off x="3078910" y="7544494"/>
            <a:ext cx="4129821" cy="409978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133600" y="579309"/>
            <a:ext cx="11734800" cy="1838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2.Sự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tham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gia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các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hoạt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động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trong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gia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đình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và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xã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6000" dirty="0" err="1">
                <a:solidFill>
                  <a:srgbClr val="000000"/>
                </a:solidFill>
                <a:latin typeface="HK Carta Medium Bold"/>
              </a:rPr>
              <a:t>hội</a:t>
            </a:r>
            <a:r>
              <a:rPr lang="en-US" sz="6000" dirty="0">
                <a:solidFill>
                  <a:srgbClr val="000000"/>
                </a:solidFill>
                <a:latin typeface="HK Carta Medium Bold"/>
              </a:rPr>
              <a:t>: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600325"/>
            <a:ext cx="1210096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7" lvl="1" indent="-453388">
              <a:lnSpc>
                <a:spcPts val="5459"/>
              </a:lnSpc>
              <a:buFont typeface="Arial"/>
              <a:buChar char="•"/>
            </a:pPr>
            <a:r>
              <a:rPr lang="en-US" sz="4199">
                <a:solidFill>
                  <a:srgbClr val="000000"/>
                </a:solidFill>
                <a:latin typeface="HK Carta Medium Bold"/>
              </a:rPr>
              <a:t>Trẻ em: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28800" y="3435065"/>
            <a:ext cx="15887700" cy="40780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Chơi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cùng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Bố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Mẹ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người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thân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...</a:t>
            </a: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Chơi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đùa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cùng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bạn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bè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trẻ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xung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quanh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thầy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cô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...</a:t>
            </a: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Phụ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giúp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chuẩn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bị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bữa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ăn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...</a:t>
            </a: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Phụ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giúp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quét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vệ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sinh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cửa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tưới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cây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...</a:t>
            </a: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Tham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đình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chợ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siêu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thị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mua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sắm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du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lịch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...                 </a:t>
            </a:r>
          </a:p>
          <a:p>
            <a:pPr marL="571500" lvl="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Tham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ở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đình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đồng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sau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giờ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học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...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B0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570165" flipV="1">
            <a:off x="15523778" y="6359881"/>
            <a:ext cx="6828990" cy="54119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17913">
            <a:off x="-715106" y="-498945"/>
            <a:ext cx="3741671" cy="38039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55229" y="-586660"/>
            <a:ext cx="2692366" cy="246718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490324">
            <a:off x="16117168" y="5169246"/>
            <a:ext cx="3283040" cy="32591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24334" y="2327279"/>
            <a:ext cx="3572976" cy="346903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53013" y="646933"/>
            <a:ext cx="11774982" cy="1733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40"/>
              </a:lnSpc>
            </a:pP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2.Sự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tham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gia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các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hoạt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động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trong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gia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đình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và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xã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hội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59579" y="2327279"/>
            <a:ext cx="12100967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6777" lvl="1" indent="-453388">
              <a:lnSpc>
                <a:spcPts val="5459"/>
              </a:lnSpc>
              <a:buFont typeface="Arial"/>
              <a:buChar char="•"/>
            </a:pPr>
            <a:r>
              <a:rPr lang="en-US" sz="4199" dirty="0" err="1">
                <a:solidFill>
                  <a:srgbClr val="000000"/>
                </a:solidFill>
                <a:latin typeface="HK Carta Medium Bold"/>
              </a:rPr>
              <a:t>Người</a:t>
            </a:r>
            <a:r>
              <a:rPr lang="en-US" sz="4199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4199" dirty="0" err="1">
                <a:solidFill>
                  <a:srgbClr val="000000"/>
                </a:solidFill>
                <a:latin typeface="HK Carta Medium Bold"/>
              </a:rPr>
              <a:t>lớn</a:t>
            </a:r>
            <a:r>
              <a:rPr lang="en-US" sz="4199" dirty="0">
                <a:solidFill>
                  <a:srgbClr val="000000"/>
                </a:solidFill>
                <a:latin typeface="HK Carta Medium Bold"/>
              </a:rPr>
              <a:t>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55230" y="3001094"/>
            <a:ext cx="15072766" cy="7476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Quan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tâm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đến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công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hoặc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khác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endParaRPr lang="en-US" sz="3550" dirty="0">
              <a:solidFill>
                <a:srgbClr val="000000"/>
              </a:solidFill>
              <a:latin typeface="HK Carta Medium"/>
            </a:endParaRP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Phụ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giúp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chuẩn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bị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bữa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ăn</a:t>
            </a:r>
            <a:endParaRPr lang="en-US" sz="3550" dirty="0">
              <a:solidFill>
                <a:srgbClr val="000000"/>
              </a:solidFill>
              <a:latin typeface="HK Carta Medium"/>
            </a:endParaRP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Phụ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giúp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quét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dọn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dẹp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vệ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sinh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cửa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chăm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sóc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cây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cảnh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tưới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cây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tưới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rau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vườn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...</a:t>
            </a: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Chăm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sóc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con/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cháu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</a:t>
            </a: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Tham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đình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chợ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siêu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thị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mua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sắm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du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lịch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...                 </a:t>
            </a: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Tham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vui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chơi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trò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chuyện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hòa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đồng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cùng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bạn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bè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người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thân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Tham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công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làm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có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thu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nhập</a:t>
            </a:r>
            <a:endParaRPr lang="en-US" sz="3550" dirty="0">
              <a:solidFill>
                <a:srgbClr val="000000"/>
              </a:solidFill>
              <a:latin typeface="HK Carta Medium"/>
            </a:endParaRP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Tham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xã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hội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lễ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hội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sự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kiện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văn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hóa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tôn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giáo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...)</a:t>
            </a:r>
          </a:p>
          <a:p>
            <a:pPr marL="0" lvl="0" indent="0" algn="just">
              <a:lnSpc>
                <a:spcPts val="5326"/>
              </a:lnSpc>
            </a:pPr>
            <a:endParaRPr lang="en-US" sz="3550" dirty="0">
              <a:solidFill>
                <a:srgbClr val="000000"/>
              </a:solidFill>
              <a:latin typeface="HK Carta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380402">
            <a:off x="-1002821" y="1513238"/>
            <a:ext cx="2805019" cy="239701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78623" y="4856318"/>
            <a:ext cx="772762" cy="9179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374694" y="4987105"/>
            <a:ext cx="1195420" cy="65639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76436" y="4798753"/>
            <a:ext cx="774431" cy="91796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318097" y="4905363"/>
            <a:ext cx="681269" cy="78718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190659" y="4905363"/>
            <a:ext cx="980996" cy="8525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937293" y="8282909"/>
            <a:ext cx="3322007" cy="302000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4782855">
            <a:off x="12260643" y="8687359"/>
            <a:ext cx="2426738" cy="35783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657211">
            <a:off x="-21376" y="-868205"/>
            <a:ext cx="3224289" cy="443339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4133134">
            <a:off x="16051763" y="6809878"/>
            <a:ext cx="4208661" cy="294606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848510" y="1028700"/>
            <a:ext cx="12957322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40"/>
              </a:lnSpc>
            </a:pP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3.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Yếu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tố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môi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 </a:t>
            </a:r>
            <a:r>
              <a:rPr lang="en-US" sz="5700" dirty="0" err="1">
                <a:solidFill>
                  <a:srgbClr val="000000"/>
                </a:solidFill>
                <a:latin typeface="HK Carta Medium Bold"/>
              </a:rPr>
              <a:t>trường</a:t>
            </a:r>
            <a:r>
              <a:rPr lang="en-US" sz="5700" dirty="0">
                <a:solidFill>
                  <a:srgbClr val="000000"/>
                </a:solidFill>
                <a:latin typeface="HK Carta Medium Bold"/>
              </a:rPr>
              <a:t>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24200" y="2042321"/>
            <a:ext cx="14351066" cy="81560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Ghi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nhận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tình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trạng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nơi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ở,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nơi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sinh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điều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trị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làm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việc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...</a:t>
            </a:r>
          </a:p>
          <a:p>
            <a:pPr marL="571500" indent="-571500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Tiếp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cận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vệ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sinh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tắm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: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vị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trí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loại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bồn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cầu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sử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dụng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thanh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vịn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...</a:t>
            </a:r>
          </a:p>
          <a:p>
            <a:pPr marL="571500" indent="-571500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Dụng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cụ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trợ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giúp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thích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nghi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đang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sử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dụng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hỗ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trợ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hoạt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sinh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hoạt</a:t>
            </a:r>
            <a:endParaRPr lang="en-US" sz="3550" dirty="0">
              <a:solidFill>
                <a:srgbClr val="000000"/>
              </a:solidFill>
              <a:latin typeface="HK Carta Medium"/>
            </a:endParaRPr>
          </a:p>
          <a:p>
            <a:pPr marL="571500" indent="-571500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Thái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độ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ứng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xử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của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đình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bạn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bè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thầy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cô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đồng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(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nhóm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trợ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giúp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kết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nối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tổ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chức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từ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thiện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các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chính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sách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/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dịch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vụ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hỗ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trợ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của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địa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phương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đối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với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NB/NKT</a:t>
            </a:r>
          </a:p>
          <a:p>
            <a:pPr marL="571500" indent="-571500" algn="just">
              <a:lnSpc>
                <a:spcPts val="5326"/>
              </a:lnSpc>
              <a:buFont typeface="HK Carta Medium" panose="020B0604020202020204" charset="0"/>
              <a:buChar char="-"/>
            </a:pP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Sự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hỗ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trợ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quan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tâm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của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NCS,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những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người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trong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gia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đình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và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hàng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xóm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xung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quanh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,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cộng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</a:t>
            </a:r>
            <a:r>
              <a:rPr lang="en-US" sz="3550" dirty="0" err="1">
                <a:solidFill>
                  <a:srgbClr val="000000"/>
                </a:solidFill>
                <a:latin typeface="HK Carta Medium"/>
              </a:rPr>
              <a:t>đồng</a:t>
            </a:r>
            <a:r>
              <a:rPr lang="en-US" sz="3550" dirty="0">
                <a:solidFill>
                  <a:srgbClr val="000000"/>
                </a:solidFill>
                <a:latin typeface="HK Carta Medium"/>
              </a:rPr>
              <a:t> ...</a:t>
            </a:r>
          </a:p>
          <a:p>
            <a:pPr>
              <a:lnSpc>
                <a:spcPts val="5326"/>
              </a:lnSpc>
            </a:pPr>
            <a:r>
              <a:rPr lang="en-US" sz="3550" dirty="0">
                <a:solidFill>
                  <a:srgbClr val="000000"/>
                </a:solidFill>
                <a:latin typeface="HK Carta Medium"/>
              </a:rPr>
              <a:t>                </a:t>
            </a:r>
          </a:p>
          <a:p>
            <a:pPr marL="0" lvl="0" indent="0">
              <a:lnSpc>
                <a:spcPts val="5326"/>
              </a:lnSpc>
            </a:pPr>
            <a:endParaRPr lang="en-US" sz="3550" dirty="0">
              <a:solidFill>
                <a:srgbClr val="000000"/>
              </a:solidFill>
              <a:latin typeface="HK Carta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1142</Words>
  <Application>Microsoft Office PowerPoint</Application>
  <PresentationFormat>Custom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HK Carta Medium Bold Italics</vt:lpstr>
      <vt:lpstr>Arial</vt:lpstr>
      <vt:lpstr>HK Carta Medium</vt:lpstr>
      <vt:lpstr>HK Carta Medium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BYT- Hướng dẫn Phiếu LG HĐ chức năng &amp; sự tham gia</dc:title>
  <cp:lastModifiedBy>Thị Thanh Lịch Nguyễn</cp:lastModifiedBy>
  <cp:revision>5</cp:revision>
  <dcterms:created xsi:type="dcterms:W3CDTF">2006-08-16T00:00:00Z</dcterms:created>
  <dcterms:modified xsi:type="dcterms:W3CDTF">2022-04-27T22:01:38Z</dcterms:modified>
  <dc:identifier>DAEytgCzJTE</dc:identifier>
</cp:coreProperties>
</file>