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handoutMasterIdLst>
    <p:handoutMasterId r:id="rId19"/>
  </p:handoutMasterIdLst>
  <p:sldIdLst>
    <p:sldId id="256" r:id="rId2"/>
    <p:sldId id="288" r:id="rId3"/>
    <p:sldId id="438" r:id="rId4"/>
    <p:sldId id="439" r:id="rId5"/>
    <p:sldId id="441" r:id="rId6"/>
    <p:sldId id="443" r:id="rId7"/>
    <p:sldId id="444" r:id="rId8"/>
    <p:sldId id="445" r:id="rId9"/>
    <p:sldId id="455" r:id="rId10"/>
    <p:sldId id="456" r:id="rId11"/>
    <p:sldId id="457" r:id="rId12"/>
    <p:sldId id="449" r:id="rId13"/>
    <p:sldId id="450" r:id="rId14"/>
    <p:sldId id="451" r:id="rId15"/>
    <p:sldId id="453" r:id="rId16"/>
    <p:sldId id="454" r:id="rId17"/>
  </p:sldIdLst>
  <p:sldSz cx="9144000" cy="6858000" type="screen4x3"/>
  <p:notesSz cx="7010400" cy="9296400"/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68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15" d="100"/>
        <a:sy n="115" d="100"/>
      </p:scale>
      <p:origin x="0" y="1607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8F6CFD-2AFA-4664-9486-72AAC86B702B}" type="datetimeFigureOut">
              <a:rPr lang="en-US" smtClean="0"/>
              <a:pPr/>
              <a:t>5/10/2018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967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4F5C2B-C0EB-494F-B8C6-AD6F27EC941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70525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8B111E-9B8C-404A-B5F7-6BDE1CF1E27A}" type="datetimeFigureOut">
              <a:rPr lang="vi-VN" smtClean="0"/>
              <a:pPr/>
              <a:t>10/05/2018</a:t>
            </a:fld>
            <a:endParaRPr lang="vi-V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vi-V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1" y="4415791"/>
            <a:ext cx="5608320" cy="41833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967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A35312-2D35-494B-8B5B-D92F66BE5A0B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8184054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21DC8-74B8-4192-A4AC-FA6F1F5A367D}" type="datetimeFigureOut">
              <a:rPr lang="vi-VN" smtClean="0"/>
              <a:pPr/>
              <a:t>10/05/2018</a:t>
            </a:fld>
            <a:endParaRPr lang="vi-VN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D8884F5-76D6-42E8-8C6B-5AAD82AA8701}" type="slidenum">
              <a:rPr lang="vi-VN" smtClean="0"/>
              <a:pPr/>
              <a:t>‹#›</a:t>
            </a:fld>
            <a:endParaRPr lang="vi-VN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21DC8-74B8-4192-A4AC-FA6F1F5A367D}" type="datetimeFigureOut">
              <a:rPr lang="vi-VN" smtClean="0"/>
              <a:pPr/>
              <a:t>10/05/2018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884F5-76D6-42E8-8C6B-5AAD82AA8701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ED8884F5-76D6-42E8-8C6B-5AAD82AA8701}" type="slidenum">
              <a:rPr lang="vi-VN" smtClean="0"/>
              <a:pPr/>
              <a:t>‹#›</a:t>
            </a:fld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21DC8-74B8-4192-A4AC-FA6F1F5A367D}" type="datetimeFigureOut">
              <a:rPr lang="vi-VN" smtClean="0"/>
              <a:pPr/>
              <a:t>10/05/2018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21DC8-74B8-4192-A4AC-FA6F1F5A367D}" type="datetimeFigureOut">
              <a:rPr lang="vi-VN" smtClean="0"/>
              <a:pPr/>
              <a:t>10/05/2018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ED8884F5-76D6-42E8-8C6B-5AAD82AA8701}" type="slidenum">
              <a:rPr lang="vi-VN" smtClean="0"/>
              <a:pPr/>
              <a:t>‹#›</a:t>
            </a:fld>
            <a:endParaRPr lang="vi-VN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21DC8-74B8-4192-A4AC-FA6F1F5A367D}" type="datetimeFigureOut">
              <a:rPr lang="vi-VN" smtClean="0"/>
              <a:pPr/>
              <a:t>10/05/2018</a:t>
            </a:fld>
            <a:endParaRPr lang="vi-VN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D8884F5-76D6-42E8-8C6B-5AAD82AA8701}" type="slidenum">
              <a:rPr lang="vi-VN" smtClean="0"/>
              <a:pPr/>
              <a:t>‹#›</a:t>
            </a:fld>
            <a:endParaRPr lang="vi-VN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DA721DC8-74B8-4192-A4AC-FA6F1F5A367D}" type="datetimeFigureOut">
              <a:rPr lang="vi-VN" smtClean="0"/>
              <a:pPr/>
              <a:t>10/05/2018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884F5-76D6-42E8-8C6B-5AAD82AA8701}" type="slidenum">
              <a:rPr lang="vi-VN" smtClean="0"/>
              <a:pPr/>
              <a:t>‹#›</a:t>
            </a:fld>
            <a:endParaRPr lang="vi-VN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21DC8-74B8-4192-A4AC-FA6F1F5A367D}" type="datetimeFigureOut">
              <a:rPr lang="vi-VN" smtClean="0"/>
              <a:pPr/>
              <a:t>10/05/2018</a:t>
            </a:fld>
            <a:endParaRPr lang="vi-V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vi-VN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ED8884F5-76D6-42E8-8C6B-5AAD82AA8701}" type="slidenum">
              <a:rPr lang="vi-VN" smtClean="0"/>
              <a:pPr/>
              <a:t>‹#›</a:t>
            </a:fld>
            <a:endParaRPr lang="vi-VN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21DC8-74B8-4192-A4AC-FA6F1F5A367D}" type="datetimeFigureOut">
              <a:rPr lang="vi-VN" smtClean="0"/>
              <a:pPr/>
              <a:t>10/05/2018</a:t>
            </a:fld>
            <a:endParaRPr lang="vi-V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ED8884F5-76D6-42E8-8C6B-5AAD82AA8701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21DC8-74B8-4192-A4AC-FA6F1F5A367D}" type="datetimeFigureOut">
              <a:rPr lang="vi-VN" smtClean="0"/>
              <a:pPr/>
              <a:t>10/05/2018</a:t>
            </a:fld>
            <a:endParaRPr lang="vi-V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D8884F5-76D6-42E8-8C6B-5AAD82AA8701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D8884F5-76D6-42E8-8C6B-5AAD82AA8701}" type="slidenum">
              <a:rPr lang="vi-VN" smtClean="0"/>
              <a:pPr/>
              <a:t>‹#›</a:t>
            </a:fld>
            <a:endParaRPr lang="vi-VN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21DC8-74B8-4192-A4AC-FA6F1F5A367D}" type="datetimeFigureOut">
              <a:rPr lang="vi-VN" smtClean="0"/>
              <a:pPr/>
              <a:t>10/05/2018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vi-V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ED8884F5-76D6-42E8-8C6B-5AAD82AA8701}" type="slidenum">
              <a:rPr lang="vi-VN" smtClean="0"/>
              <a:pPr/>
              <a:t>‹#›</a:t>
            </a:fld>
            <a:endParaRPr lang="vi-VN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DA721DC8-74B8-4192-A4AC-FA6F1F5A367D}" type="datetimeFigureOut">
              <a:rPr lang="vi-VN" smtClean="0"/>
              <a:pPr/>
              <a:t>10/05/2018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vi-V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DA721DC8-74B8-4192-A4AC-FA6F1F5A367D}" type="datetimeFigureOut">
              <a:rPr lang="vi-VN" smtClean="0"/>
              <a:pPr/>
              <a:t>10/05/2018</a:t>
            </a:fld>
            <a:endParaRPr lang="vi-V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vi-VN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D8884F5-76D6-42E8-8C6B-5AAD82AA8701}" type="slidenum">
              <a:rPr lang="vi-VN" smtClean="0"/>
              <a:pPr/>
              <a:t>‹#›</a:t>
            </a:fld>
            <a:endParaRPr lang="vi-VN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87624" y="4221088"/>
            <a:ext cx="6772300" cy="504056"/>
          </a:xfrm>
        </p:spPr>
        <p:txBody>
          <a:bodyPr>
            <a:noAutofit/>
          </a:bodyPr>
          <a:lstStyle/>
          <a:p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Tên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bệnh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viện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611560" y="548680"/>
            <a:ext cx="7772400" cy="1176536"/>
          </a:xfrm>
        </p:spPr>
        <p:txBody>
          <a:bodyPr>
            <a:noAutofit/>
          </a:bodyPr>
          <a:lstStyle/>
          <a:p>
            <a:r>
              <a:rPr lang="pt-BR" sz="2500" b="1" dirty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pt-BR" sz="2500" b="1" dirty="0" smtClean="0">
                <a:latin typeface="Times New Roman" pitchFamily="18" charset="0"/>
                <a:cs typeface="Times New Roman" pitchFamily="18" charset="0"/>
              </a:rPr>
              <a:t>ÁO CÁO</a:t>
            </a:r>
            <a:br>
              <a:rPr lang="pt-BR" sz="25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pt-BR" sz="2500" b="1" dirty="0" smtClean="0">
                <a:latin typeface="Times New Roman" pitchFamily="18" charset="0"/>
                <a:cs typeface="Times New Roman" pitchFamily="18" charset="0"/>
              </a:rPr>
              <a:t>HỒ SƠ XÉT PHÂN TUYẾN CHUYÊN MÔN KỸ THUẬT VÀ XẾP HẠNG TƯƠNG ĐƯƠNG</a:t>
            </a:r>
            <a:endParaRPr lang="en-US" sz="25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25358" y="1700808"/>
            <a:ext cx="8503920" cy="45720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3"/>
            </a:pPr>
            <a:r>
              <a:rPr lang="en-US" sz="1800" dirty="0" err="1" smtClean="0"/>
              <a:t>Nhóm</a:t>
            </a:r>
            <a:r>
              <a:rPr lang="en-US" sz="1800" dirty="0" smtClean="0"/>
              <a:t> </a:t>
            </a:r>
            <a:r>
              <a:rPr lang="en-US" sz="1800" dirty="0" err="1" smtClean="0"/>
              <a:t>tiêu</a:t>
            </a:r>
            <a:r>
              <a:rPr lang="en-US" sz="1800" dirty="0" smtClean="0"/>
              <a:t> </a:t>
            </a:r>
            <a:r>
              <a:rPr lang="en-US" sz="1800" dirty="0" err="1" smtClean="0"/>
              <a:t>chí</a:t>
            </a:r>
            <a:r>
              <a:rPr lang="en-US" sz="1800" dirty="0" smtClean="0"/>
              <a:t>: </a:t>
            </a:r>
            <a:r>
              <a:rPr lang="en-US" sz="1800" dirty="0" err="1" smtClean="0"/>
              <a:t>Phạm</a:t>
            </a:r>
            <a:r>
              <a:rPr lang="en-US" sz="1800" dirty="0" smtClean="0"/>
              <a:t> vi </a:t>
            </a:r>
            <a:r>
              <a:rPr lang="en-US" sz="1800" dirty="0" err="1" smtClean="0"/>
              <a:t>hoạt</a:t>
            </a:r>
            <a:r>
              <a:rPr lang="en-US" sz="1800" dirty="0" smtClean="0"/>
              <a:t> </a:t>
            </a:r>
            <a:r>
              <a:rPr lang="en-US" sz="1800" dirty="0" err="1" smtClean="0"/>
              <a:t>động</a:t>
            </a:r>
            <a:r>
              <a:rPr lang="en-US" sz="1800" dirty="0" smtClean="0"/>
              <a:t> </a:t>
            </a:r>
            <a:r>
              <a:rPr lang="en-US" sz="1800" dirty="0" err="1" smtClean="0"/>
              <a:t>chuyên</a:t>
            </a:r>
            <a:r>
              <a:rPr lang="en-US" sz="1800" dirty="0" smtClean="0"/>
              <a:t> </a:t>
            </a:r>
            <a:r>
              <a:rPr lang="en-US" sz="1800" dirty="0" err="1" smtClean="0"/>
              <a:t>môn</a:t>
            </a:r>
            <a:endParaRPr lang="en-US" sz="1800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II. BỆNH VIỆN TỰ CHẤM ĐIỂM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8507937"/>
              </p:ext>
            </p:extLst>
          </p:nvPr>
        </p:nvGraphicFramePr>
        <p:xfrm>
          <a:off x="755576" y="2160477"/>
          <a:ext cx="7992888" cy="382766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3120">
                  <a:extLst>
                    <a:ext uri="{9D8B030D-6E8A-4147-A177-3AD203B41FA5}">
                      <a16:colId xmlns:a16="http://schemas.microsoft.com/office/drawing/2014/main" val="1233672624"/>
                    </a:ext>
                  </a:extLst>
                </a:gridCol>
                <a:gridCol w="3365272">
                  <a:extLst>
                    <a:ext uri="{9D8B030D-6E8A-4147-A177-3AD203B41FA5}">
                      <a16:colId xmlns:a16="http://schemas.microsoft.com/office/drawing/2014/main" val="3073713401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549689256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1456897077"/>
                    </a:ext>
                  </a:extLst>
                </a:gridCol>
                <a:gridCol w="2232248">
                  <a:extLst>
                    <a:ext uri="{9D8B030D-6E8A-4147-A177-3AD203B41FA5}">
                      <a16:colId xmlns:a16="http://schemas.microsoft.com/office/drawing/2014/main" val="2636575829"/>
                    </a:ext>
                  </a:extLst>
                </a:gridCol>
              </a:tblGrid>
              <a:tr h="263894">
                <a:tc>
                  <a:txBody>
                    <a:bodyPr/>
                    <a:lstStyle/>
                    <a:p>
                      <a:pPr marL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BR" sz="1100" dirty="0">
                          <a:effectLst/>
                        </a:rPr>
                        <a:t>Nội dung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0" algn="ctr" rtl="0" eaLnBrk="1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kumimoji="0" lang="en-US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Điểm</a:t>
                      </a:r>
                      <a:r>
                        <a:rPr kumimoji="0" lang="en-US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theo</a:t>
                      </a:r>
                      <a:r>
                        <a:rPr kumimoji="0" lang="en-US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QĐ 6062</a:t>
                      </a:r>
                      <a:endParaRPr kumimoji="0" lang="en-US" sz="11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95250" algn="ctr" rtl="0" eaLnBrk="1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kumimoji="0" lang="en-US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Điểm</a:t>
                      </a:r>
                      <a:r>
                        <a:rPr kumimoji="0" lang="en-US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của</a:t>
                      </a:r>
                      <a:r>
                        <a:rPr kumimoji="0" lang="en-US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Bệnh</a:t>
                      </a:r>
                      <a:r>
                        <a:rPr kumimoji="0" lang="en-US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viện</a:t>
                      </a:r>
                      <a:endParaRPr kumimoji="0" lang="en-US" sz="11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9525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Chi</a:t>
                      </a:r>
                      <a:r>
                        <a:rPr kumimoji="0" lang="en-US" sz="11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10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tiết</a:t>
                      </a:r>
                      <a:r>
                        <a:rPr kumimoji="0" lang="en-US" sz="11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10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cách</a:t>
                      </a:r>
                      <a:r>
                        <a:rPr kumimoji="0" lang="en-US" sz="11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10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chấm</a:t>
                      </a:r>
                      <a:r>
                        <a:rPr kumimoji="0" lang="en-US" sz="11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10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điểm</a:t>
                      </a:r>
                      <a:endParaRPr kumimoji="0" lang="en-US" sz="11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441059514"/>
                  </a:ext>
                </a:extLst>
              </a:tr>
              <a:tr h="491727">
                <a:tc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ts val="18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kumimoji="0" lang="pt-BR" sz="11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endParaRPr kumimoji="0" lang="en-US" sz="11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just" rtl="0" eaLnBrk="1" latinLnBrk="0" hangingPunct="1">
                        <a:lnSpc>
                          <a:spcPts val="18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kumimoji="0" lang="pt-BR" sz="1100" b="1" i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Các kỹ thuật chuyên môn tuyến </a:t>
                      </a:r>
                      <a:r>
                        <a:rPr kumimoji="0" lang="pt-BR" sz="1100" b="1" i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III </a:t>
                      </a:r>
                      <a:r>
                        <a:rPr kumimoji="0" lang="pt-BR" sz="1100" b="1" i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(Chỉ tính các kỹ thuật chuyên môn mà tuyến </a:t>
                      </a:r>
                      <a:r>
                        <a:rPr kumimoji="0" lang="pt-BR" sz="1100" b="1" i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III </a:t>
                      </a:r>
                      <a:r>
                        <a:rPr kumimoji="0" lang="pt-BR" sz="1100" b="1" i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mới được thực hiện)</a:t>
                      </a:r>
                      <a:endParaRPr kumimoji="0" lang="en-US" sz="1100" b="1" i="1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pt-BR" sz="11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sz="11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094275431"/>
                  </a:ext>
                </a:extLst>
              </a:tr>
              <a:tr h="737591"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pt-BR" sz="1100" kern="120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sz="1100" kern="120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just" rtl="0" eaLnBrk="1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1000"/>
                        </a:spcAft>
                      </a:pPr>
                      <a:r>
                        <a:rPr kumimoji="0" lang="pt-BR" sz="11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Tỷ lệ các kỹ thuật chuyên khoa mà bệnh viện được phê duyệt tại tuyến </a:t>
                      </a:r>
                      <a:r>
                        <a:rPr kumimoji="0" lang="pt-BR" sz="11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III </a:t>
                      </a:r>
                      <a:r>
                        <a:rPr kumimoji="0" lang="pt-BR" sz="11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đạt 100% các kỹ thuật của chuyên khoa đó;</a:t>
                      </a:r>
                      <a:endParaRPr kumimoji="0" lang="en-US" sz="11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pt-BR" sz="11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 điểm</a:t>
                      </a:r>
                      <a:endParaRPr kumimoji="0" lang="en-US" sz="11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293069518"/>
                  </a:ext>
                </a:extLst>
              </a:tr>
              <a:tr h="737591"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pt-BR" sz="1100" kern="120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sz="1100" kern="120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just" rtl="0" eaLnBrk="1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1000"/>
                        </a:spcAft>
                      </a:pPr>
                      <a:r>
                        <a:rPr kumimoji="0" lang="pt-BR" sz="11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Tỷ lệ các kỹ thuật chuyên khoa mà bệnh viện được phê duyệt tại tuyến </a:t>
                      </a:r>
                      <a:r>
                        <a:rPr kumimoji="0" lang="pt-BR" sz="11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III </a:t>
                      </a:r>
                      <a:r>
                        <a:rPr kumimoji="0" lang="pt-BR" sz="11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đạt từ ≥ 70% đến &lt; 100% các kỹ thuật của chuyên khoa đó;</a:t>
                      </a:r>
                      <a:endParaRPr kumimoji="0" lang="en-US" sz="11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pt-BR" sz="11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 điểm</a:t>
                      </a:r>
                      <a:endParaRPr kumimoji="0" lang="en-US" sz="11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602183008"/>
                  </a:ext>
                </a:extLst>
              </a:tr>
              <a:tr h="737591"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pt-BR" sz="1100" kern="120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sz="1100" kern="120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just" rtl="0" eaLnBrk="1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1000"/>
                        </a:spcAft>
                      </a:pPr>
                      <a:r>
                        <a:rPr kumimoji="0" lang="pt-BR" sz="11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Tỷ lệ các kỹ thuật chuyên khoa mà bệnh viện được phê duyệt tại tuyến </a:t>
                      </a:r>
                      <a:r>
                        <a:rPr kumimoji="0" lang="pt-BR" sz="11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II đạt </a:t>
                      </a:r>
                      <a:r>
                        <a:rPr kumimoji="0" lang="pt-BR" sz="11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từ ≥ 40% đến &lt; 70% các kỹ thuật của chuyên khoa đó;</a:t>
                      </a:r>
                      <a:endParaRPr kumimoji="0" lang="en-US" sz="11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pt-BR" sz="11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 điểm</a:t>
                      </a:r>
                      <a:endParaRPr kumimoji="0" lang="en-US" sz="11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758833206"/>
                  </a:ext>
                </a:extLst>
              </a:tr>
              <a:tr h="737591"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pt-BR" sz="1100" kern="120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sz="1100" kern="120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just" rtl="0" eaLnBrk="1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1000"/>
                        </a:spcAft>
                      </a:pPr>
                      <a:r>
                        <a:rPr kumimoji="0" lang="pt-BR" sz="11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Tỷ lệ các kỹ thuật chuyên khoa mà bệnh viện được phê duyệt tại tuyến </a:t>
                      </a:r>
                      <a:r>
                        <a:rPr kumimoji="0" lang="pt-BR" sz="11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II </a:t>
                      </a:r>
                      <a:r>
                        <a:rPr kumimoji="0" lang="pt-BR" sz="11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đạt &lt; 40% các kỹ thuật của chuyên khoa đó;</a:t>
                      </a:r>
                      <a:endParaRPr kumimoji="0" lang="en-US" sz="11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pt-BR" sz="11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 điểm</a:t>
                      </a:r>
                      <a:endParaRPr kumimoji="0" lang="en-US" sz="11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0915543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28693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25358" y="1700808"/>
            <a:ext cx="8503920" cy="45720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3"/>
            </a:pPr>
            <a:r>
              <a:rPr lang="en-US" sz="1800" dirty="0" err="1" smtClean="0"/>
              <a:t>Nhóm</a:t>
            </a:r>
            <a:r>
              <a:rPr lang="en-US" sz="1800" dirty="0" smtClean="0"/>
              <a:t> </a:t>
            </a:r>
            <a:r>
              <a:rPr lang="en-US" sz="1800" dirty="0" err="1" smtClean="0"/>
              <a:t>tiêu</a:t>
            </a:r>
            <a:r>
              <a:rPr lang="en-US" sz="1800" dirty="0" smtClean="0"/>
              <a:t> </a:t>
            </a:r>
            <a:r>
              <a:rPr lang="en-US" sz="1800" dirty="0" err="1" smtClean="0"/>
              <a:t>chí</a:t>
            </a:r>
            <a:r>
              <a:rPr lang="en-US" sz="1800" dirty="0" smtClean="0"/>
              <a:t>: </a:t>
            </a:r>
            <a:r>
              <a:rPr lang="en-US" sz="1800" dirty="0" err="1" smtClean="0"/>
              <a:t>Phạm</a:t>
            </a:r>
            <a:r>
              <a:rPr lang="en-US" sz="1800" dirty="0" smtClean="0"/>
              <a:t> vi </a:t>
            </a:r>
            <a:r>
              <a:rPr lang="en-US" sz="1800" dirty="0" err="1" smtClean="0"/>
              <a:t>hoạt</a:t>
            </a:r>
            <a:r>
              <a:rPr lang="en-US" sz="1800" dirty="0" smtClean="0"/>
              <a:t> </a:t>
            </a:r>
            <a:r>
              <a:rPr lang="en-US" sz="1800" dirty="0" err="1" smtClean="0"/>
              <a:t>động</a:t>
            </a:r>
            <a:r>
              <a:rPr lang="en-US" sz="1800" dirty="0" smtClean="0"/>
              <a:t> </a:t>
            </a:r>
            <a:r>
              <a:rPr lang="en-US" sz="1800" dirty="0" err="1" smtClean="0"/>
              <a:t>chuyên</a:t>
            </a:r>
            <a:r>
              <a:rPr lang="en-US" sz="1800" dirty="0" smtClean="0"/>
              <a:t> </a:t>
            </a:r>
            <a:r>
              <a:rPr lang="en-US" sz="1800" dirty="0" err="1" smtClean="0"/>
              <a:t>môn</a:t>
            </a:r>
            <a:endParaRPr lang="en-US" sz="1800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II. BỆNH VIỆN TỰ CHẤM ĐIỂM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2102206"/>
              </p:ext>
            </p:extLst>
          </p:nvPr>
        </p:nvGraphicFramePr>
        <p:xfrm>
          <a:off x="755576" y="2160477"/>
          <a:ext cx="7992888" cy="382766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3120">
                  <a:extLst>
                    <a:ext uri="{9D8B030D-6E8A-4147-A177-3AD203B41FA5}">
                      <a16:colId xmlns:a16="http://schemas.microsoft.com/office/drawing/2014/main" val="1233672624"/>
                    </a:ext>
                  </a:extLst>
                </a:gridCol>
                <a:gridCol w="3293264">
                  <a:extLst>
                    <a:ext uri="{9D8B030D-6E8A-4147-A177-3AD203B41FA5}">
                      <a16:colId xmlns:a16="http://schemas.microsoft.com/office/drawing/2014/main" val="3073713401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549689256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1456897077"/>
                    </a:ext>
                  </a:extLst>
                </a:gridCol>
                <a:gridCol w="2160240">
                  <a:extLst>
                    <a:ext uri="{9D8B030D-6E8A-4147-A177-3AD203B41FA5}">
                      <a16:colId xmlns:a16="http://schemas.microsoft.com/office/drawing/2014/main" val="2636575829"/>
                    </a:ext>
                  </a:extLst>
                </a:gridCol>
              </a:tblGrid>
              <a:tr h="263894">
                <a:tc>
                  <a:txBody>
                    <a:bodyPr/>
                    <a:lstStyle/>
                    <a:p>
                      <a:pPr marL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BR" sz="1100" dirty="0">
                          <a:effectLst/>
                        </a:rPr>
                        <a:t>Nội dung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0" algn="ctr" rtl="0" eaLnBrk="1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kumimoji="0" lang="en-US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Điểm</a:t>
                      </a:r>
                      <a:r>
                        <a:rPr kumimoji="0" lang="en-US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theo</a:t>
                      </a:r>
                      <a:r>
                        <a:rPr kumimoji="0" lang="en-US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QĐ 6062</a:t>
                      </a:r>
                      <a:endParaRPr kumimoji="0" lang="en-US" sz="11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95250" algn="ctr" rtl="0" eaLnBrk="1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kumimoji="0" lang="en-US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Điểm</a:t>
                      </a:r>
                      <a:r>
                        <a:rPr kumimoji="0" lang="en-US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của</a:t>
                      </a:r>
                      <a:r>
                        <a:rPr kumimoji="0" lang="en-US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Bệnh</a:t>
                      </a:r>
                      <a:r>
                        <a:rPr kumimoji="0" lang="en-US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viện</a:t>
                      </a:r>
                      <a:endParaRPr kumimoji="0" lang="en-US" sz="11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9525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Chi</a:t>
                      </a:r>
                      <a:r>
                        <a:rPr kumimoji="0" lang="en-US" sz="11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10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tiết</a:t>
                      </a:r>
                      <a:r>
                        <a:rPr kumimoji="0" lang="en-US" sz="11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10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cách</a:t>
                      </a:r>
                      <a:r>
                        <a:rPr kumimoji="0" lang="en-US" sz="11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10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chấm</a:t>
                      </a:r>
                      <a:r>
                        <a:rPr kumimoji="0" lang="en-US" sz="11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10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điểm</a:t>
                      </a:r>
                      <a:endParaRPr kumimoji="0" lang="en-US" sz="11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441059514"/>
                  </a:ext>
                </a:extLst>
              </a:tr>
              <a:tr h="491727">
                <a:tc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ts val="18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kumimoji="0" lang="pt-BR" sz="11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endParaRPr kumimoji="0" lang="en-US" sz="11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just" rtl="0" eaLnBrk="1" latinLnBrk="0" hangingPunct="1">
                        <a:lnSpc>
                          <a:spcPts val="18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kumimoji="0" lang="pt-BR" sz="1100" b="1" i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Các kỹ thuật chuyên môn tuyến </a:t>
                      </a:r>
                      <a:r>
                        <a:rPr kumimoji="0" lang="pt-BR" sz="1100" b="1" i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IV </a:t>
                      </a:r>
                      <a:r>
                        <a:rPr kumimoji="0" lang="pt-BR" sz="1100" b="1" i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(Chỉ tính các kỹ thuật chuyên môn mà tuyến </a:t>
                      </a:r>
                      <a:r>
                        <a:rPr kumimoji="0" lang="pt-BR" sz="1100" b="1" i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IV </a:t>
                      </a:r>
                      <a:r>
                        <a:rPr kumimoji="0" lang="pt-BR" sz="1100" b="1" i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mới được thực hiện)</a:t>
                      </a:r>
                      <a:endParaRPr kumimoji="0" lang="en-US" sz="1100" b="1" i="1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pt-BR" sz="11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sz="11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094275431"/>
                  </a:ext>
                </a:extLst>
              </a:tr>
              <a:tr h="737591"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pt-BR" sz="1100" kern="120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sz="1100" kern="120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just" rtl="0" eaLnBrk="1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1000"/>
                        </a:spcAft>
                      </a:pPr>
                      <a:r>
                        <a:rPr kumimoji="0" lang="pt-BR" sz="11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Tỷ lệ các kỹ thuật chuyên khoa mà bệnh viện được phê duyệt tại tuyến </a:t>
                      </a:r>
                      <a:r>
                        <a:rPr kumimoji="0" lang="pt-BR" sz="11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IV </a:t>
                      </a:r>
                      <a:r>
                        <a:rPr kumimoji="0" lang="pt-BR" sz="11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đạt 100% các kỹ thuật của chuyên khoa đó;</a:t>
                      </a:r>
                      <a:endParaRPr kumimoji="0" lang="en-US" sz="11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pt-BR" sz="11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 điểm</a:t>
                      </a:r>
                      <a:endParaRPr kumimoji="0" lang="en-US" sz="11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293069518"/>
                  </a:ext>
                </a:extLst>
              </a:tr>
              <a:tr h="737591"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pt-BR" sz="1100" kern="120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sz="1100" kern="120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just" rtl="0" eaLnBrk="1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1000"/>
                        </a:spcAft>
                      </a:pPr>
                      <a:r>
                        <a:rPr kumimoji="0" lang="pt-BR" sz="11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Tỷ lệ các kỹ thuật chuyên khoa mà bệnh viện được phê duyệt tại tuyến </a:t>
                      </a:r>
                      <a:r>
                        <a:rPr kumimoji="0" lang="pt-BR" sz="11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IV </a:t>
                      </a:r>
                      <a:r>
                        <a:rPr kumimoji="0" lang="pt-BR" sz="11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đạt từ ≥ 70% đến &lt; 100% các kỹ thuật của chuyên khoa đó;</a:t>
                      </a:r>
                      <a:endParaRPr kumimoji="0" lang="en-US" sz="11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pt-BR" sz="11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 điểm</a:t>
                      </a:r>
                      <a:endParaRPr kumimoji="0" lang="en-US" sz="11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602183008"/>
                  </a:ext>
                </a:extLst>
              </a:tr>
              <a:tr h="737591"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pt-BR" sz="1100" kern="120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sz="1100" kern="120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just" rtl="0" eaLnBrk="1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1000"/>
                        </a:spcAft>
                      </a:pPr>
                      <a:r>
                        <a:rPr kumimoji="0" lang="pt-BR" sz="11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Tỷ lệ các kỹ thuật chuyên khoa mà bệnh viện được phê duyệt tại tuyến </a:t>
                      </a:r>
                      <a:r>
                        <a:rPr kumimoji="0" lang="pt-BR" sz="11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IV </a:t>
                      </a:r>
                      <a:r>
                        <a:rPr kumimoji="0" lang="pt-BR" sz="11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đạt từ ≥ 40% đến &lt; 70% các kỹ thuật của chuyên khoa đó;</a:t>
                      </a:r>
                      <a:endParaRPr kumimoji="0" lang="en-US" sz="11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pt-BR" sz="11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 điểm</a:t>
                      </a:r>
                      <a:endParaRPr kumimoji="0" lang="en-US" sz="11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758833206"/>
                  </a:ext>
                </a:extLst>
              </a:tr>
              <a:tr h="737591"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pt-BR" sz="1100" kern="120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sz="1100" kern="120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just" rtl="0" eaLnBrk="1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1000"/>
                        </a:spcAft>
                      </a:pPr>
                      <a:r>
                        <a:rPr kumimoji="0" lang="pt-BR" sz="11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Tỷ lệ các kỹ thuật chuyên khoa mà bệnh viện được phê duyệt tại tuyến </a:t>
                      </a:r>
                      <a:r>
                        <a:rPr kumimoji="0" lang="pt-BR" sz="11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IV </a:t>
                      </a:r>
                      <a:r>
                        <a:rPr kumimoji="0" lang="pt-BR" sz="11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đạt &lt; 40% các kỹ thuật của chuyên khoa đó;</a:t>
                      </a:r>
                      <a:endParaRPr kumimoji="0" lang="en-US" sz="11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pt-BR" sz="11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 điểm</a:t>
                      </a:r>
                      <a:endParaRPr kumimoji="0" lang="en-US" sz="11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0915543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98139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25358" y="1700808"/>
            <a:ext cx="8503920" cy="45720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4"/>
            </a:pPr>
            <a:r>
              <a:rPr lang="en-US" sz="1800" dirty="0" err="1" smtClean="0"/>
              <a:t>Nhóm</a:t>
            </a:r>
            <a:r>
              <a:rPr lang="en-US" sz="1800" dirty="0" smtClean="0"/>
              <a:t> </a:t>
            </a:r>
            <a:r>
              <a:rPr lang="en-US" sz="1800" dirty="0" err="1" smtClean="0"/>
              <a:t>tiêu</a:t>
            </a:r>
            <a:r>
              <a:rPr lang="en-US" sz="1800" dirty="0" smtClean="0"/>
              <a:t> </a:t>
            </a:r>
            <a:r>
              <a:rPr lang="en-US" sz="1800" dirty="0" err="1" smtClean="0"/>
              <a:t>chí</a:t>
            </a:r>
            <a:r>
              <a:rPr lang="en-US" sz="1800" dirty="0" smtClean="0"/>
              <a:t>: </a:t>
            </a:r>
            <a:r>
              <a:rPr lang="en-US" sz="1800" dirty="0" err="1" smtClean="0"/>
              <a:t>Cơ</a:t>
            </a:r>
            <a:r>
              <a:rPr lang="en-US" sz="1800" dirty="0" smtClean="0"/>
              <a:t> </a:t>
            </a:r>
            <a:r>
              <a:rPr lang="en-US" sz="1800" dirty="0" err="1" smtClean="0"/>
              <a:t>sở</a:t>
            </a:r>
            <a:r>
              <a:rPr lang="en-US" sz="1800" dirty="0" smtClean="0"/>
              <a:t> </a:t>
            </a:r>
            <a:r>
              <a:rPr lang="en-US" sz="1800" dirty="0" err="1" smtClean="0"/>
              <a:t>hạ</a:t>
            </a:r>
            <a:r>
              <a:rPr lang="en-US" sz="1800" dirty="0" smtClean="0"/>
              <a:t> </a:t>
            </a:r>
            <a:r>
              <a:rPr lang="en-US" sz="1800" dirty="0" err="1" smtClean="0"/>
              <a:t>tầng</a:t>
            </a:r>
            <a:r>
              <a:rPr lang="en-US" sz="1800" dirty="0" smtClean="0"/>
              <a:t>, </a:t>
            </a:r>
            <a:r>
              <a:rPr lang="en-US" sz="1800" dirty="0" err="1" smtClean="0"/>
              <a:t>trang</a:t>
            </a:r>
            <a:r>
              <a:rPr lang="en-US" sz="1800" dirty="0" smtClean="0"/>
              <a:t> </a:t>
            </a:r>
            <a:r>
              <a:rPr lang="en-US" sz="1800" dirty="0" err="1" smtClean="0"/>
              <a:t>thiết</a:t>
            </a:r>
            <a:r>
              <a:rPr lang="en-US" sz="1800" dirty="0" smtClean="0"/>
              <a:t> </a:t>
            </a:r>
            <a:r>
              <a:rPr lang="en-US" sz="1800" dirty="0" err="1" smtClean="0"/>
              <a:t>bị</a:t>
            </a:r>
            <a:r>
              <a:rPr lang="en-US" sz="1800" dirty="0" smtClean="0"/>
              <a:t> y </a:t>
            </a:r>
            <a:r>
              <a:rPr lang="en-US" sz="1800" dirty="0" err="1" smtClean="0"/>
              <a:t>tế</a:t>
            </a:r>
            <a:endParaRPr lang="en-US" sz="1800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II. BỆNH VIỆN TỰ CHẤM ĐIỂM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6755293"/>
              </p:ext>
            </p:extLst>
          </p:nvPr>
        </p:nvGraphicFramePr>
        <p:xfrm>
          <a:off x="755576" y="2071478"/>
          <a:ext cx="7946031" cy="438185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90015">
                  <a:extLst>
                    <a:ext uri="{9D8B030D-6E8A-4147-A177-3AD203B41FA5}">
                      <a16:colId xmlns:a16="http://schemas.microsoft.com/office/drawing/2014/main" val="1233672624"/>
                    </a:ext>
                  </a:extLst>
                </a:gridCol>
                <a:gridCol w="3685588">
                  <a:extLst>
                    <a:ext uri="{9D8B030D-6E8A-4147-A177-3AD203B41FA5}">
                      <a16:colId xmlns:a16="http://schemas.microsoft.com/office/drawing/2014/main" val="3073713401"/>
                    </a:ext>
                  </a:extLst>
                </a:gridCol>
                <a:gridCol w="1535100">
                  <a:extLst>
                    <a:ext uri="{9D8B030D-6E8A-4147-A177-3AD203B41FA5}">
                      <a16:colId xmlns:a16="http://schemas.microsoft.com/office/drawing/2014/main" val="549689256"/>
                    </a:ext>
                  </a:extLst>
                </a:gridCol>
                <a:gridCol w="1167664">
                  <a:extLst>
                    <a:ext uri="{9D8B030D-6E8A-4147-A177-3AD203B41FA5}">
                      <a16:colId xmlns:a16="http://schemas.microsoft.com/office/drawing/2014/main" val="1456897077"/>
                    </a:ext>
                  </a:extLst>
                </a:gridCol>
                <a:gridCol w="1167664">
                  <a:extLst>
                    <a:ext uri="{9D8B030D-6E8A-4147-A177-3AD203B41FA5}">
                      <a16:colId xmlns:a16="http://schemas.microsoft.com/office/drawing/2014/main" val="1765649108"/>
                    </a:ext>
                  </a:extLst>
                </a:gridCol>
              </a:tblGrid>
              <a:tr h="494091">
                <a:tc>
                  <a:txBody>
                    <a:bodyPr/>
                    <a:lstStyle/>
                    <a:p>
                      <a:pPr marL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BR" sz="1100" dirty="0">
                          <a:effectLst/>
                        </a:rPr>
                        <a:t>Nội dung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0" algn="ctr" rtl="0" eaLnBrk="1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kumimoji="0" lang="en-US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Điểm</a:t>
                      </a:r>
                      <a:r>
                        <a:rPr kumimoji="0" lang="en-US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theo</a:t>
                      </a:r>
                      <a:r>
                        <a:rPr kumimoji="0" lang="en-US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QĐ 6062</a:t>
                      </a:r>
                      <a:endParaRPr kumimoji="0" lang="en-US" sz="11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95250" algn="ctr" rtl="0" eaLnBrk="1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kumimoji="0" lang="en-US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Điểm</a:t>
                      </a:r>
                      <a:r>
                        <a:rPr kumimoji="0" lang="en-US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của</a:t>
                      </a:r>
                      <a:r>
                        <a:rPr kumimoji="0" lang="en-US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Bệnh</a:t>
                      </a:r>
                      <a:r>
                        <a:rPr kumimoji="0" lang="en-US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viện</a:t>
                      </a:r>
                      <a:endParaRPr kumimoji="0" lang="en-US" sz="11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9525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Chi</a:t>
                      </a:r>
                      <a:r>
                        <a:rPr kumimoji="0" lang="en-US" sz="11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10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tiết</a:t>
                      </a:r>
                      <a:r>
                        <a:rPr kumimoji="0" lang="en-US" sz="11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10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cách</a:t>
                      </a:r>
                      <a:r>
                        <a:rPr kumimoji="0" lang="en-US" sz="11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10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chấm</a:t>
                      </a:r>
                      <a:r>
                        <a:rPr kumimoji="0" lang="en-US" sz="11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10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điểm</a:t>
                      </a:r>
                      <a:endParaRPr kumimoji="0" lang="en-US" sz="11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441059514"/>
                  </a:ext>
                </a:extLst>
              </a:tr>
              <a:tr h="365760">
                <a:tc rowSpan="2"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BR" sz="11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vi-VN" sz="1100" b="0" i="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Nhà xây cấp II trở lên; Kiến trúc theo tiêu chuẩn xây dựng, bảo đảm cơ cấu, dây chuyền hoạt động;</a:t>
                      </a:r>
                      <a:endParaRPr lang="en-US" sz="1100" b="0" i="0" dirty="0" smtClean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ts val="18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kumimoji="0" lang="pt-BR" sz="11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 điểm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ts val="18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kumimoji="0" lang="en-US" sz="1100" b="0" i="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ts val="18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kumimoji="0" lang="en-US" sz="1100" b="0" i="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094275431"/>
                  </a:ext>
                </a:extLst>
              </a:tr>
              <a:tr h="1828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Không</a:t>
                      </a:r>
                      <a:r>
                        <a:rPr kumimoji="0" lang="en-US" sz="11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11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đáp</a:t>
                      </a:r>
                      <a:r>
                        <a:rPr kumimoji="0" lang="en-US" sz="11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11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ứng</a:t>
                      </a:r>
                      <a:r>
                        <a:rPr kumimoji="0" lang="en-US" sz="11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11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đầy</a:t>
                      </a:r>
                      <a:r>
                        <a:rPr kumimoji="0" lang="en-US" sz="11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11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đủ</a:t>
                      </a:r>
                      <a:r>
                        <a:rPr kumimoji="0" lang="en-US" sz="11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11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các</a:t>
                      </a:r>
                      <a:r>
                        <a:rPr kumimoji="0" lang="en-US" sz="11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11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tiêu</a:t>
                      </a:r>
                      <a:r>
                        <a:rPr kumimoji="0" lang="en-US" sz="11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11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chuẩn</a:t>
                      </a:r>
                      <a:r>
                        <a:rPr kumimoji="0" lang="en-US" sz="11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11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trên</a:t>
                      </a:r>
                      <a:endParaRPr kumimoji="0" lang="en-US" sz="1100" b="0" i="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ts val="18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kumimoji="0" lang="pt-BR" sz="11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 điểm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ts val="18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kumimoji="0" lang="en-US" sz="1100" b="0" i="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ts val="18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kumimoji="0" lang="en-US" sz="1100" b="0" i="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84149460"/>
                  </a:ext>
                </a:extLst>
              </a:tr>
              <a:tr h="640080">
                <a:tc rowSpan="2">
                  <a:txBody>
                    <a:bodyPr/>
                    <a:lstStyle/>
                    <a:p>
                      <a:pPr marL="53975" indent="0" algn="l" rtl="0" eaLnBrk="1" latinLnBrk="0" hangingPunct="1">
                        <a:lnSpc>
                          <a:spcPts val="18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kumimoji="0" lang="pt-BR" sz="11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</a:t>
                      </a:r>
                      <a:endParaRPr kumimoji="0" lang="en-US" sz="110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BR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Khu kỹ thuật (phòng mổ, hồi sức, phòng đẻ, phòng thực hiện các thủ thuật, kỹ thuật, phòng X quang...) đáp ứng tiêu chuẩn thiết kế, xây dựng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ts val="18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kumimoji="0" lang="pt-BR" sz="11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 điểm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293069518"/>
                  </a:ext>
                </a:extLst>
              </a:tr>
              <a:tr h="182880">
                <a:tc vMerge="1">
                  <a:txBody>
                    <a:bodyPr/>
                    <a:lstStyle/>
                    <a:p>
                      <a:pPr marL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BR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Không đáp ứng đầy đủ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ts val="18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kumimoji="0" lang="pt-BR" sz="11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 điểm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602183008"/>
                  </a:ext>
                </a:extLst>
              </a:tr>
              <a:tr h="230167">
                <a:tc rowSpan="7">
                  <a:txBody>
                    <a:bodyPr/>
                    <a:lstStyle/>
                    <a:p>
                      <a:pPr marL="0" algn="just" rtl="0" eaLnBrk="1" latinLnBrk="0" hangingPunct="1">
                        <a:lnSpc>
                          <a:spcPts val="18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kumimoji="0" lang="pt-BR" sz="11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c</a:t>
                      </a:r>
                      <a:endParaRPr kumimoji="0" lang="en-US" sz="11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just" rtl="0" eaLnBrk="1" latinLnBrk="0" hangingPunct="1">
                        <a:lnSpc>
                          <a:spcPts val="18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kumimoji="0" lang="en-US" sz="11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Tiện</a:t>
                      </a:r>
                      <a:r>
                        <a:rPr kumimoji="0" lang="en-US" sz="11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11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nghi</a:t>
                      </a:r>
                      <a:r>
                        <a:rPr kumimoji="0" lang="en-US" sz="11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11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khoa</a:t>
                      </a:r>
                      <a:r>
                        <a:rPr kumimoji="0" lang="en-US" sz="11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kumimoji="0" lang="en-US" sz="11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buồng</a:t>
                      </a:r>
                      <a:r>
                        <a:rPr kumimoji="0" lang="en-US" sz="11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11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bệnh</a:t>
                      </a:r>
                      <a:r>
                        <a:rPr kumimoji="0" lang="en-US" sz="11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: </a:t>
                      </a:r>
                      <a:endParaRPr kumimoji="0" lang="en-US" sz="11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758833206"/>
                  </a:ext>
                </a:extLst>
              </a:tr>
              <a:tr h="182880">
                <a:tc vMerge="1">
                  <a:txBody>
                    <a:bodyPr/>
                    <a:lstStyle/>
                    <a:p>
                      <a:pPr marL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BR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Bảo đảm điều kiện và tiện nghi tại các khoa, buồng bệnh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ts val="18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kumimoji="0" lang="pt-BR" sz="11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 điểm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091554314"/>
                  </a:ext>
                </a:extLst>
              </a:tr>
              <a:tr h="216024">
                <a:tc vMerge="1">
                  <a:txBody>
                    <a:bodyPr/>
                    <a:lstStyle/>
                    <a:p>
                      <a:pPr marL="0" algn="just" rtl="0" eaLnBrk="1" latinLnBrk="0" hangingPunct="1">
                        <a:lnSpc>
                          <a:spcPts val="18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kumimoji="0" lang="en-US" sz="14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just" rtl="0" eaLnBrk="1" latinLnBrk="0" hangingPunct="1">
                        <a:lnSpc>
                          <a:spcPts val="18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kumimoji="0" lang="en-US" sz="11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Không</a:t>
                      </a:r>
                      <a:r>
                        <a:rPr kumimoji="0" lang="en-US" sz="11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11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bảo</a:t>
                      </a:r>
                      <a:r>
                        <a:rPr kumimoji="0" lang="en-US" sz="11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11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đảm</a:t>
                      </a:r>
                      <a:r>
                        <a:rPr kumimoji="0" lang="en-US" sz="11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11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đủ</a:t>
                      </a:r>
                      <a:r>
                        <a:rPr kumimoji="0" lang="en-US" sz="11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11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điều</a:t>
                      </a:r>
                      <a:r>
                        <a:rPr kumimoji="0" lang="en-US" sz="11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11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kiện</a:t>
                      </a:r>
                      <a:r>
                        <a:rPr kumimoji="0" lang="en-US" sz="11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11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và</a:t>
                      </a:r>
                      <a:r>
                        <a:rPr kumimoji="0" lang="en-US" sz="11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11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tiện</a:t>
                      </a:r>
                      <a:r>
                        <a:rPr kumimoji="0" lang="en-US" sz="11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11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nghi</a:t>
                      </a:r>
                      <a:endParaRPr kumimoji="0" lang="en-US" sz="11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ts val="18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kumimoji="0" lang="pt-BR" sz="11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 điểm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025941113"/>
                  </a:ext>
                </a:extLst>
              </a:tr>
              <a:tr h="640080">
                <a:tc vMerge="1">
                  <a:txBody>
                    <a:bodyPr/>
                    <a:lstStyle/>
                    <a:p>
                      <a:pPr marL="0" algn="just" rtl="0" eaLnBrk="1" latinLnBrk="0" hangingPunct="1">
                        <a:lnSpc>
                          <a:spcPts val="18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kumimoji="0" lang="en-US" sz="14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just" rtl="0" eaLnBrk="1" latinLnBrk="0" hangingPunct="1">
                        <a:lnSpc>
                          <a:spcPts val="18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kumimoji="0" lang="en-US" sz="11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Khoa</a:t>
                      </a:r>
                      <a:r>
                        <a:rPr kumimoji="0" lang="en-US" sz="11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11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hồi</a:t>
                      </a:r>
                      <a:r>
                        <a:rPr kumimoji="0" lang="en-US" sz="11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11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sức</a:t>
                      </a:r>
                      <a:r>
                        <a:rPr kumimoji="0" lang="en-US" sz="11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11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cấp</a:t>
                      </a:r>
                      <a:r>
                        <a:rPr kumimoji="0" lang="en-US" sz="11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11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cứu</a:t>
                      </a:r>
                      <a:r>
                        <a:rPr kumimoji="0" lang="en-US" sz="11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kumimoji="0" lang="en-US" sz="11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phòng</a:t>
                      </a:r>
                      <a:r>
                        <a:rPr kumimoji="0" lang="en-US" sz="11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11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đẻ</a:t>
                      </a:r>
                      <a:r>
                        <a:rPr kumimoji="0" lang="en-US" sz="11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kumimoji="0" lang="en-US" sz="11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phòng</a:t>
                      </a:r>
                      <a:r>
                        <a:rPr kumimoji="0" lang="en-US" sz="11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11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phẫu</a:t>
                      </a:r>
                      <a:r>
                        <a:rPr kumimoji="0" lang="en-US" sz="11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11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thuật</a:t>
                      </a:r>
                      <a:r>
                        <a:rPr kumimoji="0" lang="en-US" sz="11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kumimoji="0" lang="en-US" sz="11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thủ</a:t>
                      </a:r>
                      <a:r>
                        <a:rPr kumimoji="0" lang="en-US" sz="11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11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thuật</a:t>
                      </a:r>
                      <a:r>
                        <a:rPr kumimoji="0" lang="en-US" sz="11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kumimoji="0" lang="en-US" sz="11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xét</a:t>
                      </a:r>
                      <a:r>
                        <a:rPr kumimoji="0" lang="en-US" sz="11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11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nghiệm</a:t>
                      </a:r>
                      <a:r>
                        <a:rPr kumimoji="0" lang="en-US" sz="11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kumimoji="0" lang="en-US" sz="11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chẩn</a:t>
                      </a:r>
                      <a:r>
                        <a:rPr kumimoji="0" lang="en-US" sz="11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11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đoán</a:t>
                      </a:r>
                      <a:r>
                        <a:rPr kumimoji="0" lang="en-US" sz="11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11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hình</a:t>
                      </a:r>
                      <a:r>
                        <a:rPr kumimoji="0" lang="en-US" sz="11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11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ảnh</a:t>
                      </a:r>
                      <a:r>
                        <a:rPr kumimoji="0" lang="en-US" sz="11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11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có</a:t>
                      </a:r>
                      <a:r>
                        <a:rPr kumimoji="0" lang="en-US" sz="11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11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điều</a:t>
                      </a:r>
                      <a:r>
                        <a:rPr kumimoji="0" lang="en-US" sz="11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11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hoà</a:t>
                      </a:r>
                      <a:r>
                        <a:rPr kumimoji="0" lang="en-US" sz="11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11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nhiệt</a:t>
                      </a:r>
                      <a:r>
                        <a:rPr kumimoji="0" lang="en-US" sz="11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11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độ</a:t>
                      </a:r>
                      <a:r>
                        <a:rPr kumimoji="0" lang="en-US" sz="11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kumimoji="0" lang="en-US" sz="11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ts val="18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kumimoji="0" lang="pt-BR" sz="11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 điểm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45841884"/>
                  </a:ext>
                </a:extLst>
              </a:tr>
              <a:tr h="274320">
                <a:tc vMerge="1">
                  <a:txBody>
                    <a:bodyPr/>
                    <a:lstStyle/>
                    <a:p>
                      <a:pPr marL="0" algn="just" rtl="0" eaLnBrk="1" latinLnBrk="0" hangingPunct="1">
                        <a:lnSpc>
                          <a:spcPts val="18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kumimoji="0" lang="en-US" sz="14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just" rtl="0" eaLnBrk="1" latinLnBrk="0" hangingPunct="1">
                        <a:lnSpc>
                          <a:spcPts val="18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kumimoji="0" lang="en-US" sz="11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Không</a:t>
                      </a:r>
                      <a:r>
                        <a:rPr kumimoji="0" lang="en-US" sz="11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11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có</a:t>
                      </a:r>
                      <a:r>
                        <a:rPr kumimoji="0" lang="en-US" sz="11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11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điều</a:t>
                      </a:r>
                      <a:r>
                        <a:rPr kumimoji="0" lang="en-US" sz="11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11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hòa</a:t>
                      </a:r>
                      <a:r>
                        <a:rPr kumimoji="0" lang="en-US" sz="11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11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nhiệt</a:t>
                      </a:r>
                      <a:r>
                        <a:rPr kumimoji="0" lang="en-US" sz="11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11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độ</a:t>
                      </a:r>
                      <a:endParaRPr kumimoji="0" lang="en-US" sz="11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ts val="18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kumimoji="0" lang="pt-BR" sz="11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 điểm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370021395"/>
                  </a:ext>
                </a:extLst>
              </a:tr>
              <a:tr h="365760">
                <a:tc vMerge="1">
                  <a:txBody>
                    <a:bodyPr/>
                    <a:lstStyle/>
                    <a:p>
                      <a:pPr marL="0" algn="just" rtl="0" eaLnBrk="1" latinLnBrk="0" hangingPunct="1">
                        <a:lnSpc>
                          <a:spcPts val="18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kumimoji="0" lang="en-US" sz="14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just" rtl="0" eaLnBrk="1" latinLnBrk="0" hangingPunct="1">
                        <a:lnSpc>
                          <a:spcPts val="18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kumimoji="0" lang="vi-VN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Phòng hồi sức cấp cứu, phòng đẻ, phòng phẫu thuật có phương tiện gọi trực khẩn cấp</a:t>
                      </a:r>
                      <a:endParaRPr kumimoji="0" lang="en-US" sz="11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ts val="18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kumimoji="0" lang="pt-BR" sz="11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 điểm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337957077"/>
                  </a:ext>
                </a:extLst>
              </a:tr>
              <a:tr h="182880">
                <a:tc vMerge="1">
                  <a:txBody>
                    <a:bodyPr/>
                    <a:lstStyle/>
                    <a:p>
                      <a:pPr marL="0" algn="just" rtl="0" eaLnBrk="1" latinLnBrk="0" hangingPunct="1">
                        <a:lnSpc>
                          <a:spcPts val="18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kumimoji="0" lang="en-US" sz="14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just" rtl="0" eaLnBrk="1" latinLnBrk="0" hangingPunct="1">
                        <a:lnSpc>
                          <a:spcPts val="18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kumimoji="0" lang="vi-VN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Không có phương tiện gọi trực khẩn cấp</a:t>
                      </a:r>
                      <a:endParaRPr kumimoji="0" lang="en-US" sz="11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ts val="18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kumimoji="0" lang="pt-BR" sz="11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 điểm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1929006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33962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25358" y="1700808"/>
            <a:ext cx="8503920" cy="45720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4"/>
            </a:pPr>
            <a:r>
              <a:rPr lang="en-US" sz="1800" dirty="0" err="1" smtClean="0"/>
              <a:t>Nhóm</a:t>
            </a:r>
            <a:r>
              <a:rPr lang="en-US" sz="1800" dirty="0" smtClean="0"/>
              <a:t> </a:t>
            </a:r>
            <a:r>
              <a:rPr lang="en-US" sz="1800" dirty="0" err="1" smtClean="0"/>
              <a:t>tiêu</a:t>
            </a:r>
            <a:r>
              <a:rPr lang="en-US" sz="1800" dirty="0" smtClean="0"/>
              <a:t> </a:t>
            </a:r>
            <a:r>
              <a:rPr lang="en-US" sz="1800" dirty="0" err="1" smtClean="0"/>
              <a:t>chí</a:t>
            </a:r>
            <a:r>
              <a:rPr lang="en-US" sz="1800" dirty="0" smtClean="0"/>
              <a:t>: </a:t>
            </a:r>
            <a:r>
              <a:rPr lang="en-US" sz="1800" dirty="0" err="1" smtClean="0"/>
              <a:t>Cơ</a:t>
            </a:r>
            <a:r>
              <a:rPr lang="en-US" sz="1800" dirty="0" smtClean="0"/>
              <a:t> </a:t>
            </a:r>
            <a:r>
              <a:rPr lang="en-US" sz="1800" dirty="0" err="1" smtClean="0"/>
              <a:t>sở</a:t>
            </a:r>
            <a:r>
              <a:rPr lang="en-US" sz="1800" dirty="0" smtClean="0"/>
              <a:t> </a:t>
            </a:r>
            <a:r>
              <a:rPr lang="en-US" sz="1800" dirty="0" err="1" smtClean="0"/>
              <a:t>hạ</a:t>
            </a:r>
            <a:r>
              <a:rPr lang="en-US" sz="1800" dirty="0" smtClean="0"/>
              <a:t> </a:t>
            </a:r>
            <a:r>
              <a:rPr lang="en-US" sz="1800" dirty="0" err="1" smtClean="0"/>
              <a:t>tầng</a:t>
            </a:r>
            <a:r>
              <a:rPr lang="en-US" sz="1800" dirty="0" smtClean="0"/>
              <a:t>, </a:t>
            </a:r>
            <a:r>
              <a:rPr lang="en-US" sz="1800" dirty="0" err="1" smtClean="0"/>
              <a:t>trang</a:t>
            </a:r>
            <a:r>
              <a:rPr lang="en-US" sz="1800" dirty="0" smtClean="0"/>
              <a:t> </a:t>
            </a:r>
            <a:r>
              <a:rPr lang="en-US" sz="1800" dirty="0" err="1" smtClean="0"/>
              <a:t>thiết</a:t>
            </a:r>
            <a:r>
              <a:rPr lang="en-US" sz="1800" dirty="0" smtClean="0"/>
              <a:t> </a:t>
            </a:r>
            <a:r>
              <a:rPr lang="en-US" sz="1800" dirty="0" err="1" smtClean="0"/>
              <a:t>bị</a:t>
            </a:r>
            <a:r>
              <a:rPr lang="en-US" sz="1800" dirty="0" smtClean="0"/>
              <a:t> y </a:t>
            </a:r>
            <a:r>
              <a:rPr lang="en-US" sz="1800" dirty="0" err="1" smtClean="0"/>
              <a:t>tế</a:t>
            </a:r>
            <a:endParaRPr lang="en-US" sz="1800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II. BỆNH VIỆN TỰ CHẤM ĐIỂM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1017491"/>
              </p:ext>
            </p:extLst>
          </p:nvPr>
        </p:nvGraphicFramePr>
        <p:xfrm>
          <a:off x="755576" y="2132229"/>
          <a:ext cx="7946031" cy="417709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90015">
                  <a:extLst>
                    <a:ext uri="{9D8B030D-6E8A-4147-A177-3AD203B41FA5}">
                      <a16:colId xmlns:a16="http://schemas.microsoft.com/office/drawing/2014/main" val="1233672624"/>
                    </a:ext>
                  </a:extLst>
                </a:gridCol>
                <a:gridCol w="3685588">
                  <a:extLst>
                    <a:ext uri="{9D8B030D-6E8A-4147-A177-3AD203B41FA5}">
                      <a16:colId xmlns:a16="http://schemas.microsoft.com/office/drawing/2014/main" val="3073713401"/>
                    </a:ext>
                  </a:extLst>
                </a:gridCol>
                <a:gridCol w="1535100">
                  <a:extLst>
                    <a:ext uri="{9D8B030D-6E8A-4147-A177-3AD203B41FA5}">
                      <a16:colId xmlns:a16="http://schemas.microsoft.com/office/drawing/2014/main" val="549689256"/>
                    </a:ext>
                  </a:extLst>
                </a:gridCol>
                <a:gridCol w="1167664">
                  <a:extLst>
                    <a:ext uri="{9D8B030D-6E8A-4147-A177-3AD203B41FA5}">
                      <a16:colId xmlns:a16="http://schemas.microsoft.com/office/drawing/2014/main" val="1456897077"/>
                    </a:ext>
                  </a:extLst>
                </a:gridCol>
                <a:gridCol w="1167664">
                  <a:extLst>
                    <a:ext uri="{9D8B030D-6E8A-4147-A177-3AD203B41FA5}">
                      <a16:colId xmlns:a16="http://schemas.microsoft.com/office/drawing/2014/main" val="1199989732"/>
                    </a:ext>
                  </a:extLst>
                </a:gridCol>
              </a:tblGrid>
              <a:tr h="494091">
                <a:tc>
                  <a:txBody>
                    <a:bodyPr/>
                    <a:lstStyle/>
                    <a:p>
                      <a:pPr marL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BR" sz="1100" dirty="0">
                          <a:effectLst/>
                        </a:rPr>
                        <a:t>Nội dung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0" algn="ctr" rtl="0" eaLnBrk="1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kumimoji="0" lang="en-US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Điểm</a:t>
                      </a:r>
                      <a:r>
                        <a:rPr kumimoji="0" lang="en-US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theo</a:t>
                      </a:r>
                      <a:r>
                        <a:rPr kumimoji="0" lang="en-US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QĐ 6062</a:t>
                      </a:r>
                      <a:endParaRPr kumimoji="0" lang="en-US" sz="11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95250" algn="ctr" rtl="0" eaLnBrk="1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kumimoji="0" lang="en-US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Điểm</a:t>
                      </a:r>
                      <a:r>
                        <a:rPr kumimoji="0" lang="en-US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của</a:t>
                      </a:r>
                      <a:r>
                        <a:rPr kumimoji="0" lang="en-US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Bệnh</a:t>
                      </a:r>
                      <a:r>
                        <a:rPr kumimoji="0" lang="en-US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viện</a:t>
                      </a:r>
                      <a:endParaRPr kumimoji="0" lang="en-US" sz="11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9525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Chi</a:t>
                      </a:r>
                      <a:r>
                        <a:rPr kumimoji="0" lang="en-US" sz="11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10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tiết</a:t>
                      </a:r>
                      <a:r>
                        <a:rPr kumimoji="0" lang="en-US" sz="11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10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cách</a:t>
                      </a:r>
                      <a:r>
                        <a:rPr kumimoji="0" lang="en-US" sz="11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10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chấm</a:t>
                      </a:r>
                      <a:r>
                        <a:rPr kumimoji="0" lang="en-US" sz="11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10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điểm</a:t>
                      </a:r>
                      <a:endParaRPr kumimoji="0" lang="en-US" sz="11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441059514"/>
                  </a:ext>
                </a:extLst>
              </a:tr>
              <a:tr h="365760">
                <a:tc rowSpan="2"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BR" sz="11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vi-VN" sz="1100" b="0" i="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Có hệ thống điện ưu tiên, an toàn, có máy phát điện dự trữ;</a:t>
                      </a:r>
                      <a:endParaRPr lang="en-US" sz="1100" b="0" i="0" dirty="0" smtClean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ts val="18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kumimoji="0" lang="pt-BR" sz="11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 điểm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ts val="18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kumimoji="0" lang="en-US" sz="1100" b="0" i="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ts val="18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kumimoji="0" lang="en-US" sz="1100" b="0" i="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094275431"/>
                  </a:ext>
                </a:extLst>
              </a:tr>
              <a:tr h="36576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vi-VN" sz="11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Không có hệ thống điện ưu tiên, an toàn, có máy phát điện dự trữ</a:t>
                      </a:r>
                      <a:endParaRPr kumimoji="0" lang="en-US" sz="1100" b="0" i="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ts val="18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kumimoji="0" lang="pt-BR" sz="11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 điểm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ts val="18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kumimoji="0" lang="en-US" sz="1100" b="0" i="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ts val="18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kumimoji="0" lang="en-US" sz="1100" b="0" i="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84149460"/>
                  </a:ext>
                </a:extLst>
              </a:tr>
              <a:tr h="365760">
                <a:tc rowSpan="2">
                  <a:txBody>
                    <a:bodyPr/>
                    <a:lstStyle/>
                    <a:p>
                      <a:pPr marL="53975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đ</a:t>
                      </a:r>
                      <a:r>
                        <a:rPr lang="pt-BR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vi-VN" sz="11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Đường giao thông nội bộ bảo đảm vệ sinh, an toàn và thuận lợi khi vận chuyển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ts val="18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kumimoji="0" lang="pt-BR" sz="11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 điểm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293069518"/>
                  </a:ext>
                </a:extLst>
              </a:tr>
              <a:tr h="365760">
                <a:tc vMerge="1">
                  <a:txBody>
                    <a:bodyPr/>
                    <a:lstStyle/>
                    <a:p>
                      <a:pPr marL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vi-VN" sz="11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Không có đường giao thông nội bộ bảo đảm vệ sinh, an toàn và thuận lợi khi vận chuyển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ts val="18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kumimoji="0" lang="pt-BR" sz="11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 điểm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602183008"/>
                  </a:ext>
                </a:extLst>
              </a:tr>
              <a:tr h="182880">
                <a:tc rowSpan="2"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ts val="18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kumimoji="0" lang="pt-BR" sz="11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</a:t>
                      </a:r>
                      <a:r>
                        <a:rPr lang="pt-BR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just" rtl="0" eaLnBrk="1" latinLnBrk="0" hangingPunct="1">
                        <a:lnSpc>
                          <a:spcPts val="18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kumimoji="0" lang="vi-VN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Bảo đảm cung cấp đủ nước sạch</a:t>
                      </a:r>
                      <a:endParaRPr kumimoji="0" lang="en-US" sz="11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ts val="18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kumimoji="0" lang="pt-BR" sz="11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 điểm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758833206"/>
                  </a:ext>
                </a:extLst>
              </a:tr>
              <a:tr h="182880">
                <a:tc vMerge="1">
                  <a:txBody>
                    <a:bodyPr/>
                    <a:lstStyle/>
                    <a:p>
                      <a:pPr marL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BR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Không bảo đảm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ts val="18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kumimoji="0" lang="pt-BR" sz="11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 điểm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091554314"/>
                  </a:ext>
                </a:extLst>
              </a:tr>
              <a:tr h="182880">
                <a:tc rowSpan="3">
                  <a:txBody>
                    <a:bodyPr/>
                    <a:lstStyle/>
                    <a:p>
                      <a:pPr marL="0" algn="just" rtl="0" eaLnBrk="1" latinLnBrk="0" hangingPunct="1">
                        <a:lnSpc>
                          <a:spcPts val="18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kumimoji="0" lang="en-US" sz="11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</a:t>
                      </a:r>
                      <a:endParaRPr kumimoji="0" lang="en-US" sz="11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just" rtl="0" eaLnBrk="1" latinLnBrk="0" hangingPunct="1">
                        <a:lnSpc>
                          <a:spcPts val="18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kumimoji="0" lang="en-US" sz="11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Có</a:t>
                      </a:r>
                      <a:r>
                        <a:rPr kumimoji="0" lang="en-US" sz="11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11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hệ</a:t>
                      </a:r>
                      <a:r>
                        <a:rPr kumimoji="0" lang="en-US" sz="11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11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thống</a:t>
                      </a:r>
                      <a:r>
                        <a:rPr kumimoji="0" lang="en-US" sz="11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11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xử</a:t>
                      </a:r>
                      <a:r>
                        <a:rPr kumimoji="0" lang="en-US" sz="11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11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lý</a:t>
                      </a:r>
                      <a:r>
                        <a:rPr kumimoji="0" lang="en-US" sz="11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11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chất</a:t>
                      </a:r>
                      <a:r>
                        <a:rPr kumimoji="0" lang="en-US" sz="11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11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thải</a:t>
                      </a:r>
                      <a:r>
                        <a:rPr kumimoji="0" lang="en-US" sz="11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11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rắn</a:t>
                      </a:r>
                      <a:r>
                        <a:rPr kumimoji="0" lang="en-US" sz="11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y </a:t>
                      </a:r>
                      <a:r>
                        <a:rPr kumimoji="0" lang="en-US" sz="11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tế</a:t>
                      </a:r>
                      <a:r>
                        <a:rPr kumimoji="0" lang="en-US" sz="11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11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và</a:t>
                      </a:r>
                      <a:r>
                        <a:rPr kumimoji="0" lang="en-US" sz="11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11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chất</a:t>
                      </a:r>
                      <a:r>
                        <a:rPr kumimoji="0" lang="en-US" sz="11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11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thải</a:t>
                      </a:r>
                      <a:r>
                        <a:rPr kumimoji="0" lang="en-US" sz="11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11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lỏng</a:t>
                      </a:r>
                      <a:r>
                        <a:rPr kumimoji="0" lang="en-US" sz="11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y </a:t>
                      </a:r>
                      <a:r>
                        <a:rPr kumimoji="0" lang="en-US" sz="11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tế</a:t>
                      </a:r>
                      <a:endParaRPr kumimoji="0" lang="en-US" sz="11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ts val="18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kumimoji="0" lang="pt-BR" sz="11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 điểm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025941113"/>
                  </a:ext>
                </a:extLst>
              </a:tr>
              <a:tr h="365760">
                <a:tc vMerge="1">
                  <a:txBody>
                    <a:bodyPr/>
                    <a:lstStyle/>
                    <a:p>
                      <a:pPr marL="0" algn="just" rtl="0" eaLnBrk="1" latinLnBrk="0" hangingPunct="1">
                        <a:lnSpc>
                          <a:spcPts val="18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kumimoji="0" lang="en-US" sz="14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just" rtl="0" eaLnBrk="1" latinLnBrk="0" hangingPunct="1">
                        <a:lnSpc>
                          <a:spcPts val="18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kumimoji="0" lang="en-US" sz="11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Không</a:t>
                      </a:r>
                      <a:r>
                        <a:rPr kumimoji="0" lang="en-US" sz="11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11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có</a:t>
                      </a:r>
                      <a:r>
                        <a:rPr kumimoji="0" lang="en-US" sz="11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11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hệ</a:t>
                      </a:r>
                      <a:r>
                        <a:rPr kumimoji="0" lang="en-US" sz="11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11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thống</a:t>
                      </a:r>
                      <a:r>
                        <a:rPr kumimoji="0" lang="en-US" sz="11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11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xử</a:t>
                      </a:r>
                      <a:r>
                        <a:rPr kumimoji="0" lang="en-US" sz="11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11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lý</a:t>
                      </a:r>
                      <a:r>
                        <a:rPr kumimoji="0" lang="en-US" sz="11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11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chất</a:t>
                      </a:r>
                      <a:r>
                        <a:rPr kumimoji="0" lang="en-US" sz="11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11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thải</a:t>
                      </a:r>
                      <a:r>
                        <a:rPr kumimoji="0" lang="en-US" sz="11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11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rắn</a:t>
                      </a:r>
                      <a:r>
                        <a:rPr kumimoji="0" lang="en-US" sz="11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y </a:t>
                      </a:r>
                      <a:r>
                        <a:rPr kumimoji="0" lang="en-US" sz="11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tế</a:t>
                      </a:r>
                      <a:r>
                        <a:rPr kumimoji="0" lang="en-US" sz="11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kumimoji="0" lang="en-US" sz="11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chất</a:t>
                      </a:r>
                      <a:r>
                        <a:rPr kumimoji="0" lang="en-US" sz="11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11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thải</a:t>
                      </a:r>
                      <a:r>
                        <a:rPr kumimoji="0" lang="en-US" sz="11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11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lỏng</a:t>
                      </a:r>
                      <a:r>
                        <a:rPr kumimoji="0" lang="en-US" sz="11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y </a:t>
                      </a:r>
                      <a:r>
                        <a:rPr kumimoji="0" lang="en-US" sz="11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tế</a:t>
                      </a:r>
                      <a:endParaRPr kumimoji="0" lang="en-US" sz="11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ts val="18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kumimoji="0" lang="pt-BR" sz="11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 điểm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45841884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marL="0" algn="just" rtl="0" eaLnBrk="1" latinLnBrk="0" hangingPunct="1">
                        <a:lnSpc>
                          <a:spcPts val="18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kumimoji="0" lang="en-US" sz="14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marL="0" algn="just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vi-VN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Trang thiết bị y tế:</a:t>
                      </a:r>
                    </a:p>
                    <a:p>
                      <a:pPr marL="0" algn="just" rtl="0" eaLnBrk="1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kumimoji="0" lang="vi-VN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Bảo đảm đủ theo danh mục quy định đối với loại hình bệnh viện</a:t>
                      </a: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ts val="18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kumimoji="0" lang="pt-BR" sz="11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 điểm</a:t>
                      </a: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370021395"/>
                  </a:ext>
                </a:extLst>
              </a:tr>
              <a:tr h="640080">
                <a:tc rowSpan="2">
                  <a:txBody>
                    <a:bodyPr/>
                    <a:lstStyle/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7700653"/>
                  </a:ext>
                </a:extLst>
              </a:tr>
              <a:tr h="182880">
                <a:tc vMerge="1">
                  <a:txBody>
                    <a:bodyPr/>
                    <a:lstStyle/>
                    <a:p>
                      <a:pPr marL="0" algn="just" rtl="0" eaLnBrk="1" latinLnBrk="0" hangingPunct="1">
                        <a:lnSpc>
                          <a:spcPts val="18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kumimoji="0" lang="en-US" sz="14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just" rtl="0" eaLnBrk="1" latinLnBrk="0" hangingPunct="1">
                        <a:lnSpc>
                          <a:spcPts val="18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kumimoji="0" lang="vi-VN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Không đầy đủ theo danh mục</a:t>
                      </a:r>
                      <a:endParaRPr kumimoji="0" lang="en-US" sz="11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ts val="18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kumimoji="0" lang="pt-BR" sz="11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 điểm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1929006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86044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II. BỆNH VIỆN TỰ CHẤM ĐIỂM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23528" y="1772816"/>
            <a:ext cx="8503920" cy="45720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5"/>
            </a:pPr>
            <a:r>
              <a:rPr lang="en-US" sz="2400" dirty="0" err="1" smtClean="0"/>
              <a:t>Nhóm</a:t>
            </a:r>
            <a:r>
              <a:rPr lang="en-US" sz="2400" dirty="0" smtClean="0"/>
              <a:t> </a:t>
            </a:r>
            <a:r>
              <a:rPr lang="en-US" sz="2400" dirty="0" err="1" smtClean="0"/>
              <a:t>tiêu</a:t>
            </a:r>
            <a:r>
              <a:rPr lang="en-US" sz="2400" dirty="0" smtClean="0"/>
              <a:t> </a:t>
            </a:r>
            <a:r>
              <a:rPr lang="en-US" sz="2400" dirty="0" err="1" smtClean="0"/>
              <a:t>chí</a:t>
            </a:r>
            <a:r>
              <a:rPr lang="en-US" sz="2400" dirty="0" smtClean="0"/>
              <a:t>: </a:t>
            </a:r>
            <a:r>
              <a:rPr lang="en-US" sz="2400" dirty="0" err="1" smtClean="0"/>
              <a:t>Vị</a:t>
            </a:r>
            <a:r>
              <a:rPr lang="en-US" sz="2400" dirty="0" smtClean="0"/>
              <a:t> </a:t>
            </a:r>
            <a:r>
              <a:rPr lang="en-US" sz="2400" dirty="0" err="1" smtClean="0"/>
              <a:t>trí</a:t>
            </a:r>
            <a:r>
              <a:rPr lang="en-US" sz="2400" dirty="0" smtClean="0"/>
              <a:t>, </a:t>
            </a:r>
            <a:r>
              <a:rPr lang="en-US" sz="2400" dirty="0" err="1" smtClean="0"/>
              <a:t>chức</a:t>
            </a:r>
            <a:r>
              <a:rPr lang="en-US" sz="2400" dirty="0" smtClean="0"/>
              <a:t> </a:t>
            </a:r>
            <a:r>
              <a:rPr lang="en-US" sz="2400" dirty="0" err="1" smtClean="0"/>
              <a:t>năng</a:t>
            </a:r>
            <a:r>
              <a:rPr lang="en-US" sz="2400" dirty="0" smtClean="0"/>
              <a:t> </a:t>
            </a:r>
            <a:r>
              <a:rPr lang="en-US" sz="2400" dirty="0" err="1" smtClean="0"/>
              <a:t>và</a:t>
            </a:r>
            <a:r>
              <a:rPr lang="en-US" sz="2400" dirty="0" smtClean="0"/>
              <a:t> </a:t>
            </a:r>
            <a:r>
              <a:rPr lang="en-US" sz="2400" dirty="0" err="1" smtClean="0"/>
              <a:t>nhiệm</a:t>
            </a:r>
            <a:r>
              <a:rPr lang="en-US" sz="2400" dirty="0" smtClean="0"/>
              <a:t> </a:t>
            </a:r>
            <a:r>
              <a:rPr lang="en-US" sz="2400" dirty="0" err="1" smtClean="0"/>
              <a:t>vụ</a:t>
            </a:r>
            <a:endParaRPr lang="en-US" sz="2400" dirty="0" smtClean="0"/>
          </a:p>
          <a:p>
            <a:pPr marL="788670" lvl="1" indent="-514350">
              <a:buFont typeface="+mj-lt"/>
              <a:buAutoNum type="alphaLcParenR"/>
            </a:pPr>
            <a:r>
              <a:rPr lang="en-US" sz="1900" dirty="0" err="1" smtClean="0"/>
              <a:t>Tham</a:t>
            </a:r>
            <a:r>
              <a:rPr lang="en-US" sz="1900" dirty="0" smtClean="0"/>
              <a:t> </a:t>
            </a:r>
            <a:r>
              <a:rPr lang="en-US" sz="1900" dirty="0" err="1" smtClean="0"/>
              <a:t>gia</a:t>
            </a:r>
            <a:r>
              <a:rPr lang="en-US" sz="1900" dirty="0" smtClean="0"/>
              <a:t> </a:t>
            </a:r>
            <a:r>
              <a:rPr lang="en-US" sz="1900" dirty="0" err="1" smtClean="0"/>
              <a:t>đào</a:t>
            </a:r>
            <a:r>
              <a:rPr lang="en-US" sz="1900" dirty="0" smtClean="0"/>
              <a:t> </a:t>
            </a:r>
            <a:r>
              <a:rPr lang="en-US" sz="1900" dirty="0" err="1" smtClean="0"/>
              <a:t>tạo</a:t>
            </a:r>
            <a:r>
              <a:rPr lang="en-US" sz="1900" dirty="0" smtClean="0"/>
              <a:t> </a:t>
            </a:r>
            <a:r>
              <a:rPr lang="en-US" sz="1900" dirty="0" err="1" smtClean="0"/>
              <a:t>và</a:t>
            </a:r>
            <a:r>
              <a:rPr lang="en-US" sz="1900" dirty="0" smtClean="0"/>
              <a:t> </a:t>
            </a:r>
            <a:r>
              <a:rPr lang="en-US" sz="1900" dirty="0" err="1" smtClean="0"/>
              <a:t>là</a:t>
            </a:r>
            <a:r>
              <a:rPr lang="en-US" sz="1900" dirty="0" smtClean="0"/>
              <a:t> </a:t>
            </a:r>
            <a:r>
              <a:rPr lang="en-US" sz="1900" dirty="0" err="1" smtClean="0"/>
              <a:t>cơ</a:t>
            </a:r>
            <a:r>
              <a:rPr lang="en-US" sz="1900" dirty="0" smtClean="0"/>
              <a:t> </a:t>
            </a:r>
            <a:r>
              <a:rPr lang="en-US" sz="1900" dirty="0" err="1" smtClean="0"/>
              <a:t>sở</a:t>
            </a:r>
            <a:r>
              <a:rPr lang="en-US" sz="1900" dirty="0"/>
              <a:t> </a:t>
            </a:r>
            <a:r>
              <a:rPr lang="en-US" sz="1900" dirty="0" err="1" smtClean="0"/>
              <a:t>thực</a:t>
            </a:r>
            <a:r>
              <a:rPr lang="en-US" sz="1900" dirty="0" smtClean="0"/>
              <a:t> </a:t>
            </a:r>
            <a:r>
              <a:rPr lang="en-US" sz="1900" dirty="0" err="1" smtClean="0"/>
              <a:t>hành</a:t>
            </a:r>
            <a:r>
              <a:rPr lang="en-US" sz="1900" dirty="0" smtClean="0"/>
              <a:t> </a:t>
            </a:r>
            <a:r>
              <a:rPr lang="en-US" sz="1900" dirty="0" err="1" smtClean="0"/>
              <a:t>của</a:t>
            </a:r>
            <a:r>
              <a:rPr lang="en-US" sz="1900" dirty="0" smtClean="0"/>
              <a:t> </a:t>
            </a:r>
            <a:r>
              <a:rPr lang="en-US" sz="1900" dirty="0" err="1" smtClean="0"/>
              <a:t>các</a:t>
            </a:r>
            <a:r>
              <a:rPr lang="en-US" sz="1900" dirty="0" smtClean="0"/>
              <a:t> </a:t>
            </a:r>
            <a:r>
              <a:rPr lang="en-US" sz="1900" dirty="0" err="1" smtClean="0"/>
              <a:t>đối</a:t>
            </a:r>
            <a:r>
              <a:rPr lang="en-US" sz="1900" dirty="0" smtClean="0"/>
              <a:t> </a:t>
            </a:r>
            <a:r>
              <a:rPr lang="en-US" sz="1900" dirty="0" err="1" smtClean="0"/>
              <a:t>tượng</a:t>
            </a:r>
            <a:r>
              <a:rPr lang="en-US" sz="1900" dirty="0" smtClean="0"/>
              <a:t> </a:t>
            </a:r>
            <a:r>
              <a:rPr lang="en-US" sz="1900" dirty="0" err="1" smtClean="0"/>
              <a:t>sạu</a:t>
            </a:r>
            <a:r>
              <a:rPr lang="en-US" sz="1900" dirty="0" smtClean="0"/>
              <a:t>:</a:t>
            </a:r>
          </a:p>
          <a:p>
            <a:pPr marL="788670" lvl="1" indent="-514350">
              <a:buFont typeface="+mj-lt"/>
              <a:buAutoNum type="alphaLcParenR"/>
            </a:pPr>
            <a:endParaRPr lang="en-US" sz="1900" dirty="0"/>
          </a:p>
          <a:p>
            <a:pPr marL="788670" lvl="1" indent="-514350">
              <a:buFont typeface="+mj-lt"/>
              <a:buAutoNum type="alphaLcParenR"/>
            </a:pPr>
            <a:endParaRPr lang="en-US" sz="1900" dirty="0" smtClean="0"/>
          </a:p>
          <a:p>
            <a:pPr marL="788670" lvl="1" indent="-514350">
              <a:buFont typeface="+mj-lt"/>
              <a:buAutoNum type="alphaLcParenR"/>
            </a:pPr>
            <a:endParaRPr lang="en-US" sz="1900" dirty="0" smtClean="0"/>
          </a:p>
          <a:p>
            <a:pPr marL="788670" lvl="1" indent="-514350">
              <a:buFont typeface="+mj-lt"/>
              <a:buAutoNum type="alphaLcParenR"/>
            </a:pPr>
            <a:r>
              <a:rPr lang="en-US" sz="1900" dirty="0" err="1" smtClean="0"/>
              <a:t>Thực</a:t>
            </a:r>
            <a:r>
              <a:rPr lang="en-US" sz="1900" dirty="0" smtClean="0"/>
              <a:t> </a:t>
            </a:r>
            <a:r>
              <a:rPr lang="en-US" sz="1900" dirty="0" err="1" smtClean="0"/>
              <a:t>hiện</a:t>
            </a:r>
            <a:r>
              <a:rPr lang="en-US" sz="1900" dirty="0" smtClean="0"/>
              <a:t> </a:t>
            </a:r>
            <a:r>
              <a:rPr lang="en-US" sz="1900" dirty="0" err="1" smtClean="0"/>
              <a:t>nghiên</a:t>
            </a:r>
            <a:r>
              <a:rPr lang="en-US" sz="1900" dirty="0" smtClean="0"/>
              <a:t> </a:t>
            </a:r>
            <a:r>
              <a:rPr lang="en-US" sz="1900" dirty="0" err="1" smtClean="0"/>
              <a:t>cứu</a:t>
            </a:r>
            <a:r>
              <a:rPr lang="en-US" sz="1900" dirty="0" smtClean="0"/>
              <a:t> </a:t>
            </a:r>
            <a:r>
              <a:rPr lang="en-US" sz="1900" dirty="0" err="1" smtClean="0"/>
              <a:t>khoa</a:t>
            </a:r>
            <a:r>
              <a:rPr lang="en-US" sz="1900" dirty="0" smtClean="0"/>
              <a:t> </a:t>
            </a:r>
            <a:r>
              <a:rPr lang="en-US" sz="1900" dirty="0" err="1" smtClean="0"/>
              <a:t>học</a:t>
            </a:r>
            <a:r>
              <a:rPr lang="en-US" sz="1900" dirty="0" smtClean="0"/>
              <a:t>:</a:t>
            </a:r>
            <a:endParaRPr lang="en-US" sz="1900" dirty="0"/>
          </a:p>
          <a:p>
            <a:pPr marL="788670" lvl="1" indent="-514350">
              <a:buFont typeface="+mj-lt"/>
              <a:buAutoNum type="alphaLcParenR"/>
            </a:pPr>
            <a:endParaRPr lang="en-US" sz="1900" dirty="0" smtClean="0"/>
          </a:p>
          <a:p>
            <a:pPr marL="274320" lvl="1" indent="0">
              <a:buNone/>
            </a:pPr>
            <a:endParaRPr lang="en-US" sz="1900" dirty="0"/>
          </a:p>
          <a:p>
            <a:pPr marL="274320" lvl="1" indent="0">
              <a:buNone/>
            </a:pPr>
            <a:endParaRPr lang="en-US" sz="1900" dirty="0" smtClean="0"/>
          </a:p>
          <a:p>
            <a:pPr marL="514350" indent="-514350">
              <a:buAutoNum type="arabicPeriod" startAt="5"/>
            </a:pPr>
            <a:endParaRPr lang="en-US" sz="2400" dirty="0" smtClean="0"/>
          </a:p>
          <a:p>
            <a:pPr marL="514350" indent="-514350">
              <a:buNone/>
            </a:pPr>
            <a:endParaRPr lang="en-US" sz="24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0236721"/>
              </p:ext>
            </p:extLst>
          </p:nvPr>
        </p:nvGraphicFramePr>
        <p:xfrm>
          <a:off x="1004664" y="2591560"/>
          <a:ext cx="7671792" cy="96393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97603">
                  <a:extLst>
                    <a:ext uri="{9D8B030D-6E8A-4147-A177-3AD203B41FA5}">
                      <a16:colId xmlns:a16="http://schemas.microsoft.com/office/drawing/2014/main" val="4237666089"/>
                    </a:ext>
                  </a:extLst>
                </a:gridCol>
                <a:gridCol w="1458063">
                  <a:extLst>
                    <a:ext uri="{9D8B030D-6E8A-4147-A177-3AD203B41FA5}">
                      <a16:colId xmlns:a16="http://schemas.microsoft.com/office/drawing/2014/main" val="471104669"/>
                    </a:ext>
                  </a:extLst>
                </a:gridCol>
                <a:gridCol w="1458063">
                  <a:extLst>
                    <a:ext uri="{9D8B030D-6E8A-4147-A177-3AD203B41FA5}">
                      <a16:colId xmlns:a16="http://schemas.microsoft.com/office/drawing/2014/main" val="778611194"/>
                    </a:ext>
                  </a:extLst>
                </a:gridCol>
                <a:gridCol w="1458063">
                  <a:extLst>
                    <a:ext uri="{9D8B030D-6E8A-4147-A177-3AD203B41FA5}">
                      <a16:colId xmlns:a16="http://schemas.microsoft.com/office/drawing/2014/main" val="253981620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95250" algn="ctr" rtl="0" eaLnBrk="1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kumimoji="0" lang="en-US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Nội</a:t>
                      </a:r>
                      <a:r>
                        <a:rPr kumimoji="0" lang="en-US" sz="11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dung</a:t>
                      </a:r>
                      <a:endParaRPr kumimoji="0" lang="en-US" sz="11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0" algn="ctr" rtl="0" eaLnBrk="1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kumimoji="0" lang="en-US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Điểm</a:t>
                      </a:r>
                      <a:r>
                        <a:rPr kumimoji="0" lang="en-US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theo</a:t>
                      </a:r>
                      <a:r>
                        <a:rPr kumimoji="0" lang="en-US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QĐ 6062</a:t>
                      </a:r>
                      <a:endParaRPr kumimoji="0" lang="en-US" sz="11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95250" algn="ctr" rtl="0" eaLnBrk="1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kumimoji="0" lang="en-US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Điểm</a:t>
                      </a:r>
                      <a:r>
                        <a:rPr kumimoji="0" lang="en-US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của</a:t>
                      </a:r>
                      <a:r>
                        <a:rPr kumimoji="0" lang="en-US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Bệnh</a:t>
                      </a:r>
                      <a:r>
                        <a:rPr kumimoji="0" lang="en-US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viện</a:t>
                      </a:r>
                      <a:endParaRPr kumimoji="0" lang="en-US" sz="11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95250" algn="ctr" rtl="0" eaLnBrk="1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kumimoji="0" lang="en-US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Chi </a:t>
                      </a:r>
                      <a:r>
                        <a:rPr kumimoji="0" lang="en-US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tiết</a:t>
                      </a:r>
                      <a:r>
                        <a:rPr kumimoji="0" lang="en-US" sz="11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10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cách</a:t>
                      </a:r>
                      <a:r>
                        <a:rPr kumimoji="0" lang="en-US" sz="11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10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chấm</a:t>
                      </a:r>
                      <a:r>
                        <a:rPr kumimoji="0" lang="en-US" sz="11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10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điểm</a:t>
                      </a:r>
                      <a:endParaRPr kumimoji="0" lang="en-US" sz="11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14295657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185420" marR="63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Đại học và sau đại học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63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 điểm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0215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450215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09253625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185420" marR="63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Trung học, cao đẳng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63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1,5 điểm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0215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450215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93508835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185420" marR="63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Thực hiện tự đào tạo liên tục trong bệnh viện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63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 điểm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0215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450215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761096607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0544284"/>
              </p:ext>
            </p:extLst>
          </p:nvPr>
        </p:nvGraphicFramePr>
        <p:xfrm>
          <a:off x="1004664" y="4069384"/>
          <a:ext cx="7671792" cy="114452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97603">
                  <a:extLst>
                    <a:ext uri="{9D8B030D-6E8A-4147-A177-3AD203B41FA5}">
                      <a16:colId xmlns:a16="http://schemas.microsoft.com/office/drawing/2014/main" val="4237666089"/>
                    </a:ext>
                  </a:extLst>
                </a:gridCol>
                <a:gridCol w="1458063">
                  <a:extLst>
                    <a:ext uri="{9D8B030D-6E8A-4147-A177-3AD203B41FA5}">
                      <a16:colId xmlns:a16="http://schemas.microsoft.com/office/drawing/2014/main" val="471104669"/>
                    </a:ext>
                  </a:extLst>
                </a:gridCol>
                <a:gridCol w="1458063">
                  <a:extLst>
                    <a:ext uri="{9D8B030D-6E8A-4147-A177-3AD203B41FA5}">
                      <a16:colId xmlns:a16="http://schemas.microsoft.com/office/drawing/2014/main" val="778611194"/>
                    </a:ext>
                  </a:extLst>
                </a:gridCol>
                <a:gridCol w="1458063">
                  <a:extLst>
                    <a:ext uri="{9D8B030D-6E8A-4147-A177-3AD203B41FA5}">
                      <a16:colId xmlns:a16="http://schemas.microsoft.com/office/drawing/2014/main" val="253981620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95250" algn="ctr" rtl="0" eaLnBrk="1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kumimoji="0" lang="en-US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Nội</a:t>
                      </a:r>
                      <a:r>
                        <a:rPr kumimoji="0" lang="en-US" sz="11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dung</a:t>
                      </a:r>
                      <a:endParaRPr kumimoji="0" lang="en-US" sz="11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0" algn="ctr" rtl="0" eaLnBrk="1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kumimoji="0" lang="en-US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Điểm</a:t>
                      </a:r>
                      <a:r>
                        <a:rPr kumimoji="0" lang="en-US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theo</a:t>
                      </a:r>
                      <a:r>
                        <a:rPr kumimoji="0" lang="en-US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QĐ 6062</a:t>
                      </a:r>
                      <a:endParaRPr kumimoji="0" lang="en-US" sz="11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95250" algn="ctr" rtl="0" eaLnBrk="1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kumimoji="0" lang="en-US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Điểm</a:t>
                      </a:r>
                      <a:r>
                        <a:rPr kumimoji="0" lang="en-US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của</a:t>
                      </a:r>
                      <a:r>
                        <a:rPr kumimoji="0" lang="en-US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Bệnh</a:t>
                      </a:r>
                      <a:r>
                        <a:rPr kumimoji="0" lang="en-US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viện</a:t>
                      </a:r>
                      <a:endParaRPr kumimoji="0" lang="en-US" sz="11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95250" algn="ctr" rtl="0" eaLnBrk="1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kumimoji="0" lang="en-US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Chi </a:t>
                      </a:r>
                      <a:r>
                        <a:rPr kumimoji="0" lang="en-US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tiết</a:t>
                      </a:r>
                      <a:r>
                        <a:rPr kumimoji="0" lang="en-US" sz="11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10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cách</a:t>
                      </a:r>
                      <a:r>
                        <a:rPr kumimoji="0" lang="en-US" sz="11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10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chấm</a:t>
                      </a:r>
                      <a:r>
                        <a:rPr kumimoji="0" lang="en-US" sz="11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10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điểm</a:t>
                      </a:r>
                      <a:endParaRPr kumimoji="0" lang="en-US" sz="11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14295657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185420" marR="63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Có đề tài cấp Nhà nước được phê duyệt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63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 điểm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0215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450215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09253625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185420" marR="63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Có đề tài cấp bộ, tỉnh, thành phố trực thuộc TƯ được phê duyệt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63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 điểm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0215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450215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93508835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185420" marR="63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Có đề tài cấp cơ sở được phê duyệt          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63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0,5 điểm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0215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450215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7610966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35721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III. KẾT LUẬN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23528" y="1772816"/>
            <a:ext cx="8503920" cy="4572000"/>
          </a:xfrm>
        </p:spPr>
        <p:txBody>
          <a:bodyPr>
            <a:normAutofit/>
          </a:bodyPr>
          <a:lstStyle/>
          <a:p>
            <a:pPr marL="514350" indent="-514350">
              <a:lnSpc>
                <a:spcPct val="150000"/>
              </a:lnSpc>
              <a:buFont typeface="Wingdings 2"/>
              <a:buAutoNum type="arabicPeriod"/>
            </a:pPr>
            <a:r>
              <a:rPr lang="en-US" sz="1800" dirty="0" err="1"/>
              <a:t>Tổng</a:t>
            </a:r>
            <a:r>
              <a:rPr lang="en-US" sz="1800" dirty="0"/>
              <a:t> </a:t>
            </a:r>
            <a:r>
              <a:rPr lang="en-US" sz="1800" dirty="0" err="1"/>
              <a:t>số</a:t>
            </a:r>
            <a:r>
              <a:rPr lang="en-US" sz="1800" dirty="0"/>
              <a:t> </a:t>
            </a:r>
            <a:r>
              <a:rPr lang="en-US" sz="1800" dirty="0" err="1"/>
              <a:t>điểm</a:t>
            </a:r>
            <a:r>
              <a:rPr lang="en-US" sz="1800" dirty="0"/>
              <a:t> </a:t>
            </a:r>
            <a:r>
              <a:rPr lang="en-US" sz="1800" dirty="0" err="1"/>
              <a:t>Bệnh</a:t>
            </a:r>
            <a:r>
              <a:rPr lang="en-US" sz="1800" dirty="0"/>
              <a:t> </a:t>
            </a:r>
            <a:r>
              <a:rPr lang="en-US" sz="1800" dirty="0" err="1"/>
              <a:t>viện</a:t>
            </a:r>
            <a:r>
              <a:rPr lang="en-US" sz="1800" dirty="0"/>
              <a:t> </a:t>
            </a:r>
            <a:r>
              <a:rPr lang="en-US" sz="1800" dirty="0" err="1"/>
              <a:t>tự</a:t>
            </a:r>
            <a:r>
              <a:rPr lang="en-US" sz="1800" dirty="0"/>
              <a:t> </a:t>
            </a:r>
            <a:r>
              <a:rPr lang="en-US" sz="1800" dirty="0" err="1"/>
              <a:t>chấm</a:t>
            </a:r>
            <a:r>
              <a:rPr lang="en-US" sz="1800" dirty="0"/>
              <a:t> </a:t>
            </a:r>
            <a:r>
              <a:rPr lang="en-US" sz="1800" dirty="0" err="1"/>
              <a:t>theo</a:t>
            </a:r>
            <a:r>
              <a:rPr lang="en-US" sz="1800" dirty="0"/>
              <a:t> </a:t>
            </a:r>
            <a:r>
              <a:rPr lang="en-US" sz="1800" dirty="0" err="1"/>
              <a:t>Tiêu</a:t>
            </a:r>
            <a:r>
              <a:rPr lang="en-US" sz="1800" dirty="0"/>
              <a:t> </a:t>
            </a:r>
            <a:r>
              <a:rPr lang="en-US" sz="1800" dirty="0" err="1"/>
              <a:t>chí</a:t>
            </a:r>
            <a:r>
              <a:rPr lang="en-US" sz="1800" dirty="0"/>
              <a:t> </a:t>
            </a:r>
            <a:r>
              <a:rPr lang="en-US" sz="1800" dirty="0" err="1"/>
              <a:t>tại</a:t>
            </a:r>
            <a:r>
              <a:rPr lang="en-US" sz="1800" dirty="0"/>
              <a:t> </a:t>
            </a:r>
            <a:r>
              <a:rPr lang="en-US" sz="1800" dirty="0" err="1"/>
              <a:t>Quyết</a:t>
            </a:r>
            <a:r>
              <a:rPr lang="en-US" sz="1800" dirty="0"/>
              <a:t> </a:t>
            </a:r>
            <a:r>
              <a:rPr lang="en-US" sz="1800" dirty="0" err="1"/>
              <a:t>định</a:t>
            </a:r>
            <a:r>
              <a:rPr lang="en-US" sz="1800" dirty="0"/>
              <a:t> 6062/QĐ-BYT</a:t>
            </a:r>
            <a:r>
              <a:rPr lang="en-US" sz="1800" dirty="0" smtClean="0"/>
              <a:t>:……………….</a:t>
            </a:r>
            <a:endParaRPr lang="en-US" sz="1800" dirty="0"/>
          </a:p>
          <a:p>
            <a:pPr marL="514350" indent="-514350">
              <a:lnSpc>
                <a:spcPct val="150000"/>
              </a:lnSpc>
              <a:buFont typeface="Wingdings 2"/>
              <a:buAutoNum type="arabicPeriod"/>
            </a:pPr>
            <a:r>
              <a:rPr lang="vi-VN" sz="1800" dirty="0"/>
              <a:t>Tuyến và Hạng hiện tại của Bệnh viện</a:t>
            </a:r>
            <a:r>
              <a:rPr lang="en-US" sz="1800" dirty="0"/>
              <a:t>, </a:t>
            </a:r>
            <a:r>
              <a:rPr lang="en-US" sz="1800" dirty="0" err="1"/>
              <a:t>được</a:t>
            </a:r>
            <a:r>
              <a:rPr lang="en-US" sz="1800" dirty="0"/>
              <a:t> </a:t>
            </a:r>
            <a:r>
              <a:rPr lang="en-US" sz="1800" dirty="0" err="1"/>
              <a:t>nêu</a:t>
            </a:r>
            <a:r>
              <a:rPr lang="en-US" sz="1800" dirty="0"/>
              <a:t> </a:t>
            </a:r>
            <a:r>
              <a:rPr lang="en-US" sz="1800" dirty="0" err="1"/>
              <a:t>trong</a:t>
            </a:r>
            <a:r>
              <a:rPr lang="en-US" sz="1800" dirty="0"/>
              <a:t> </a:t>
            </a:r>
            <a:r>
              <a:rPr lang="vi-VN" sz="1800" dirty="0"/>
              <a:t>trong </a:t>
            </a:r>
            <a:r>
              <a:rPr lang="en-US" sz="1800" dirty="0" err="1"/>
              <a:t>Hợp</a:t>
            </a:r>
            <a:r>
              <a:rPr lang="en-US" sz="1800" dirty="0"/>
              <a:t> </a:t>
            </a:r>
            <a:r>
              <a:rPr lang="en-US" sz="1800" dirty="0" err="1"/>
              <a:t>đồng</a:t>
            </a:r>
            <a:r>
              <a:rPr lang="en-US" sz="1800" dirty="0"/>
              <a:t> </a:t>
            </a:r>
            <a:r>
              <a:rPr lang="en-US" sz="1800" dirty="0" err="1"/>
              <a:t>Bảo</a:t>
            </a:r>
            <a:r>
              <a:rPr lang="en-US" sz="1800" dirty="0"/>
              <a:t> </a:t>
            </a:r>
            <a:r>
              <a:rPr lang="en-US" sz="1800" dirty="0" err="1"/>
              <a:t>hiểm</a:t>
            </a:r>
            <a:r>
              <a:rPr lang="en-US" sz="1800" dirty="0"/>
              <a:t> Y </a:t>
            </a:r>
            <a:r>
              <a:rPr lang="en-US" sz="1800" dirty="0" err="1"/>
              <a:t>tế</a:t>
            </a:r>
            <a:r>
              <a:rPr lang="en-US" sz="1800" dirty="0"/>
              <a:t> </a:t>
            </a:r>
            <a:r>
              <a:rPr lang="vi-VN" sz="1800" dirty="0"/>
              <a:t>(nếu có)</a:t>
            </a:r>
            <a:r>
              <a:rPr lang="en-US" sz="1800" dirty="0"/>
              <a:t> </a:t>
            </a:r>
            <a:r>
              <a:rPr lang="vi-VN" sz="1800" dirty="0"/>
              <a:t>hoặc được công nhận bởi </a:t>
            </a:r>
            <a:r>
              <a:rPr lang="en-US" sz="1800" dirty="0" err="1"/>
              <a:t>Sở</a:t>
            </a:r>
            <a:r>
              <a:rPr lang="en-US" sz="1800" dirty="0"/>
              <a:t> Y </a:t>
            </a:r>
            <a:r>
              <a:rPr lang="en-US" sz="1800" dirty="0" err="1"/>
              <a:t>tế</a:t>
            </a:r>
            <a:r>
              <a:rPr lang="en-US" sz="1800" dirty="0"/>
              <a:t>, </a:t>
            </a:r>
            <a:r>
              <a:rPr lang="en-US" sz="1800" dirty="0" err="1"/>
              <a:t>Bộ</a:t>
            </a:r>
            <a:r>
              <a:rPr lang="en-US" sz="1800" dirty="0"/>
              <a:t> Y </a:t>
            </a:r>
            <a:r>
              <a:rPr lang="en-US" sz="1800" dirty="0" err="1"/>
              <a:t>tế</a:t>
            </a:r>
            <a:r>
              <a:rPr lang="en-US" sz="1800" dirty="0"/>
              <a:t>, </a:t>
            </a:r>
            <a:r>
              <a:rPr lang="en-US" sz="1800" dirty="0" err="1"/>
              <a:t>hoặc</a:t>
            </a:r>
            <a:r>
              <a:rPr lang="en-US" sz="1800" dirty="0"/>
              <a:t> </a:t>
            </a:r>
            <a:r>
              <a:rPr lang="en-US" sz="1800" dirty="0" err="1"/>
              <a:t>Ủy</a:t>
            </a:r>
            <a:r>
              <a:rPr lang="en-US" sz="1800" dirty="0"/>
              <a:t> ban </a:t>
            </a:r>
            <a:r>
              <a:rPr lang="en-US" sz="1800" dirty="0" err="1"/>
              <a:t>Nhân</a:t>
            </a:r>
            <a:r>
              <a:rPr lang="en-US" sz="1800" dirty="0"/>
              <a:t> </a:t>
            </a:r>
            <a:r>
              <a:rPr lang="en-US" sz="1800" dirty="0" err="1" smtClean="0"/>
              <a:t>dân</a:t>
            </a:r>
            <a:r>
              <a:rPr lang="en-US" sz="1800" dirty="0" smtClean="0"/>
              <a:t> (</a:t>
            </a:r>
            <a:r>
              <a:rPr lang="en-US" sz="1800" dirty="0" err="1" smtClean="0"/>
              <a:t>tại</a:t>
            </a:r>
            <a:r>
              <a:rPr lang="en-US" sz="1800" dirty="0" smtClean="0"/>
              <a:t> </a:t>
            </a:r>
            <a:r>
              <a:rPr lang="en-US" sz="1800" dirty="0" err="1" smtClean="0"/>
              <a:t>hợp</a:t>
            </a:r>
            <a:r>
              <a:rPr lang="en-US" sz="1800" dirty="0" smtClean="0"/>
              <a:t> </a:t>
            </a:r>
            <a:r>
              <a:rPr lang="en-US" sz="1800" dirty="0" err="1" smtClean="0"/>
              <a:t>đồng</a:t>
            </a:r>
            <a:r>
              <a:rPr lang="en-US" sz="1800" dirty="0" smtClean="0"/>
              <a:t> </a:t>
            </a:r>
            <a:r>
              <a:rPr lang="en-US" sz="1800" dirty="0" err="1" smtClean="0"/>
              <a:t>hoặc</a:t>
            </a:r>
            <a:r>
              <a:rPr lang="en-US" sz="1800" dirty="0" smtClean="0"/>
              <a:t> </a:t>
            </a:r>
            <a:r>
              <a:rPr lang="en-US" sz="1800" dirty="0" err="1" smtClean="0"/>
              <a:t>quyết</a:t>
            </a:r>
            <a:r>
              <a:rPr lang="en-US" sz="1800" dirty="0" smtClean="0"/>
              <a:t> </a:t>
            </a:r>
            <a:r>
              <a:rPr lang="en-US" sz="1800" dirty="0" err="1" smtClean="0"/>
              <a:t>định</a:t>
            </a:r>
            <a:r>
              <a:rPr lang="en-US" sz="1800" dirty="0" smtClean="0"/>
              <a:t> </a:t>
            </a:r>
            <a:r>
              <a:rPr lang="en-US" sz="1800" dirty="0" err="1" smtClean="0"/>
              <a:t>số</a:t>
            </a:r>
            <a:r>
              <a:rPr lang="en-US" sz="1800" smtClean="0"/>
              <a:t> ……….):…………………….      </a:t>
            </a:r>
            <a:endParaRPr lang="en-US" sz="1800" dirty="0"/>
          </a:p>
          <a:p>
            <a:pPr marL="514350" indent="-514350">
              <a:lnSpc>
                <a:spcPct val="150000"/>
              </a:lnSpc>
              <a:buAutoNum type="arabicPeriod"/>
            </a:pPr>
            <a:r>
              <a:rPr lang="en-US" sz="1800" dirty="0" err="1"/>
              <a:t>Tuyến</a:t>
            </a:r>
            <a:r>
              <a:rPr lang="en-US" sz="1800" dirty="0"/>
              <a:t> </a:t>
            </a:r>
            <a:r>
              <a:rPr lang="en-US" sz="1800" dirty="0" err="1"/>
              <a:t>chuyên</a:t>
            </a:r>
            <a:r>
              <a:rPr lang="en-US" sz="1800" dirty="0"/>
              <a:t> </a:t>
            </a:r>
            <a:r>
              <a:rPr lang="en-US" sz="1800" dirty="0" err="1"/>
              <a:t>môn</a:t>
            </a:r>
            <a:r>
              <a:rPr lang="en-US" sz="1800" dirty="0"/>
              <a:t> </a:t>
            </a:r>
            <a:r>
              <a:rPr lang="en-US" sz="1800" dirty="0" err="1"/>
              <a:t>kỹ</a:t>
            </a:r>
            <a:r>
              <a:rPr lang="en-US" sz="1800" dirty="0"/>
              <a:t> </a:t>
            </a:r>
            <a:r>
              <a:rPr lang="en-US" sz="1800" dirty="0" err="1"/>
              <a:t>thuật</a:t>
            </a:r>
            <a:r>
              <a:rPr lang="en-US" sz="1800" dirty="0"/>
              <a:t> </a:t>
            </a:r>
            <a:r>
              <a:rPr lang="en-US" sz="1800" dirty="0" err="1"/>
              <a:t>và</a:t>
            </a:r>
            <a:r>
              <a:rPr lang="en-US" sz="1800" dirty="0"/>
              <a:t> </a:t>
            </a:r>
            <a:r>
              <a:rPr lang="en-US" sz="1800" dirty="0" err="1"/>
              <a:t>xếp</a:t>
            </a:r>
            <a:r>
              <a:rPr lang="en-US" sz="1800" dirty="0"/>
              <a:t> </a:t>
            </a:r>
            <a:r>
              <a:rPr lang="en-US" sz="1800" dirty="0" err="1"/>
              <a:t>hạng</a:t>
            </a:r>
            <a:r>
              <a:rPr lang="en-US" sz="1800" dirty="0"/>
              <a:t> </a:t>
            </a:r>
            <a:r>
              <a:rPr lang="en-US" sz="1800" dirty="0" err="1"/>
              <a:t>mà</a:t>
            </a:r>
            <a:r>
              <a:rPr lang="en-US" sz="1800" dirty="0"/>
              <a:t> </a:t>
            </a:r>
            <a:r>
              <a:rPr lang="en-US" sz="1800" dirty="0" err="1"/>
              <a:t>Bệnh</a:t>
            </a:r>
            <a:r>
              <a:rPr lang="en-US" sz="1800" dirty="0"/>
              <a:t> </a:t>
            </a:r>
            <a:r>
              <a:rPr lang="en-US" sz="1800" dirty="0" err="1"/>
              <a:t>viện</a:t>
            </a:r>
            <a:r>
              <a:rPr lang="en-US" sz="1800" dirty="0"/>
              <a:t> </a:t>
            </a:r>
            <a:r>
              <a:rPr lang="en-US" sz="1800" dirty="0" err="1"/>
              <a:t>đề</a:t>
            </a:r>
            <a:r>
              <a:rPr lang="en-US" sz="1800" dirty="0"/>
              <a:t> </a:t>
            </a:r>
            <a:r>
              <a:rPr lang="en-US" sz="1800" dirty="0" err="1"/>
              <a:t>nghị</a:t>
            </a:r>
            <a:r>
              <a:rPr lang="en-US" sz="1800" dirty="0"/>
              <a:t> </a:t>
            </a:r>
            <a:r>
              <a:rPr lang="en-US" sz="1800" dirty="0" err="1"/>
              <a:t>cấp</a:t>
            </a:r>
            <a:r>
              <a:rPr lang="en-US" sz="1800" dirty="0"/>
              <a:t> </a:t>
            </a:r>
            <a:r>
              <a:rPr lang="en-US" sz="1800" dirty="0" err="1" smtClean="0"/>
              <a:t>theo</a:t>
            </a:r>
            <a:r>
              <a:rPr lang="en-US" sz="1800" dirty="0" smtClean="0"/>
              <a:t> </a:t>
            </a:r>
            <a:r>
              <a:rPr lang="en-US" sz="1800" dirty="0" err="1" smtClean="0"/>
              <a:t>kết</a:t>
            </a:r>
            <a:r>
              <a:rPr lang="en-US" sz="1800" dirty="0" smtClean="0"/>
              <a:t> </a:t>
            </a:r>
            <a:r>
              <a:rPr lang="en-US" sz="1800" dirty="0" err="1"/>
              <a:t>quả</a:t>
            </a:r>
            <a:r>
              <a:rPr lang="en-US" sz="1800" dirty="0"/>
              <a:t> </a:t>
            </a:r>
            <a:r>
              <a:rPr lang="en-US" sz="1800" dirty="0" err="1"/>
              <a:t>tự</a:t>
            </a:r>
            <a:r>
              <a:rPr lang="en-US" sz="1800" dirty="0"/>
              <a:t> </a:t>
            </a:r>
            <a:r>
              <a:rPr lang="en-US" sz="1800" dirty="0" err="1"/>
              <a:t>chấm</a:t>
            </a:r>
            <a:r>
              <a:rPr lang="en-US" sz="1800" dirty="0"/>
              <a:t> </a:t>
            </a:r>
            <a:r>
              <a:rPr lang="en-US" sz="1800" dirty="0" err="1" smtClean="0"/>
              <a:t>điểm</a:t>
            </a:r>
            <a:r>
              <a:rPr lang="en-US" sz="1800" dirty="0" smtClean="0"/>
              <a:t>:…………………</a:t>
            </a:r>
          </a:p>
          <a:p>
            <a:pPr marL="514350" indent="-514350">
              <a:buAutoNum type="arabicPeriod"/>
            </a:pPr>
            <a:endParaRPr lang="en-US" sz="2400" dirty="0" smtClean="0"/>
          </a:p>
          <a:p>
            <a:pPr marL="514350" indent="-514350">
              <a:buAutoNum type="arabicPeriod"/>
            </a:pPr>
            <a:endParaRPr lang="en-US" sz="2400" dirty="0" smtClean="0"/>
          </a:p>
          <a:p>
            <a:pPr marL="514350" indent="-51435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580361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23528" y="1772816"/>
            <a:ext cx="8503920" cy="4572000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3600" dirty="0" smtClean="0"/>
              <a:t>Xin </a:t>
            </a:r>
            <a:r>
              <a:rPr lang="en-US" sz="3600" dirty="0" err="1" smtClean="0"/>
              <a:t>trân</a:t>
            </a:r>
            <a:r>
              <a:rPr lang="en-US" sz="3600" dirty="0" smtClean="0"/>
              <a:t> </a:t>
            </a:r>
            <a:r>
              <a:rPr lang="en-US" sz="3600" dirty="0" err="1" smtClean="0"/>
              <a:t>trọng</a:t>
            </a:r>
            <a:r>
              <a:rPr lang="en-US" sz="3600" dirty="0" smtClean="0"/>
              <a:t> </a:t>
            </a:r>
            <a:r>
              <a:rPr lang="en-US" sz="3600" dirty="0" err="1" smtClean="0"/>
              <a:t>cảm</a:t>
            </a:r>
            <a:r>
              <a:rPr lang="en-US" sz="3600" dirty="0" smtClean="0"/>
              <a:t> </a:t>
            </a:r>
            <a:r>
              <a:rPr lang="en-US" sz="3600" dirty="0" err="1" smtClean="0"/>
              <a:t>ơn</a:t>
            </a:r>
            <a:endParaRPr lang="en-US" sz="3600" dirty="0" smtClean="0"/>
          </a:p>
          <a:p>
            <a:pPr marL="514350" indent="-514350">
              <a:buAutoNum type="arabicPeriod"/>
            </a:pPr>
            <a:endParaRPr lang="en-US" sz="2400" dirty="0" smtClean="0"/>
          </a:p>
          <a:p>
            <a:pPr marL="514350" indent="-51435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861052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NỘI DUNG TRÌNH BÀY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23528" y="1772816"/>
            <a:ext cx="8503920" cy="45720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romanUcPeriod"/>
            </a:pPr>
            <a:r>
              <a:rPr lang="en-US" sz="2400" dirty="0" err="1" smtClean="0"/>
              <a:t>Thông</a:t>
            </a:r>
            <a:r>
              <a:rPr lang="en-US" sz="2400" dirty="0" smtClean="0"/>
              <a:t> tin </a:t>
            </a:r>
            <a:r>
              <a:rPr lang="en-US" sz="2400" dirty="0" err="1" smtClean="0"/>
              <a:t>chung</a:t>
            </a:r>
            <a:endParaRPr lang="en-US" sz="2400" dirty="0" smtClean="0"/>
          </a:p>
          <a:p>
            <a:pPr marL="514350" indent="-514350">
              <a:buAutoNum type="romanUcPeriod"/>
            </a:pPr>
            <a:r>
              <a:rPr lang="en-US" sz="2400" dirty="0" err="1" smtClean="0"/>
              <a:t>Bệnh</a:t>
            </a:r>
            <a:r>
              <a:rPr lang="en-US" sz="2400" dirty="0" smtClean="0"/>
              <a:t> </a:t>
            </a:r>
            <a:r>
              <a:rPr lang="en-US" sz="2400" dirty="0" err="1" smtClean="0"/>
              <a:t>viện</a:t>
            </a:r>
            <a:r>
              <a:rPr lang="en-US" sz="2400" dirty="0" smtClean="0"/>
              <a:t> </a:t>
            </a:r>
            <a:r>
              <a:rPr lang="en-US" sz="2400" dirty="0" err="1" smtClean="0"/>
              <a:t>tự</a:t>
            </a:r>
            <a:r>
              <a:rPr lang="en-US" sz="2400" dirty="0" smtClean="0"/>
              <a:t> </a:t>
            </a:r>
            <a:r>
              <a:rPr lang="en-US" sz="2400" dirty="0" err="1" smtClean="0"/>
              <a:t>chấm</a:t>
            </a:r>
            <a:r>
              <a:rPr lang="en-US" sz="2400" dirty="0" smtClean="0"/>
              <a:t> </a:t>
            </a:r>
            <a:r>
              <a:rPr lang="en-US" sz="2400" dirty="0" err="1" smtClean="0"/>
              <a:t>điểm</a:t>
            </a:r>
            <a:r>
              <a:rPr lang="en-US" sz="2400" dirty="0" smtClean="0"/>
              <a:t> </a:t>
            </a:r>
            <a:r>
              <a:rPr lang="en-US" sz="2400" dirty="0" err="1" smtClean="0"/>
              <a:t>theo</a:t>
            </a:r>
            <a:r>
              <a:rPr lang="en-US" sz="2400" dirty="0" smtClean="0"/>
              <a:t> </a:t>
            </a:r>
            <a:r>
              <a:rPr lang="en-US" sz="2400" dirty="0" err="1" smtClean="0"/>
              <a:t>các</a:t>
            </a:r>
            <a:r>
              <a:rPr lang="en-US" sz="2400" dirty="0" smtClean="0"/>
              <a:t> </a:t>
            </a:r>
            <a:r>
              <a:rPr lang="en-US" sz="2400" dirty="0" err="1" smtClean="0"/>
              <a:t>tiêu</a:t>
            </a:r>
            <a:r>
              <a:rPr lang="en-US" sz="2400" dirty="0" smtClean="0"/>
              <a:t> </a:t>
            </a:r>
            <a:r>
              <a:rPr lang="en-US" sz="2400" dirty="0" err="1" smtClean="0"/>
              <a:t>chí</a:t>
            </a:r>
            <a:r>
              <a:rPr lang="en-US" sz="2400" dirty="0" smtClean="0"/>
              <a:t> </a:t>
            </a:r>
            <a:r>
              <a:rPr lang="en-US" sz="2400" dirty="0" err="1" smtClean="0"/>
              <a:t>tại</a:t>
            </a:r>
            <a:r>
              <a:rPr lang="en-US" sz="2400" dirty="0" smtClean="0"/>
              <a:t> </a:t>
            </a:r>
            <a:r>
              <a:rPr lang="en-US" sz="2400" dirty="0" err="1" smtClean="0"/>
              <a:t>Quyết</a:t>
            </a:r>
            <a:r>
              <a:rPr lang="en-US" sz="2400" dirty="0" smtClean="0"/>
              <a:t> </a:t>
            </a:r>
            <a:r>
              <a:rPr lang="en-US" sz="2400" dirty="0" err="1" smtClean="0"/>
              <a:t>định</a:t>
            </a:r>
            <a:r>
              <a:rPr lang="en-US" sz="2400" dirty="0" smtClean="0"/>
              <a:t> 6062/QĐ-BYT </a:t>
            </a:r>
            <a:r>
              <a:rPr lang="en-US" sz="2400" dirty="0" err="1" smtClean="0"/>
              <a:t>ngày</a:t>
            </a:r>
            <a:r>
              <a:rPr lang="en-US" sz="2400" dirty="0" smtClean="0"/>
              <a:t> 29/12/2017</a:t>
            </a:r>
          </a:p>
          <a:p>
            <a:pPr marL="514350" indent="-514350">
              <a:buAutoNum type="romanUcPeriod"/>
            </a:pPr>
            <a:r>
              <a:rPr lang="en-US" sz="2400" dirty="0" err="1" smtClean="0"/>
              <a:t>Kết</a:t>
            </a:r>
            <a:r>
              <a:rPr lang="en-US" sz="2400" dirty="0" smtClean="0"/>
              <a:t> </a:t>
            </a:r>
            <a:r>
              <a:rPr lang="en-US" sz="2400" dirty="0" err="1" smtClean="0"/>
              <a:t>luận</a:t>
            </a:r>
            <a:endParaRPr lang="en-US" sz="2400" dirty="0" smtClean="0"/>
          </a:p>
          <a:p>
            <a:pPr marL="514350" indent="-514350">
              <a:buNone/>
            </a:pP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 THÔNG TIN CHUNG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23528" y="1772816"/>
            <a:ext cx="8503920" cy="4572000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sz="1800" dirty="0" err="1" smtClean="0"/>
              <a:t>Tên</a:t>
            </a:r>
            <a:r>
              <a:rPr lang="en-US" sz="1800" dirty="0" smtClean="0"/>
              <a:t> </a:t>
            </a:r>
            <a:r>
              <a:rPr lang="en-US" sz="1800" dirty="0" err="1" smtClean="0"/>
              <a:t>Bệnh</a:t>
            </a:r>
            <a:r>
              <a:rPr lang="en-US" sz="1800" dirty="0" smtClean="0"/>
              <a:t> </a:t>
            </a:r>
            <a:r>
              <a:rPr lang="en-US" sz="1800" dirty="0" err="1" smtClean="0"/>
              <a:t>viện</a:t>
            </a:r>
            <a:r>
              <a:rPr lang="en-US" sz="1800" dirty="0" smtClean="0"/>
              <a:t>:</a:t>
            </a:r>
          </a:p>
          <a:p>
            <a:pPr marL="514350" indent="-514350">
              <a:buAutoNum type="arabicPeriod"/>
            </a:pPr>
            <a:r>
              <a:rPr lang="en-US" sz="1800" dirty="0" err="1" smtClean="0"/>
              <a:t>Địa</a:t>
            </a:r>
            <a:r>
              <a:rPr lang="en-US" sz="1800" dirty="0" smtClean="0"/>
              <a:t> </a:t>
            </a:r>
            <a:r>
              <a:rPr lang="en-US" sz="1800" dirty="0" err="1" smtClean="0"/>
              <a:t>chỉ</a:t>
            </a:r>
            <a:r>
              <a:rPr lang="en-US" sz="1800" dirty="0" smtClean="0"/>
              <a:t>:</a:t>
            </a:r>
          </a:p>
          <a:p>
            <a:pPr marL="514350" indent="-514350">
              <a:buAutoNum type="arabicPeriod"/>
            </a:pPr>
            <a:r>
              <a:rPr lang="en-US" sz="1800" dirty="0" err="1" smtClean="0"/>
              <a:t>Giấy</a:t>
            </a:r>
            <a:r>
              <a:rPr lang="en-US" sz="1800" dirty="0" smtClean="0"/>
              <a:t> </a:t>
            </a:r>
            <a:r>
              <a:rPr lang="en-US" sz="1800" dirty="0" err="1" smtClean="0"/>
              <a:t>phép</a:t>
            </a:r>
            <a:r>
              <a:rPr lang="en-US" sz="1800" dirty="0" smtClean="0"/>
              <a:t> </a:t>
            </a:r>
            <a:r>
              <a:rPr lang="en-US" sz="1800" dirty="0" err="1" smtClean="0"/>
              <a:t>hoạt</a:t>
            </a:r>
            <a:r>
              <a:rPr lang="en-US" sz="1800" dirty="0" smtClean="0"/>
              <a:t> </a:t>
            </a:r>
            <a:r>
              <a:rPr lang="en-US" sz="1800" dirty="0" err="1" smtClean="0"/>
              <a:t>động</a:t>
            </a:r>
            <a:r>
              <a:rPr lang="en-US" sz="1800" dirty="0" smtClean="0"/>
              <a:t>:                                </a:t>
            </a:r>
            <a:r>
              <a:rPr lang="en-US" sz="1800" dirty="0" err="1" smtClean="0"/>
              <a:t>Ngày</a:t>
            </a:r>
            <a:r>
              <a:rPr lang="en-US" sz="1800" dirty="0" smtClean="0"/>
              <a:t> </a:t>
            </a:r>
            <a:r>
              <a:rPr lang="en-US" sz="1800" dirty="0" err="1" smtClean="0"/>
              <a:t>cấp</a:t>
            </a:r>
            <a:r>
              <a:rPr lang="en-US" sz="1800" dirty="0" smtClean="0"/>
              <a:t>:      </a:t>
            </a:r>
          </a:p>
          <a:p>
            <a:pPr marL="514350" indent="-514350">
              <a:buAutoNum type="arabicPeriod"/>
            </a:pPr>
            <a:r>
              <a:rPr lang="en-US" sz="1800" dirty="0" err="1" smtClean="0"/>
              <a:t>Quy</a:t>
            </a:r>
            <a:r>
              <a:rPr lang="en-US" sz="1800" dirty="0" smtClean="0"/>
              <a:t> </a:t>
            </a:r>
            <a:r>
              <a:rPr lang="en-US" sz="1800" dirty="0" err="1" smtClean="0"/>
              <a:t>mô</a:t>
            </a:r>
            <a:r>
              <a:rPr lang="en-US" sz="1800" dirty="0" smtClean="0"/>
              <a:t> </a:t>
            </a:r>
            <a:r>
              <a:rPr lang="en-US" sz="1800" dirty="0" err="1" smtClean="0"/>
              <a:t>giường</a:t>
            </a:r>
            <a:r>
              <a:rPr lang="en-US" sz="1800" dirty="0" smtClean="0"/>
              <a:t> </a:t>
            </a:r>
            <a:r>
              <a:rPr lang="en-US" sz="1800" dirty="0" err="1" smtClean="0"/>
              <a:t>bệnh</a:t>
            </a:r>
            <a:r>
              <a:rPr lang="en-US" sz="1800" dirty="0" smtClean="0"/>
              <a:t>:</a:t>
            </a:r>
          </a:p>
          <a:p>
            <a:pPr marL="514350" indent="-514350">
              <a:buAutoNum type="arabicPeriod"/>
            </a:pPr>
            <a:r>
              <a:rPr lang="en-US" sz="1800" dirty="0" err="1" smtClean="0"/>
              <a:t>Người</a:t>
            </a:r>
            <a:r>
              <a:rPr lang="en-US" sz="1800" dirty="0" smtClean="0"/>
              <a:t> </a:t>
            </a:r>
            <a:r>
              <a:rPr lang="en-US" sz="1800" dirty="0" err="1" smtClean="0"/>
              <a:t>chịu</a:t>
            </a:r>
            <a:r>
              <a:rPr lang="en-US" sz="1800" dirty="0" smtClean="0"/>
              <a:t> </a:t>
            </a:r>
            <a:r>
              <a:rPr lang="en-US" sz="1800" dirty="0" err="1" smtClean="0"/>
              <a:t>trách</a:t>
            </a:r>
            <a:r>
              <a:rPr lang="en-US" sz="1800" dirty="0" smtClean="0"/>
              <a:t> </a:t>
            </a:r>
            <a:r>
              <a:rPr lang="en-US" sz="1800" dirty="0" err="1" smtClean="0"/>
              <a:t>nhiệm</a:t>
            </a:r>
            <a:r>
              <a:rPr lang="en-US" sz="1800" dirty="0" smtClean="0"/>
              <a:t> CMKT:</a:t>
            </a:r>
          </a:p>
          <a:p>
            <a:pPr marL="514350" indent="-514350">
              <a:buAutoNum type="arabicPeriod"/>
            </a:pPr>
            <a:r>
              <a:rPr lang="en-US" sz="1800" dirty="0" smtClean="0"/>
              <a:t>CCHN </a:t>
            </a:r>
            <a:r>
              <a:rPr lang="en-US" sz="1800" dirty="0" err="1" smtClean="0"/>
              <a:t>người</a:t>
            </a:r>
            <a:r>
              <a:rPr lang="en-US" sz="1800" dirty="0" smtClean="0"/>
              <a:t> </a:t>
            </a:r>
            <a:r>
              <a:rPr lang="en-US" sz="1800" dirty="0" err="1" smtClean="0"/>
              <a:t>chịu</a:t>
            </a:r>
            <a:r>
              <a:rPr lang="en-US" sz="1800" dirty="0" smtClean="0"/>
              <a:t> </a:t>
            </a:r>
            <a:r>
              <a:rPr lang="en-US" sz="1800" dirty="0" err="1" smtClean="0"/>
              <a:t>trách</a:t>
            </a:r>
            <a:r>
              <a:rPr lang="en-US" sz="1800" dirty="0" smtClean="0"/>
              <a:t> </a:t>
            </a:r>
            <a:r>
              <a:rPr lang="en-US" sz="1800" dirty="0" err="1" smtClean="0"/>
              <a:t>nhiệm</a:t>
            </a:r>
            <a:r>
              <a:rPr lang="en-US" sz="1800" dirty="0" smtClean="0"/>
              <a:t> CMKT:                     </a:t>
            </a:r>
            <a:r>
              <a:rPr lang="en-US" sz="1800" dirty="0" err="1" smtClean="0"/>
              <a:t>Ngày</a:t>
            </a:r>
            <a:r>
              <a:rPr lang="en-US" sz="1800" dirty="0" smtClean="0"/>
              <a:t> </a:t>
            </a:r>
            <a:r>
              <a:rPr lang="en-US" sz="1800" dirty="0" err="1" smtClean="0"/>
              <a:t>cấp</a:t>
            </a:r>
            <a:r>
              <a:rPr lang="en-US" sz="1800" dirty="0" smtClean="0"/>
              <a:t>:               </a:t>
            </a:r>
            <a:r>
              <a:rPr lang="en-US" sz="1800" dirty="0" err="1" smtClean="0"/>
              <a:t>Nơi</a:t>
            </a:r>
            <a:r>
              <a:rPr lang="en-US" sz="1800" dirty="0" smtClean="0"/>
              <a:t> </a:t>
            </a:r>
            <a:r>
              <a:rPr lang="en-US" sz="1800" dirty="0" err="1" smtClean="0"/>
              <a:t>cấp</a:t>
            </a:r>
            <a:endParaRPr lang="en-US" sz="1800" dirty="0" smtClean="0"/>
          </a:p>
          <a:p>
            <a:pPr marL="514350" indent="-514350">
              <a:buAutoNum type="arabicPeriod"/>
            </a:pPr>
            <a:endParaRPr lang="en-US" sz="1800" dirty="0" smtClean="0"/>
          </a:p>
          <a:p>
            <a:pPr marL="514350" indent="-514350">
              <a:buAutoNum type="arabicPeriod"/>
            </a:pPr>
            <a:endParaRPr lang="en-US" sz="2400" dirty="0" smtClean="0"/>
          </a:p>
          <a:p>
            <a:pPr marL="514350" indent="-514350">
              <a:buAutoNum type="arabicPeriod"/>
            </a:pPr>
            <a:endParaRPr lang="en-US" sz="2400" dirty="0" smtClean="0"/>
          </a:p>
          <a:p>
            <a:pPr marL="514350" indent="-51435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296837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II. BỆNH VIỆN TỰ CHẤM ĐIỂM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23528" y="1772816"/>
            <a:ext cx="8503920" cy="4572000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sz="2400" dirty="0" err="1" smtClean="0"/>
              <a:t>Nhóm</a:t>
            </a:r>
            <a:r>
              <a:rPr lang="en-US" sz="2400" dirty="0" smtClean="0"/>
              <a:t> </a:t>
            </a:r>
            <a:r>
              <a:rPr lang="en-US" sz="2400" dirty="0" err="1" smtClean="0"/>
              <a:t>tiêu</a:t>
            </a:r>
            <a:r>
              <a:rPr lang="en-US" sz="2400" dirty="0" smtClean="0"/>
              <a:t> </a:t>
            </a:r>
            <a:r>
              <a:rPr lang="en-US" sz="2400" dirty="0" err="1" smtClean="0"/>
              <a:t>chí</a:t>
            </a:r>
            <a:r>
              <a:rPr lang="en-US" sz="2400" dirty="0" smtClean="0"/>
              <a:t>: </a:t>
            </a:r>
            <a:r>
              <a:rPr lang="en-US" sz="2400" dirty="0" err="1" smtClean="0"/>
              <a:t>Quy</a:t>
            </a:r>
            <a:r>
              <a:rPr lang="en-US" sz="2400" dirty="0" smtClean="0"/>
              <a:t> </a:t>
            </a:r>
            <a:r>
              <a:rPr lang="en-US" sz="2400" dirty="0" err="1" smtClean="0"/>
              <a:t>mô</a:t>
            </a:r>
            <a:r>
              <a:rPr lang="en-US" sz="2400" dirty="0" smtClean="0"/>
              <a:t> </a:t>
            </a:r>
            <a:r>
              <a:rPr lang="en-US" sz="2400" dirty="0" err="1" smtClean="0"/>
              <a:t>giường</a:t>
            </a:r>
            <a:r>
              <a:rPr lang="en-US" sz="2400" dirty="0" smtClean="0"/>
              <a:t> </a:t>
            </a:r>
            <a:r>
              <a:rPr lang="en-US" sz="2400" dirty="0" err="1" smtClean="0"/>
              <a:t>bệnh</a:t>
            </a:r>
            <a:endParaRPr lang="en-US" sz="2400" dirty="0" smtClean="0"/>
          </a:p>
          <a:p>
            <a:pPr marL="788670" lvl="1" indent="-514350">
              <a:buFont typeface="+mj-lt"/>
              <a:buAutoNum type="alphaLcParenR"/>
            </a:pPr>
            <a:r>
              <a:rPr lang="en-US" sz="1900" dirty="0" err="1" smtClean="0"/>
              <a:t>Bệnh</a:t>
            </a:r>
            <a:r>
              <a:rPr lang="en-US" sz="1900" dirty="0" smtClean="0"/>
              <a:t> </a:t>
            </a:r>
            <a:r>
              <a:rPr lang="en-US" sz="1900" dirty="0" err="1" smtClean="0"/>
              <a:t>viện</a:t>
            </a:r>
            <a:r>
              <a:rPr lang="en-US" sz="1900" dirty="0" smtClean="0"/>
              <a:t> </a:t>
            </a:r>
            <a:r>
              <a:rPr lang="en-US" sz="1900" dirty="0" err="1" smtClean="0"/>
              <a:t>đa</a:t>
            </a:r>
            <a:r>
              <a:rPr lang="en-US" sz="1900" dirty="0" smtClean="0"/>
              <a:t> </a:t>
            </a:r>
            <a:r>
              <a:rPr lang="en-US" sz="1900" dirty="0" err="1" smtClean="0"/>
              <a:t>khoa</a:t>
            </a:r>
            <a:r>
              <a:rPr lang="en-US" sz="1900" dirty="0" smtClean="0"/>
              <a:t>:</a:t>
            </a:r>
          </a:p>
          <a:p>
            <a:pPr marL="788670" lvl="1" indent="-514350">
              <a:buFont typeface="+mj-lt"/>
              <a:buAutoNum type="alphaLcParenR"/>
            </a:pPr>
            <a:endParaRPr lang="en-US" sz="1900" dirty="0" smtClean="0"/>
          </a:p>
          <a:p>
            <a:pPr marL="788670" lvl="1" indent="-514350">
              <a:buFont typeface="+mj-lt"/>
              <a:buAutoNum type="alphaLcParenR"/>
            </a:pPr>
            <a:endParaRPr lang="en-US" sz="1900" dirty="0"/>
          </a:p>
          <a:p>
            <a:pPr marL="788670" lvl="1" indent="-514350">
              <a:buFont typeface="+mj-lt"/>
              <a:buAutoNum type="alphaLcParenR"/>
            </a:pPr>
            <a:endParaRPr lang="en-US" sz="1900" dirty="0" smtClean="0"/>
          </a:p>
          <a:p>
            <a:pPr marL="788670" lvl="1" indent="-514350">
              <a:buFont typeface="+mj-lt"/>
              <a:buAutoNum type="alphaLcParenR"/>
            </a:pPr>
            <a:endParaRPr lang="en-US" sz="1900" dirty="0" smtClean="0"/>
          </a:p>
          <a:p>
            <a:pPr marL="788670" lvl="1" indent="-514350">
              <a:buFont typeface="+mj-lt"/>
              <a:buAutoNum type="alphaLcParenR"/>
            </a:pPr>
            <a:r>
              <a:rPr lang="en-US" sz="1900" dirty="0" err="1" smtClean="0"/>
              <a:t>Bệnh</a:t>
            </a:r>
            <a:r>
              <a:rPr lang="en-US" sz="1900" dirty="0" smtClean="0"/>
              <a:t> </a:t>
            </a:r>
            <a:r>
              <a:rPr lang="en-US" sz="1900" dirty="0" err="1" smtClean="0"/>
              <a:t>viện</a:t>
            </a:r>
            <a:r>
              <a:rPr lang="en-US" sz="1900" dirty="0" smtClean="0"/>
              <a:t> </a:t>
            </a:r>
            <a:r>
              <a:rPr lang="en-US" sz="1900" dirty="0" err="1" smtClean="0"/>
              <a:t>chuyên</a:t>
            </a:r>
            <a:r>
              <a:rPr lang="en-US" sz="1900" dirty="0" smtClean="0"/>
              <a:t> </a:t>
            </a:r>
            <a:r>
              <a:rPr lang="en-US" sz="1900" dirty="0" err="1" smtClean="0"/>
              <a:t>khoa</a:t>
            </a:r>
            <a:r>
              <a:rPr lang="en-US" sz="1900" dirty="0" smtClean="0"/>
              <a:t>:</a:t>
            </a:r>
            <a:endParaRPr lang="en-US" sz="1900" dirty="0"/>
          </a:p>
          <a:p>
            <a:pPr marL="788670" lvl="1" indent="-514350">
              <a:buFont typeface="+mj-lt"/>
              <a:buAutoNum type="alphaLcParenR"/>
            </a:pPr>
            <a:endParaRPr lang="en-US" sz="1900" dirty="0" smtClean="0"/>
          </a:p>
          <a:p>
            <a:pPr marL="274320" lvl="1" indent="0">
              <a:buNone/>
            </a:pPr>
            <a:endParaRPr lang="en-US" sz="1900" dirty="0"/>
          </a:p>
          <a:p>
            <a:pPr marL="274320" lvl="1" indent="0">
              <a:buNone/>
            </a:pPr>
            <a:endParaRPr lang="en-US" sz="1900" dirty="0" smtClean="0"/>
          </a:p>
          <a:p>
            <a:pPr marL="514350" indent="-514350">
              <a:buAutoNum type="arabicPeriod"/>
            </a:pPr>
            <a:endParaRPr lang="en-US" sz="2400" dirty="0" smtClean="0"/>
          </a:p>
          <a:p>
            <a:pPr marL="514350" indent="-514350">
              <a:buNone/>
            </a:pPr>
            <a:endParaRPr lang="en-US" sz="24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0321887"/>
              </p:ext>
            </p:extLst>
          </p:nvPr>
        </p:nvGraphicFramePr>
        <p:xfrm>
          <a:off x="1004664" y="2591560"/>
          <a:ext cx="7599783" cy="123101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033177">
                  <a:extLst>
                    <a:ext uri="{9D8B030D-6E8A-4147-A177-3AD203B41FA5}">
                      <a16:colId xmlns:a16="http://schemas.microsoft.com/office/drawing/2014/main" val="4237666089"/>
                    </a:ext>
                  </a:extLst>
                </a:gridCol>
                <a:gridCol w="1141314">
                  <a:extLst>
                    <a:ext uri="{9D8B030D-6E8A-4147-A177-3AD203B41FA5}">
                      <a16:colId xmlns:a16="http://schemas.microsoft.com/office/drawing/2014/main" val="471104669"/>
                    </a:ext>
                  </a:extLst>
                </a:gridCol>
                <a:gridCol w="1212646">
                  <a:extLst>
                    <a:ext uri="{9D8B030D-6E8A-4147-A177-3AD203B41FA5}">
                      <a16:colId xmlns:a16="http://schemas.microsoft.com/office/drawing/2014/main" val="778611194"/>
                    </a:ext>
                  </a:extLst>
                </a:gridCol>
                <a:gridCol w="1212646">
                  <a:extLst>
                    <a:ext uri="{9D8B030D-6E8A-4147-A177-3AD203B41FA5}">
                      <a16:colId xmlns:a16="http://schemas.microsoft.com/office/drawing/2014/main" val="1656646626"/>
                    </a:ext>
                  </a:extLst>
                </a:gridCol>
              </a:tblGrid>
              <a:tr h="477400">
                <a:tc>
                  <a:txBody>
                    <a:bodyPr/>
                    <a:lstStyle/>
                    <a:p>
                      <a:pPr marL="95250" algn="ctr" rtl="0" eaLnBrk="1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kumimoji="0" lang="en-US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Nội</a:t>
                      </a:r>
                      <a:r>
                        <a:rPr kumimoji="0" lang="en-US" sz="11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dung</a:t>
                      </a:r>
                      <a:endParaRPr kumimoji="0" lang="en-US" sz="11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0" algn="ctr" rtl="0" eaLnBrk="1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kumimoji="0" lang="en-US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Điểm</a:t>
                      </a:r>
                      <a:r>
                        <a:rPr kumimoji="0" lang="en-US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theo</a:t>
                      </a:r>
                      <a:r>
                        <a:rPr kumimoji="0" lang="en-US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QĐ 6062</a:t>
                      </a:r>
                      <a:endParaRPr kumimoji="0" lang="en-US" sz="11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95250" algn="ctr" rtl="0" eaLnBrk="1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kumimoji="0" lang="en-US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Điểm</a:t>
                      </a:r>
                      <a:r>
                        <a:rPr kumimoji="0" lang="en-US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của</a:t>
                      </a:r>
                      <a:r>
                        <a:rPr kumimoji="0" lang="en-US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Bệnh</a:t>
                      </a:r>
                      <a:r>
                        <a:rPr kumimoji="0" lang="en-US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viện</a:t>
                      </a:r>
                      <a:endParaRPr kumimoji="0" lang="en-US" sz="11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95250" algn="ctr" rtl="0" eaLnBrk="1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kumimoji="0" lang="en-US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Chi</a:t>
                      </a:r>
                      <a:r>
                        <a:rPr kumimoji="0" lang="en-US" sz="11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10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tiết</a:t>
                      </a:r>
                      <a:r>
                        <a:rPr kumimoji="0" lang="en-US" sz="11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10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cách</a:t>
                      </a:r>
                      <a:r>
                        <a:rPr kumimoji="0" lang="en-US" sz="11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10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chấm</a:t>
                      </a:r>
                      <a:r>
                        <a:rPr kumimoji="0" lang="en-US" sz="11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10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điểm</a:t>
                      </a:r>
                      <a:endParaRPr kumimoji="0" lang="en-US" sz="11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142956570"/>
                  </a:ext>
                </a:extLst>
              </a:tr>
              <a:tr h="280416">
                <a:tc>
                  <a:txBody>
                    <a:bodyPr/>
                    <a:lstStyle/>
                    <a:p>
                      <a:pPr marL="9525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BR" sz="1100" dirty="0">
                          <a:effectLst/>
                        </a:rPr>
                        <a:t>Số giường bệnh &gt; 400 giường 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BR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 điểm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450215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450215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092536259"/>
                  </a:ext>
                </a:extLst>
              </a:tr>
              <a:tr h="280416">
                <a:tc>
                  <a:txBody>
                    <a:bodyPr/>
                    <a:lstStyle/>
                    <a:p>
                      <a:pPr marL="9525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BR" sz="1100" dirty="0">
                          <a:effectLst/>
                        </a:rPr>
                        <a:t>Số giường bệnh ≥ 100 giường đến ≤ 400 giường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BR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 điểm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450215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450215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935088351"/>
                  </a:ext>
                </a:extLst>
              </a:tr>
              <a:tr h="140208">
                <a:tc>
                  <a:txBody>
                    <a:bodyPr/>
                    <a:lstStyle/>
                    <a:p>
                      <a:pPr marL="9525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BR" sz="1100" dirty="0">
                          <a:effectLst/>
                        </a:rPr>
                        <a:t>Số giường bệnh ≥ 30 đến &lt; 100 giường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BR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 điểm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450215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450215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761096607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205498"/>
              </p:ext>
            </p:extLst>
          </p:nvPr>
        </p:nvGraphicFramePr>
        <p:xfrm>
          <a:off x="1004664" y="4392565"/>
          <a:ext cx="7599783" cy="123101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033177">
                  <a:extLst>
                    <a:ext uri="{9D8B030D-6E8A-4147-A177-3AD203B41FA5}">
                      <a16:colId xmlns:a16="http://schemas.microsoft.com/office/drawing/2014/main" val="4237666089"/>
                    </a:ext>
                  </a:extLst>
                </a:gridCol>
                <a:gridCol w="1141314">
                  <a:extLst>
                    <a:ext uri="{9D8B030D-6E8A-4147-A177-3AD203B41FA5}">
                      <a16:colId xmlns:a16="http://schemas.microsoft.com/office/drawing/2014/main" val="471104669"/>
                    </a:ext>
                  </a:extLst>
                </a:gridCol>
                <a:gridCol w="1212646">
                  <a:extLst>
                    <a:ext uri="{9D8B030D-6E8A-4147-A177-3AD203B41FA5}">
                      <a16:colId xmlns:a16="http://schemas.microsoft.com/office/drawing/2014/main" val="778611194"/>
                    </a:ext>
                  </a:extLst>
                </a:gridCol>
                <a:gridCol w="1212646">
                  <a:extLst>
                    <a:ext uri="{9D8B030D-6E8A-4147-A177-3AD203B41FA5}">
                      <a16:colId xmlns:a16="http://schemas.microsoft.com/office/drawing/2014/main" val="1656646626"/>
                    </a:ext>
                  </a:extLst>
                </a:gridCol>
              </a:tblGrid>
              <a:tr h="477400">
                <a:tc>
                  <a:txBody>
                    <a:bodyPr/>
                    <a:lstStyle/>
                    <a:p>
                      <a:pPr marL="95250" algn="ctr" rtl="0" eaLnBrk="1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kumimoji="0" lang="en-US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Nội</a:t>
                      </a:r>
                      <a:r>
                        <a:rPr kumimoji="0" lang="en-US" sz="11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dung</a:t>
                      </a:r>
                      <a:endParaRPr kumimoji="0" lang="en-US" sz="11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0" algn="ctr" rtl="0" eaLnBrk="1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kumimoji="0" lang="en-US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Điểm</a:t>
                      </a:r>
                      <a:r>
                        <a:rPr kumimoji="0" lang="en-US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theo</a:t>
                      </a:r>
                      <a:r>
                        <a:rPr kumimoji="0" lang="en-US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QĐ 6062</a:t>
                      </a:r>
                      <a:endParaRPr kumimoji="0" lang="en-US" sz="11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95250" algn="ctr" rtl="0" eaLnBrk="1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kumimoji="0" lang="en-US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Điểm</a:t>
                      </a:r>
                      <a:r>
                        <a:rPr kumimoji="0" lang="en-US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của</a:t>
                      </a:r>
                      <a:r>
                        <a:rPr kumimoji="0" lang="en-US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Bệnh</a:t>
                      </a:r>
                      <a:r>
                        <a:rPr kumimoji="0" lang="en-US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viện</a:t>
                      </a:r>
                      <a:endParaRPr kumimoji="0" lang="en-US" sz="11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95250" algn="ctr" rtl="0" eaLnBrk="1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kumimoji="0" lang="en-US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Chi</a:t>
                      </a:r>
                      <a:r>
                        <a:rPr kumimoji="0" lang="en-US" sz="11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10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tiết</a:t>
                      </a:r>
                      <a:r>
                        <a:rPr kumimoji="0" lang="en-US" sz="11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10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cách</a:t>
                      </a:r>
                      <a:r>
                        <a:rPr kumimoji="0" lang="en-US" sz="11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10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chấm</a:t>
                      </a:r>
                      <a:r>
                        <a:rPr kumimoji="0" lang="en-US" sz="11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10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điểm</a:t>
                      </a:r>
                      <a:endParaRPr kumimoji="0" lang="en-US" sz="11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142956570"/>
                  </a:ext>
                </a:extLst>
              </a:tr>
              <a:tr h="280416">
                <a:tc>
                  <a:txBody>
                    <a:bodyPr/>
                    <a:lstStyle/>
                    <a:p>
                      <a:pPr marL="9525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BR" sz="1100" dirty="0">
                          <a:effectLst/>
                        </a:rPr>
                        <a:t>Số giường bệnh &gt; </a:t>
                      </a:r>
                      <a:r>
                        <a:rPr lang="pt-BR" sz="1100" dirty="0" smtClean="0">
                          <a:effectLst/>
                        </a:rPr>
                        <a:t>200 </a:t>
                      </a:r>
                      <a:r>
                        <a:rPr lang="pt-BR" sz="1100" dirty="0">
                          <a:effectLst/>
                        </a:rPr>
                        <a:t>giường 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BR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 điểm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450215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450215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092536259"/>
                  </a:ext>
                </a:extLst>
              </a:tr>
              <a:tr h="280416">
                <a:tc>
                  <a:txBody>
                    <a:bodyPr/>
                    <a:lstStyle/>
                    <a:p>
                      <a:pPr marL="9525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BR" sz="1100" dirty="0">
                          <a:effectLst/>
                        </a:rPr>
                        <a:t>Số giường bệnh ≥ </a:t>
                      </a:r>
                      <a:r>
                        <a:rPr lang="pt-BR" sz="1100" dirty="0" smtClean="0">
                          <a:effectLst/>
                        </a:rPr>
                        <a:t>50 </a:t>
                      </a:r>
                      <a:r>
                        <a:rPr lang="pt-BR" sz="1100" dirty="0">
                          <a:effectLst/>
                        </a:rPr>
                        <a:t>giường đến ≤ </a:t>
                      </a:r>
                      <a:r>
                        <a:rPr lang="pt-BR" sz="1100" dirty="0" smtClean="0">
                          <a:effectLst/>
                        </a:rPr>
                        <a:t>200 </a:t>
                      </a:r>
                      <a:r>
                        <a:rPr lang="pt-BR" sz="1100" dirty="0">
                          <a:effectLst/>
                        </a:rPr>
                        <a:t>giường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BR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 điểm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450215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450215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935088351"/>
                  </a:ext>
                </a:extLst>
              </a:tr>
              <a:tr h="140208">
                <a:tc>
                  <a:txBody>
                    <a:bodyPr/>
                    <a:lstStyle/>
                    <a:p>
                      <a:pPr marL="9525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BR" sz="1100" dirty="0">
                          <a:effectLst/>
                        </a:rPr>
                        <a:t>Số giường bệnh ≥ </a:t>
                      </a:r>
                      <a:r>
                        <a:rPr lang="pt-BR" sz="1100" dirty="0" smtClean="0">
                          <a:effectLst/>
                        </a:rPr>
                        <a:t>10 </a:t>
                      </a:r>
                      <a:r>
                        <a:rPr lang="pt-BR" sz="1100" dirty="0">
                          <a:effectLst/>
                        </a:rPr>
                        <a:t>đến &lt; </a:t>
                      </a:r>
                      <a:r>
                        <a:rPr lang="pt-BR" sz="1100" dirty="0" smtClean="0">
                          <a:effectLst/>
                        </a:rPr>
                        <a:t>50 </a:t>
                      </a:r>
                      <a:r>
                        <a:rPr lang="pt-BR" sz="1100" dirty="0">
                          <a:effectLst/>
                        </a:rPr>
                        <a:t>giường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BR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 điểm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450215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450215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7610966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97892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23528" y="1772816"/>
            <a:ext cx="8503920" cy="45720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2"/>
            </a:pPr>
            <a:r>
              <a:rPr lang="en-US" sz="1800" dirty="0" err="1" smtClean="0"/>
              <a:t>Nhóm</a:t>
            </a:r>
            <a:r>
              <a:rPr lang="en-US" sz="1800" dirty="0" smtClean="0"/>
              <a:t> </a:t>
            </a:r>
            <a:r>
              <a:rPr lang="en-US" sz="1800" dirty="0" err="1" smtClean="0"/>
              <a:t>tiêu</a:t>
            </a:r>
            <a:r>
              <a:rPr lang="en-US" sz="1800" dirty="0" smtClean="0"/>
              <a:t> </a:t>
            </a:r>
            <a:r>
              <a:rPr lang="en-US" sz="1800" dirty="0" err="1" smtClean="0"/>
              <a:t>chí</a:t>
            </a:r>
            <a:r>
              <a:rPr lang="en-US" sz="1800" dirty="0" smtClean="0"/>
              <a:t>: </a:t>
            </a:r>
            <a:r>
              <a:rPr lang="en-US" sz="1800" dirty="0" err="1" smtClean="0"/>
              <a:t>Cơ</a:t>
            </a:r>
            <a:r>
              <a:rPr lang="en-US" sz="1800" dirty="0" smtClean="0"/>
              <a:t> </a:t>
            </a:r>
            <a:r>
              <a:rPr lang="en-US" sz="1800" dirty="0" err="1" smtClean="0"/>
              <a:t>cấu</a:t>
            </a:r>
            <a:r>
              <a:rPr lang="en-US" sz="1800" dirty="0" smtClean="0"/>
              <a:t> </a:t>
            </a:r>
            <a:r>
              <a:rPr lang="en-US" sz="1800" dirty="0" err="1" smtClean="0"/>
              <a:t>lao</a:t>
            </a:r>
            <a:r>
              <a:rPr lang="en-US" sz="1800" dirty="0" smtClean="0"/>
              <a:t> </a:t>
            </a:r>
            <a:r>
              <a:rPr lang="en-US" sz="1800" dirty="0" err="1" smtClean="0"/>
              <a:t>động</a:t>
            </a:r>
            <a:r>
              <a:rPr lang="en-US" sz="1800" dirty="0" smtClean="0"/>
              <a:t>, </a:t>
            </a:r>
            <a:r>
              <a:rPr lang="en-US" sz="1800" dirty="0" err="1" smtClean="0"/>
              <a:t>trình</a:t>
            </a:r>
            <a:r>
              <a:rPr lang="en-US" sz="1800" dirty="0" smtClean="0"/>
              <a:t> </a:t>
            </a:r>
            <a:r>
              <a:rPr lang="en-US" sz="1800" dirty="0" err="1" smtClean="0"/>
              <a:t>độ</a:t>
            </a:r>
            <a:r>
              <a:rPr lang="en-US" sz="1800" dirty="0" smtClean="0"/>
              <a:t> </a:t>
            </a:r>
            <a:r>
              <a:rPr lang="en-US" sz="1800" dirty="0" err="1" smtClean="0"/>
              <a:t>nhân</a:t>
            </a:r>
            <a:r>
              <a:rPr lang="en-US" sz="1800" dirty="0" smtClean="0"/>
              <a:t> </a:t>
            </a:r>
            <a:r>
              <a:rPr lang="en-US" sz="1800" dirty="0" err="1" smtClean="0"/>
              <a:t>viên</a:t>
            </a:r>
            <a:r>
              <a:rPr lang="en-US" sz="1800" dirty="0" smtClean="0"/>
              <a:t> Y </a:t>
            </a:r>
            <a:r>
              <a:rPr lang="en-US" sz="1800" dirty="0" err="1" smtClean="0"/>
              <a:t>tế</a:t>
            </a:r>
            <a:endParaRPr lang="en-US" sz="1800" dirty="0" smtClean="0"/>
          </a:p>
          <a:p>
            <a:pPr marL="788670" lvl="1" indent="-514350">
              <a:buFont typeface="+mj-lt"/>
              <a:buAutoNum type="alphaLcParenR"/>
            </a:pPr>
            <a:r>
              <a:rPr lang="en-US" sz="1600" dirty="0" err="1" smtClean="0"/>
              <a:t>Cơ</a:t>
            </a:r>
            <a:r>
              <a:rPr lang="en-US" sz="1600" dirty="0" smtClean="0"/>
              <a:t> </a:t>
            </a:r>
            <a:r>
              <a:rPr lang="en-US" sz="1600" dirty="0" err="1" smtClean="0"/>
              <a:t>cấu</a:t>
            </a:r>
            <a:r>
              <a:rPr lang="en-US" sz="1600" dirty="0" smtClean="0"/>
              <a:t> </a:t>
            </a:r>
            <a:r>
              <a:rPr lang="en-US" sz="1600" dirty="0" err="1" smtClean="0"/>
              <a:t>lao</a:t>
            </a:r>
            <a:r>
              <a:rPr lang="en-US" sz="1600" dirty="0" smtClean="0"/>
              <a:t> </a:t>
            </a:r>
            <a:r>
              <a:rPr lang="en-US" sz="1600" dirty="0" err="1" smtClean="0"/>
              <a:t>động</a:t>
            </a:r>
            <a:r>
              <a:rPr lang="en-US" sz="1600" dirty="0" smtClean="0"/>
              <a:t>:</a:t>
            </a:r>
          </a:p>
          <a:p>
            <a:pPr marL="274320" lvl="1" indent="0">
              <a:buNone/>
            </a:pPr>
            <a:r>
              <a:rPr lang="en-US" sz="1600" dirty="0" smtClean="0"/>
              <a:t>	- </a:t>
            </a:r>
            <a:r>
              <a:rPr lang="en-US" sz="1600" dirty="0" err="1" smtClean="0"/>
              <a:t>Tuyển</a:t>
            </a:r>
            <a:r>
              <a:rPr lang="en-US" sz="1600" dirty="0" smtClean="0"/>
              <a:t> </a:t>
            </a:r>
            <a:r>
              <a:rPr lang="en-US" sz="1600" dirty="0" err="1" smtClean="0"/>
              <a:t>đủ</a:t>
            </a:r>
            <a:r>
              <a:rPr lang="en-US" sz="1600" dirty="0" smtClean="0"/>
              <a:t> </a:t>
            </a:r>
            <a:r>
              <a:rPr lang="en-US" sz="1600" dirty="0" err="1" smtClean="0"/>
              <a:t>lao</a:t>
            </a:r>
            <a:r>
              <a:rPr lang="en-US" sz="1600" dirty="0" smtClean="0"/>
              <a:t> </a:t>
            </a:r>
            <a:r>
              <a:rPr lang="en-US" sz="1600" dirty="0" err="1" smtClean="0"/>
              <a:t>động</a:t>
            </a:r>
            <a:r>
              <a:rPr lang="en-US" sz="1600" dirty="0" smtClean="0"/>
              <a:t> </a:t>
            </a:r>
            <a:r>
              <a:rPr lang="en-US" sz="1600" dirty="0" err="1" smtClean="0"/>
              <a:t>theo</a:t>
            </a:r>
            <a:r>
              <a:rPr lang="en-US" sz="1600" dirty="0" smtClean="0"/>
              <a:t> </a:t>
            </a:r>
            <a:r>
              <a:rPr lang="en-US" sz="1600" dirty="0" err="1" smtClean="0"/>
              <a:t>quy</a:t>
            </a:r>
            <a:r>
              <a:rPr lang="en-US" sz="1600" dirty="0" smtClean="0"/>
              <a:t> </a:t>
            </a:r>
            <a:r>
              <a:rPr lang="en-US" sz="1600" dirty="0" err="1" smtClean="0"/>
              <a:t>định</a:t>
            </a:r>
            <a:r>
              <a:rPr lang="en-US" sz="1600" dirty="0" smtClean="0"/>
              <a:t>:</a:t>
            </a:r>
            <a:endParaRPr lang="en-US" sz="1600" dirty="0"/>
          </a:p>
          <a:p>
            <a:pPr marL="788670" lvl="1" indent="-514350">
              <a:buFont typeface="+mj-lt"/>
              <a:buAutoNum type="alphaLcParenR"/>
            </a:pPr>
            <a:endParaRPr lang="en-US" sz="1600" dirty="0" smtClean="0"/>
          </a:p>
          <a:p>
            <a:pPr marL="274320" lvl="1" indent="0">
              <a:buNone/>
            </a:pPr>
            <a:endParaRPr lang="en-US" sz="1600" dirty="0" smtClean="0"/>
          </a:p>
          <a:p>
            <a:pPr marL="274320" lvl="1" indent="0">
              <a:buNone/>
            </a:pPr>
            <a:endParaRPr lang="en-US" sz="1600" dirty="0"/>
          </a:p>
          <a:p>
            <a:pPr marL="548640" lvl="2" indent="0">
              <a:lnSpc>
                <a:spcPct val="150000"/>
              </a:lnSpc>
              <a:buNone/>
            </a:pPr>
            <a:endParaRPr lang="en-US" sz="1400" dirty="0" smtClean="0"/>
          </a:p>
          <a:p>
            <a:pPr marL="514350" indent="-514350">
              <a:buNone/>
            </a:pPr>
            <a:r>
              <a:rPr lang="en-US" sz="1800" dirty="0" smtClean="0"/>
              <a:t>	</a:t>
            </a:r>
            <a:r>
              <a:rPr lang="en-US" sz="1600" dirty="0">
                <a:solidFill>
                  <a:schemeClr val="tx2"/>
                </a:solidFill>
              </a:rPr>
              <a:t>	- </a:t>
            </a:r>
            <a:r>
              <a:rPr lang="en-US" sz="1600" dirty="0" err="1">
                <a:solidFill>
                  <a:schemeClr val="tx2"/>
                </a:solidFill>
              </a:rPr>
              <a:t>Tỷ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lệ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 smtClean="0">
                <a:solidFill>
                  <a:schemeClr val="tx2"/>
                </a:solidFill>
              </a:rPr>
              <a:t>điều</a:t>
            </a:r>
            <a:r>
              <a:rPr lang="en-US" sz="1600" dirty="0" smtClean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dưỡng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trên</a:t>
            </a:r>
            <a:r>
              <a:rPr lang="en-US" sz="1600" dirty="0">
                <a:solidFill>
                  <a:schemeClr val="tx2"/>
                </a:solidFill>
              </a:rPr>
              <a:t> 01 </a:t>
            </a:r>
            <a:r>
              <a:rPr lang="en-US" sz="1600" dirty="0" err="1">
                <a:solidFill>
                  <a:schemeClr val="tx2"/>
                </a:solidFill>
              </a:rPr>
              <a:t>bác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sỹ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tại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các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khoa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lâm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 smtClean="0">
                <a:solidFill>
                  <a:schemeClr val="tx2"/>
                </a:solidFill>
              </a:rPr>
              <a:t>sàng</a:t>
            </a:r>
            <a:r>
              <a:rPr lang="en-US" sz="1600" dirty="0" smtClean="0">
                <a:solidFill>
                  <a:schemeClr val="tx2"/>
                </a:solidFill>
              </a:rPr>
              <a:t>:</a:t>
            </a:r>
          </a:p>
          <a:p>
            <a:pPr marL="514350" indent="-514350">
              <a:buNone/>
            </a:pPr>
            <a:endParaRPr lang="en-US" sz="1600" dirty="0">
              <a:solidFill>
                <a:schemeClr val="tx2"/>
              </a:solidFill>
            </a:endParaRPr>
          </a:p>
          <a:p>
            <a:pPr marL="514350" indent="-514350">
              <a:buNone/>
            </a:pPr>
            <a:endParaRPr lang="en-US" sz="1600" dirty="0" smtClean="0">
              <a:solidFill>
                <a:schemeClr val="tx2"/>
              </a:solidFill>
            </a:endParaRPr>
          </a:p>
          <a:p>
            <a:pPr marL="514350" indent="-514350">
              <a:buNone/>
            </a:pPr>
            <a:r>
              <a:rPr lang="en-US" sz="1600" dirty="0" smtClean="0">
                <a:solidFill>
                  <a:schemeClr val="tx2"/>
                </a:solidFill>
              </a:rPr>
              <a:t>		</a:t>
            </a:r>
          </a:p>
          <a:p>
            <a:pPr marL="514350" indent="-514350">
              <a:buNone/>
            </a:pPr>
            <a:r>
              <a:rPr lang="en-US" sz="1800" dirty="0" smtClean="0">
                <a:solidFill>
                  <a:schemeClr val="tx2"/>
                </a:solidFill>
              </a:rPr>
              <a:t>		- </a:t>
            </a:r>
            <a:r>
              <a:rPr lang="vi-VN" sz="1800" dirty="0">
                <a:solidFill>
                  <a:schemeClr val="tx2"/>
                </a:solidFill>
              </a:rPr>
              <a:t>Tỷ lệ nhân viên y tế chuyên môn của khu vực lâm sàng, cận lâm sàng trên tổng số người làm việc chuyên môn của cơ sở khám bệnh, chữa bệnh</a:t>
            </a:r>
            <a:endParaRPr lang="en-US" sz="1800" dirty="0">
              <a:solidFill>
                <a:schemeClr val="tx2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II. BỆNH VIỆN TỰ CHẤM ĐIỂM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9289806"/>
              </p:ext>
            </p:extLst>
          </p:nvPr>
        </p:nvGraphicFramePr>
        <p:xfrm>
          <a:off x="1004664" y="2706236"/>
          <a:ext cx="7671792" cy="13335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97603">
                  <a:extLst>
                    <a:ext uri="{9D8B030D-6E8A-4147-A177-3AD203B41FA5}">
                      <a16:colId xmlns:a16="http://schemas.microsoft.com/office/drawing/2014/main" val="4237666089"/>
                    </a:ext>
                  </a:extLst>
                </a:gridCol>
                <a:gridCol w="1458063">
                  <a:extLst>
                    <a:ext uri="{9D8B030D-6E8A-4147-A177-3AD203B41FA5}">
                      <a16:colId xmlns:a16="http://schemas.microsoft.com/office/drawing/2014/main" val="471104669"/>
                    </a:ext>
                  </a:extLst>
                </a:gridCol>
                <a:gridCol w="1458063">
                  <a:extLst>
                    <a:ext uri="{9D8B030D-6E8A-4147-A177-3AD203B41FA5}">
                      <a16:colId xmlns:a16="http://schemas.microsoft.com/office/drawing/2014/main" val="778611194"/>
                    </a:ext>
                  </a:extLst>
                </a:gridCol>
                <a:gridCol w="1458063">
                  <a:extLst>
                    <a:ext uri="{9D8B030D-6E8A-4147-A177-3AD203B41FA5}">
                      <a16:colId xmlns:a16="http://schemas.microsoft.com/office/drawing/2014/main" val="1037143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95250" algn="ctr" rtl="0" eaLnBrk="1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kumimoji="0" lang="en-US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Nội</a:t>
                      </a:r>
                      <a:r>
                        <a:rPr kumimoji="0" lang="en-US" sz="11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dung</a:t>
                      </a:r>
                      <a:endParaRPr kumimoji="0" lang="en-US" sz="11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0" algn="ctr" rtl="0" eaLnBrk="1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kumimoji="0" lang="en-US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Điểm</a:t>
                      </a:r>
                      <a:r>
                        <a:rPr kumimoji="0" lang="en-US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theo</a:t>
                      </a:r>
                      <a:r>
                        <a:rPr kumimoji="0" lang="en-US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QĐ 6062</a:t>
                      </a:r>
                      <a:endParaRPr kumimoji="0" lang="en-US" sz="11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95250" algn="ctr" rtl="0" eaLnBrk="1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kumimoji="0" lang="en-US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Điểm</a:t>
                      </a:r>
                      <a:r>
                        <a:rPr kumimoji="0" lang="en-US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của</a:t>
                      </a:r>
                      <a:r>
                        <a:rPr kumimoji="0" lang="en-US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Bệnh</a:t>
                      </a:r>
                      <a:r>
                        <a:rPr kumimoji="0" lang="en-US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viện</a:t>
                      </a:r>
                      <a:endParaRPr kumimoji="0" lang="en-US" sz="11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9525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Chi</a:t>
                      </a:r>
                      <a:r>
                        <a:rPr kumimoji="0" lang="en-US" sz="11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10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tiết</a:t>
                      </a:r>
                      <a:r>
                        <a:rPr kumimoji="0" lang="en-US" sz="11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10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cách</a:t>
                      </a:r>
                      <a:r>
                        <a:rPr kumimoji="0" lang="en-US" sz="11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10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chấm</a:t>
                      </a:r>
                      <a:r>
                        <a:rPr kumimoji="0" lang="en-US" sz="11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10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điểm</a:t>
                      </a:r>
                      <a:endParaRPr kumimoji="0" lang="en-US" sz="11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14295657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9525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BR" sz="1100" dirty="0" smtClean="0">
                          <a:effectLst/>
                        </a:rPr>
                        <a:t>Bảo</a:t>
                      </a:r>
                      <a:r>
                        <a:rPr lang="pt-BR" sz="1100" baseline="0" dirty="0" smtClean="0">
                          <a:effectLst/>
                        </a:rPr>
                        <a:t> đảm tuyển đủ lao động theo quy định Thông tư 08/2007/TTLT-BYT-BNV ngày 05/06/2007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63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 điểm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0215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450215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09253625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9525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BR" sz="1100" dirty="0" smtClean="0">
                          <a:effectLst/>
                        </a:rPr>
                        <a:t>Không</a:t>
                      </a:r>
                      <a:r>
                        <a:rPr lang="pt-BR" sz="1100" baseline="0" dirty="0" smtClean="0">
                          <a:effectLst/>
                        </a:rPr>
                        <a:t> b</a:t>
                      </a:r>
                      <a:r>
                        <a:rPr lang="pt-BR" sz="1100" dirty="0" smtClean="0">
                          <a:effectLst/>
                        </a:rPr>
                        <a:t>ảo</a:t>
                      </a:r>
                      <a:r>
                        <a:rPr lang="pt-BR" sz="1100" baseline="0" dirty="0" smtClean="0">
                          <a:effectLst/>
                        </a:rPr>
                        <a:t> đảm tuyển đủ lao động theo quy định Thông tư 08/2007/TTLT-BYT-BNV ngày 05/06/2007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63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 điểm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0215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450215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935088351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6722908"/>
              </p:ext>
            </p:extLst>
          </p:nvPr>
        </p:nvGraphicFramePr>
        <p:xfrm>
          <a:off x="1004664" y="4349092"/>
          <a:ext cx="7671792" cy="75514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97603">
                  <a:extLst>
                    <a:ext uri="{9D8B030D-6E8A-4147-A177-3AD203B41FA5}">
                      <a16:colId xmlns:a16="http://schemas.microsoft.com/office/drawing/2014/main" val="4237666089"/>
                    </a:ext>
                  </a:extLst>
                </a:gridCol>
                <a:gridCol w="1458063">
                  <a:extLst>
                    <a:ext uri="{9D8B030D-6E8A-4147-A177-3AD203B41FA5}">
                      <a16:colId xmlns:a16="http://schemas.microsoft.com/office/drawing/2014/main" val="471104669"/>
                    </a:ext>
                  </a:extLst>
                </a:gridCol>
                <a:gridCol w="1458063">
                  <a:extLst>
                    <a:ext uri="{9D8B030D-6E8A-4147-A177-3AD203B41FA5}">
                      <a16:colId xmlns:a16="http://schemas.microsoft.com/office/drawing/2014/main" val="778611194"/>
                    </a:ext>
                  </a:extLst>
                </a:gridCol>
                <a:gridCol w="1458063">
                  <a:extLst>
                    <a:ext uri="{9D8B030D-6E8A-4147-A177-3AD203B41FA5}">
                      <a16:colId xmlns:a16="http://schemas.microsoft.com/office/drawing/2014/main" val="128330338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95250" algn="ctr" rtl="0" eaLnBrk="1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kumimoji="0" lang="en-US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Nội</a:t>
                      </a:r>
                      <a:r>
                        <a:rPr kumimoji="0" lang="en-US" sz="11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dung</a:t>
                      </a:r>
                      <a:endParaRPr kumimoji="0" lang="en-US" sz="11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635" algn="ctr" rtl="0" eaLnBrk="1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kumimoji="0" lang="en-US" sz="11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Điểm</a:t>
                      </a:r>
                      <a:r>
                        <a:rPr kumimoji="0" lang="en-US" sz="11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11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theo</a:t>
                      </a:r>
                      <a:r>
                        <a:rPr kumimoji="0" lang="en-US" sz="11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QĐ 6062</a:t>
                      </a:r>
                      <a:endParaRPr kumimoji="0" lang="en-US" sz="11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95250" algn="ctr" rtl="0" eaLnBrk="1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kumimoji="0" lang="en-US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Điểm</a:t>
                      </a:r>
                      <a:r>
                        <a:rPr kumimoji="0" lang="en-US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của</a:t>
                      </a:r>
                      <a:r>
                        <a:rPr kumimoji="0" lang="en-US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Bệnh</a:t>
                      </a:r>
                      <a:r>
                        <a:rPr kumimoji="0" lang="en-US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viện</a:t>
                      </a:r>
                      <a:endParaRPr kumimoji="0" lang="en-US" sz="11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9525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Chi</a:t>
                      </a:r>
                      <a:r>
                        <a:rPr kumimoji="0" lang="en-US" sz="11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10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tiết</a:t>
                      </a:r>
                      <a:r>
                        <a:rPr kumimoji="0" lang="en-US" sz="11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10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cách</a:t>
                      </a:r>
                      <a:r>
                        <a:rPr kumimoji="0" lang="en-US" sz="11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10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chấm</a:t>
                      </a:r>
                      <a:r>
                        <a:rPr kumimoji="0" lang="en-US" sz="11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10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điểm</a:t>
                      </a:r>
                      <a:endParaRPr kumimoji="0" lang="en-US" sz="11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14295657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450215" marR="63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≥ 02 trở lên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635" indent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pt-BR" sz="11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 điểm</a:t>
                      </a:r>
                      <a:endParaRPr kumimoji="0" lang="en-US" sz="11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0215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450215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09253625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450215" marR="63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&lt; 02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635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pt-BR" sz="11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 điểm</a:t>
                      </a:r>
                      <a:endParaRPr kumimoji="0" lang="en-US" sz="11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0215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450215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935088351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1980744"/>
              </p:ext>
            </p:extLst>
          </p:nvPr>
        </p:nvGraphicFramePr>
        <p:xfrm>
          <a:off x="1004664" y="5728350"/>
          <a:ext cx="7671792" cy="77114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97603">
                  <a:extLst>
                    <a:ext uri="{9D8B030D-6E8A-4147-A177-3AD203B41FA5}">
                      <a16:colId xmlns:a16="http://schemas.microsoft.com/office/drawing/2014/main" val="4237666089"/>
                    </a:ext>
                  </a:extLst>
                </a:gridCol>
                <a:gridCol w="1458063">
                  <a:extLst>
                    <a:ext uri="{9D8B030D-6E8A-4147-A177-3AD203B41FA5}">
                      <a16:colId xmlns:a16="http://schemas.microsoft.com/office/drawing/2014/main" val="471104669"/>
                    </a:ext>
                  </a:extLst>
                </a:gridCol>
                <a:gridCol w="1458063">
                  <a:extLst>
                    <a:ext uri="{9D8B030D-6E8A-4147-A177-3AD203B41FA5}">
                      <a16:colId xmlns:a16="http://schemas.microsoft.com/office/drawing/2014/main" val="778611194"/>
                    </a:ext>
                  </a:extLst>
                </a:gridCol>
                <a:gridCol w="1458063">
                  <a:extLst>
                    <a:ext uri="{9D8B030D-6E8A-4147-A177-3AD203B41FA5}">
                      <a16:colId xmlns:a16="http://schemas.microsoft.com/office/drawing/2014/main" val="128330338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95250" algn="ctr" rtl="0" eaLnBrk="1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kumimoji="0" lang="en-US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Nội</a:t>
                      </a:r>
                      <a:r>
                        <a:rPr kumimoji="0" lang="en-US" sz="11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dung</a:t>
                      </a:r>
                      <a:endParaRPr kumimoji="0" lang="en-US" sz="11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635" algn="ctr" rtl="0" eaLnBrk="1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kumimoji="0" lang="en-US" sz="11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Điểm</a:t>
                      </a:r>
                      <a:r>
                        <a:rPr kumimoji="0" lang="en-US" sz="11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11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theo</a:t>
                      </a:r>
                      <a:r>
                        <a:rPr kumimoji="0" lang="en-US" sz="11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QĐ 6062</a:t>
                      </a:r>
                      <a:endParaRPr kumimoji="0" lang="en-US" sz="11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95250" algn="ctr" rtl="0" eaLnBrk="1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kumimoji="0" lang="en-US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Điểm</a:t>
                      </a:r>
                      <a:r>
                        <a:rPr kumimoji="0" lang="en-US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của</a:t>
                      </a:r>
                      <a:r>
                        <a:rPr kumimoji="0" lang="en-US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Bệnh</a:t>
                      </a:r>
                      <a:r>
                        <a:rPr kumimoji="0" lang="en-US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viện</a:t>
                      </a:r>
                      <a:endParaRPr kumimoji="0" lang="en-US" sz="11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9525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Chi</a:t>
                      </a:r>
                      <a:r>
                        <a:rPr kumimoji="0" lang="en-US" sz="11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10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tiết</a:t>
                      </a:r>
                      <a:r>
                        <a:rPr kumimoji="0" lang="en-US" sz="11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10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cách</a:t>
                      </a:r>
                      <a:r>
                        <a:rPr kumimoji="0" lang="en-US" sz="11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10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chấm</a:t>
                      </a:r>
                      <a:r>
                        <a:rPr kumimoji="0" lang="en-US" sz="11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10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điểm</a:t>
                      </a:r>
                      <a:endParaRPr kumimoji="0" lang="en-US" sz="11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14295657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R="63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 </a:t>
                      </a:r>
                      <a:r>
                        <a:rPr lang="pt-BR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pt-BR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Từ 75% tổng số nhân viên y tế trở lên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63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 điểm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0215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450215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09253625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R="63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 - </a:t>
                      </a:r>
                      <a:r>
                        <a:rPr lang="pt-BR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Dưới 75% tổng số nhân viên y tế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63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0,5 điểm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0215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450215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9350883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04592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25358" y="1700808"/>
            <a:ext cx="8503920" cy="45720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2"/>
            </a:pPr>
            <a:r>
              <a:rPr lang="en-US" sz="1800" dirty="0" err="1" smtClean="0"/>
              <a:t>Nhóm</a:t>
            </a:r>
            <a:r>
              <a:rPr lang="en-US" sz="1800" dirty="0" smtClean="0"/>
              <a:t> </a:t>
            </a:r>
            <a:r>
              <a:rPr lang="en-US" sz="1800" dirty="0" err="1" smtClean="0"/>
              <a:t>tiêu</a:t>
            </a:r>
            <a:r>
              <a:rPr lang="en-US" sz="1800" dirty="0" smtClean="0"/>
              <a:t> </a:t>
            </a:r>
            <a:r>
              <a:rPr lang="en-US" sz="1800" dirty="0" err="1" smtClean="0"/>
              <a:t>chí</a:t>
            </a:r>
            <a:r>
              <a:rPr lang="en-US" sz="1800" dirty="0" smtClean="0"/>
              <a:t>: </a:t>
            </a:r>
            <a:r>
              <a:rPr lang="en-US" sz="1800" dirty="0" err="1" smtClean="0"/>
              <a:t>Cơ</a:t>
            </a:r>
            <a:r>
              <a:rPr lang="en-US" sz="1800" dirty="0" smtClean="0"/>
              <a:t> </a:t>
            </a:r>
            <a:r>
              <a:rPr lang="en-US" sz="1800" dirty="0" err="1" smtClean="0"/>
              <a:t>cấu</a:t>
            </a:r>
            <a:r>
              <a:rPr lang="en-US" sz="1800" dirty="0" smtClean="0"/>
              <a:t> </a:t>
            </a:r>
            <a:r>
              <a:rPr lang="en-US" sz="1800" dirty="0" err="1" smtClean="0"/>
              <a:t>lao</a:t>
            </a:r>
            <a:r>
              <a:rPr lang="en-US" sz="1800" dirty="0" smtClean="0"/>
              <a:t> </a:t>
            </a:r>
            <a:r>
              <a:rPr lang="en-US" sz="1800" dirty="0" err="1" smtClean="0"/>
              <a:t>động</a:t>
            </a:r>
            <a:r>
              <a:rPr lang="en-US" sz="1800" dirty="0" smtClean="0"/>
              <a:t>, </a:t>
            </a:r>
            <a:r>
              <a:rPr lang="en-US" sz="1800" dirty="0" err="1" smtClean="0"/>
              <a:t>trình</a:t>
            </a:r>
            <a:r>
              <a:rPr lang="en-US" sz="1800" dirty="0" smtClean="0"/>
              <a:t> </a:t>
            </a:r>
            <a:r>
              <a:rPr lang="en-US" sz="1800" dirty="0" err="1" smtClean="0"/>
              <a:t>độ</a:t>
            </a:r>
            <a:r>
              <a:rPr lang="en-US" sz="1800" dirty="0" smtClean="0"/>
              <a:t> </a:t>
            </a:r>
            <a:r>
              <a:rPr lang="en-US" sz="1800" dirty="0" err="1" smtClean="0"/>
              <a:t>nhân</a:t>
            </a:r>
            <a:r>
              <a:rPr lang="en-US" sz="1800" dirty="0" smtClean="0"/>
              <a:t> </a:t>
            </a:r>
            <a:r>
              <a:rPr lang="en-US" sz="1800" dirty="0" err="1" smtClean="0"/>
              <a:t>viên</a:t>
            </a:r>
            <a:r>
              <a:rPr lang="en-US" sz="1800" dirty="0" smtClean="0"/>
              <a:t> Y </a:t>
            </a:r>
            <a:r>
              <a:rPr lang="en-US" sz="1800" dirty="0" err="1" smtClean="0"/>
              <a:t>tế</a:t>
            </a:r>
            <a:endParaRPr lang="en-US" sz="1800" dirty="0" smtClean="0"/>
          </a:p>
          <a:p>
            <a:pPr marL="788670" lvl="1" indent="-514350">
              <a:buFont typeface="+mj-lt"/>
              <a:buAutoNum type="alphaLcParenR" startAt="2"/>
            </a:pPr>
            <a:r>
              <a:rPr lang="en-US" sz="1600" dirty="0" err="1" smtClean="0"/>
              <a:t>Trình</a:t>
            </a:r>
            <a:r>
              <a:rPr lang="en-US" sz="1600" dirty="0" smtClean="0"/>
              <a:t> </a:t>
            </a:r>
            <a:r>
              <a:rPr lang="en-US" sz="1600" dirty="0" err="1" smtClean="0"/>
              <a:t>độ</a:t>
            </a:r>
            <a:r>
              <a:rPr lang="en-US" sz="1600" dirty="0" smtClean="0"/>
              <a:t> </a:t>
            </a:r>
            <a:r>
              <a:rPr lang="en-US" sz="1600" dirty="0" err="1" smtClean="0"/>
              <a:t>nhân</a:t>
            </a:r>
            <a:r>
              <a:rPr lang="en-US" sz="1600" dirty="0" smtClean="0"/>
              <a:t> </a:t>
            </a:r>
            <a:r>
              <a:rPr lang="en-US" sz="1600" dirty="0" err="1" smtClean="0"/>
              <a:t>viên</a:t>
            </a:r>
            <a:r>
              <a:rPr lang="en-US" sz="1600" dirty="0" smtClean="0"/>
              <a:t> y </a:t>
            </a:r>
            <a:r>
              <a:rPr lang="en-US" sz="1600" dirty="0" err="1" smtClean="0"/>
              <a:t>tế</a:t>
            </a:r>
            <a:r>
              <a:rPr lang="en-US" sz="1600" dirty="0" smtClean="0"/>
              <a:t>:</a:t>
            </a:r>
          </a:p>
          <a:p>
            <a:pPr marL="274320" lvl="1" indent="0">
              <a:lnSpc>
                <a:spcPct val="150000"/>
              </a:lnSpc>
              <a:spcAft>
                <a:spcPts val="600"/>
              </a:spcAft>
              <a:buNone/>
            </a:pPr>
            <a:r>
              <a:rPr lang="en-US" sz="1600" dirty="0" smtClean="0"/>
              <a:t>	- </a:t>
            </a:r>
            <a:r>
              <a:rPr lang="en-US" sz="1600" dirty="0" err="1" smtClean="0"/>
              <a:t>Người</a:t>
            </a:r>
            <a:r>
              <a:rPr lang="en-US" sz="1600" dirty="0" smtClean="0"/>
              <a:t> </a:t>
            </a:r>
            <a:r>
              <a:rPr lang="en-US" sz="1600" dirty="0" err="1" smtClean="0"/>
              <a:t>chịu</a:t>
            </a:r>
            <a:r>
              <a:rPr lang="en-US" sz="1600" dirty="0" smtClean="0"/>
              <a:t> </a:t>
            </a:r>
            <a:r>
              <a:rPr lang="en-US" sz="1600" dirty="0" err="1" smtClean="0"/>
              <a:t>trách</a:t>
            </a:r>
            <a:r>
              <a:rPr lang="en-US" sz="1600" dirty="0" smtClean="0"/>
              <a:t> </a:t>
            </a:r>
            <a:r>
              <a:rPr lang="en-US" sz="1600" dirty="0" err="1" smtClean="0"/>
              <a:t>nhiệm</a:t>
            </a:r>
            <a:r>
              <a:rPr lang="en-US" sz="1600" dirty="0" smtClean="0"/>
              <a:t> </a:t>
            </a:r>
            <a:r>
              <a:rPr lang="en-US" sz="1600" dirty="0" err="1" smtClean="0"/>
              <a:t>chuyên</a:t>
            </a:r>
            <a:r>
              <a:rPr lang="en-US" sz="1600" dirty="0" smtClean="0"/>
              <a:t> </a:t>
            </a:r>
            <a:r>
              <a:rPr lang="en-US" sz="1600" dirty="0" err="1" smtClean="0"/>
              <a:t>môn</a:t>
            </a:r>
            <a:r>
              <a:rPr lang="en-US" sz="1600" dirty="0" smtClean="0"/>
              <a:t> </a:t>
            </a:r>
            <a:r>
              <a:rPr lang="en-US" sz="1600" dirty="0" err="1" smtClean="0"/>
              <a:t>kỹ</a:t>
            </a:r>
            <a:r>
              <a:rPr lang="en-US" sz="1600" dirty="0" smtClean="0"/>
              <a:t> </a:t>
            </a:r>
            <a:r>
              <a:rPr lang="en-US" sz="1600" dirty="0" err="1" smtClean="0"/>
              <a:t>thuật</a:t>
            </a:r>
            <a:r>
              <a:rPr lang="en-US" sz="1600" dirty="0" smtClean="0"/>
              <a:t> </a:t>
            </a:r>
            <a:r>
              <a:rPr lang="en-US" sz="1600" dirty="0" err="1" smtClean="0"/>
              <a:t>của</a:t>
            </a:r>
            <a:r>
              <a:rPr lang="en-US" sz="1600" dirty="0" smtClean="0"/>
              <a:t> </a:t>
            </a:r>
            <a:r>
              <a:rPr lang="en-US" sz="1600" dirty="0" err="1" smtClean="0"/>
              <a:t>cơ</a:t>
            </a:r>
            <a:r>
              <a:rPr lang="en-US" sz="1600" dirty="0" smtClean="0"/>
              <a:t> </a:t>
            </a:r>
            <a:r>
              <a:rPr lang="en-US" sz="1600" dirty="0" err="1" smtClean="0"/>
              <a:t>sở</a:t>
            </a:r>
            <a:endParaRPr lang="en-US" sz="1600" dirty="0"/>
          </a:p>
          <a:p>
            <a:pPr marL="788670" lvl="1" indent="-514350">
              <a:buFont typeface="+mj-lt"/>
              <a:buAutoNum type="alphaLcParenR"/>
            </a:pPr>
            <a:endParaRPr lang="en-US" sz="1600" dirty="0" smtClean="0"/>
          </a:p>
          <a:p>
            <a:pPr marL="274320" lvl="1" indent="0">
              <a:buNone/>
            </a:pPr>
            <a:endParaRPr lang="en-US" sz="1600" dirty="0" smtClean="0"/>
          </a:p>
          <a:p>
            <a:pPr marL="274320" lvl="1" indent="0">
              <a:buNone/>
            </a:pPr>
            <a:endParaRPr lang="en-US" sz="1600" dirty="0"/>
          </a:p>
          <a:p>
            <a:pPr marL="514350" indent="-514350">
              <a:buNone/>
            </a:pPr>
            <a:r>
              <a:rPr lang="en-US" sz="1800" dirty="0" smtClean="0"/>
              <a:t>	</a:t>
            </a:r>
            <a:r>
              <a:rPr lang="en-US" sz="1600" dirty="0">
                <a:solidFill>
                  <a:schemeClr val="tx2"/>
                </a:solidFill>
              </a:rPr>
              <a:t>	- </a:t>
            </a:r>
            <a:r>
              <a:rPr lang="en-US" sz="1600" dirty="0" err="1" smtClean="0">
                <a:solidFill>
                  <a:schemeClr val="tx2"/>
                </a:solidFill>
              </a:rPr>
              <a:t>Các</a:t>
            </a:r>
            <a:r>
              <a:rPr lang="en-US" sz="1600" dirty="0" smtClean="0">
                <a:solidFill>
                  <a:schemeClr val="tx2"/>
                </a:solidFill>
              </a:rPr>
              <a:t> </a:t>
            </a:r>
            <a:r>
              <a:rPr lang="en-US" sz="1600" dirty="0" err="1" smtClean="0">
                <a:solidFill>
                  <a:schemeClr val="tx2"/>
                </a:solidFill>
              </a:rPr>
              <a:t>trưởng</a:t>
            </a:r>
            <a:r>
              <a:rPr lang="en-US" sz="1600" dirty="0" smtClean="0">
                <a:solidFill>
                  <a:schemeClr val="tx2"/>
                </a:solidFill>
              </a:rPr>
              <a:t> </a:t>
            </a:r>
            <a:r>
              <a:rPr lang="en-US" sz="1600" dirty="0" err="1" smtClean="0">
                <a:solidFill>
                  <a:schemeClr val="tx2"/>
                </a:solidFill>
              </a:rPr>
              <a:t>khoa</a:t>
            </a:r>
            <a:r>
              <a:rPr lang="en-US" sz="1600" dirty="0" smtClean="0">
                <a:solidFill>
                  <a:schemeClr val="tx2"/>
                </a:solidFill>
              </a:rPr>
              <a:t> </a:t>
            </a:r>
            <a:r>
              <a:rPr lang="en-US" sz="1600" dirty="0" err="1" smtClean="0">
                <a:solidFill>
                  <a:schemeClr val="tx2"/>
                </a:solidFill>
              </a:rPr>
              <a:t>phụ</a:t>
            </a:r>
            <a:r>
              <a:rPr lang="en-US" sz="1600" dirty="0" smtClean="0">
                <a:solidFill>
                  <a:schemeClr val="tx2"/>
                </a:solidFill>
              </a:rPr>
              <a:t> </a:t>
            </a:r>
            <a:r>
              <a:rPr lang="en-US" sz="1600" dirty="0" err="1" smtClean="0">
                <a:solidFill>
                  <a:schemeClr val="tx2"/>
                </a:solidFill>
              </a:rPr>
              <a:t>trách</a:t>
            </a:r>
            <a:r>
              <a:rPr lang="en-US" sz="1600" dirty="0" smtClean="0">
                <a:solidFill>
                  <a:schemeClr val="tx2"/>
                </a:solidFill>
              </a:rPr>
              <a:t> </a:t>
            </a:r>
            <a:r>
              <a:rPr lang="en-US" sz="1600" dirty="0" err="1" smtClean="0">
                <a:solidFill>
                  <a:schemeClr val="tx2"/>
                </a:solidFill>
              </a:rPr>
              <a:t>chuyên</a:t>
            </a:r>
            <a:r>
              <a:rPr lang="en-US" sz="1600" dirty="0" smtClean="0">
                <a:solidFill>
                  <a:schemeClr val="tx2"/>
                </a:solidFill>
              </a:rPr>
              <a:t> </a:t>
            </a:r>
            <a:r>
              <a:rPr lang="en-US" sz="1600" dirty="0" err="1" smtClean="0">
                <a:solidFill>
                  <a:schemeClr val="tx2"/>
                </a:solidFill>
              </a:rPr>
              <a:t>môn</a:t>
            </a:r>
            <a:r>
              <a:rPr lang="en-US" sz="1600" dirty="0" smtClean="0">
                <a:solidFill>
                  <a:schemeClr val="tx2"/>
                </a:solidFill>
              </a:rPr>
              <a:t> </a:t>
            </a:r>
            <a:r>
              <a:rPr lang="en-US" sz="1600" dirty="0" err="1" smtClean="0">
                <a:solidFill>
                  <a:schemeClr val="tx2"/>
                </a:solidFill>
              </a:rPr>
              <a:t>kỹ</a:t>
            </a:r>
            <a:r>
              <a:rPr lang="en-US" sz="1600" dirty="0" smtClean="0">
                <a:solidFill>
                  <a:schemeClr val="tx2"/>
                </a:solidFill>
              </a:rPr>
              <a:t> </a:t>
            </a:r>
            <a:r>
              <a:rPr lang="en-US" sz="1600" dirty="0" err="1" smtClean="0">
                <a:solidFill>
                  <a:schemeClr val="tx2"/>
                </a:solidFill>
              </a:rPr>
              <a:t>thuật</a:t>
            </a:r>
            <a:r>
              <a:rPr lang="en-US" sz="1600" dirty="0" smtClean="0">
                <a:solidFill>
                  <a:schemeClr val="tx2"/>
                </a:solidFill>
              </a:rPr>
              <a:t> </a:t>
            </a:r>
            <a:r>
              <a:rPr lang="en-US" sz="1600" dirty="0" err="1" smtClean="0">
                <a:solidFill>
                  <a:schemeClr val="tx2"/>
                </a:solidFill>
              </a:rPr>
              <a:t>của</a:t>
            </a:r>
            <a:r>
              <a:rPr lang="en-US" sz="1600" dirty="0" smtClean="0">
                <a:solidFill>
                  <a:schemeClr val="tx2"/>
                </a:solidFill>
              </a:rPr>
              <a:t> </a:t>
            </a:r>
            <a:r>
              <a:rPr lang="en-US" sz="1600" dirty="0" err="1" smtClean="0">
                <a:solidFill>
                  <a:schemeClr val="tx2"/>
                </a:solidFill>
              </a:rPr>
              <a:t>khoa</a:t>
            </a:r>
            <a:endParaRPr lang="en-US" sz="1600" dirty="0" smtClean="0">
              <a:solidFill>
                <a:schemeClr val="tx2"/>
              </a:solidFill>
            </a:endParaRPr>
          </a:p>
          <a:p>
            <a:pPr marL="514350" indent="-514350">
              <a:buNone/>
            </a:pPr>
            <a:endParaRPr lang="en-US" sz="1600" dirty="0">
              <a:solidFill>
                <a:schemeClr val="tx2"/>
              </a:solidFill>
            </a:endParaRPr>
          </a:p>
          <a:p>
            <a:pPr marL="514350" indent="-514350">
              <a:buNone/>
            </a:pPr>
            <a:endParaRPr lang="en-US" sz="1600" dirty="0" smtClean="0">
              <a:solidFill>
                <a:schemeClr val="tx2"/>
              </a:solidFill>
            </a:endParaRPr>
          </a:p>
          <a:p>
            <a:pPr marL="514350" indent="-514350">
              <a:buNone/>
            </a:pPr>
            <a:r>
              <a:rPr lang="en-US" sz="1600" dirty="0" smtClean="0">
                <a:solidFill>
                  <a:schemeClr val="tx2"/>
                </a:solidFill>
              </a:rPr>
              <a:t>		</a:t>
            </a:r>
          </a:p>
          <a:p>
            <a:pPr marL="514350" indent="-514350">
              <a:buNone/>
            </a:pPr>
            <a:r>
              <a:rPr lang="en-US" sz="1800" dirty="0" smtClean="0">
                <a:solidFill>
                  <a:schemeClr val="tx2"/>
                </a:solidFill>
              </a:rPr>
              <a:t>		</a:t>
            </a:r>
            <a:endParaRPr lang="en-US" sz="1800" dirty="0">
              <a:solidFill>
                <a:schemeClr val="tx2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II. BỆNH VIỆN TỰ CHẤM ĐIỂM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2477789"/>
              </p:ext>
            </p:extLst>
          </p:nvPr>
        </p:nvGraphicFramePr>
        <p:xfrm>
          <a:off x="998549" y="2765294"/>
          <a:ext cx="7671792" cy="95173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97603">
                  <a:extLst>
                    <a:ext uri="{9D8B030D-6E8A-4147-A177-3AD203B41FA5}">
                      <a16:colId xmlns:a16="http://schemas.microsoft.com/office/drawing/2014/main" val="4237666089"/>
                    </a:ext>
                  </a:extLst>
                </a:gridCol>
                <a:gridCol w="1458063">
                  <a:extLst>
                    <a:ext uri="{9D8B030D-6E8A-4147-A177-3AD203B41FA5}">
                      <a16:colId xmlns:a16="http://schemas.microsoft.com/office/drawing/2014/main" val="471104669"/>
                    </a:ext>
                  </a:extLst>
                </a:gridCol>
                <a:gridCol w="1458063">
                  <a:extLst>
                    <a:ext uri="{9D8B030D-6E8A-4147-A177-3AD203B41FA5}">
                      <a16:colId xmlns:a16="http://schemas.microsoft.com/office/drawing/2014/main" val="778611194"/>
                    </a:ext>
                  </a:extLst>
                </a:gridCol>
                <a:gridCol w="1458063">
                  <a:extLst>
                    <a:ext uri="{9D8B030D-6E8A-4147-A177-3AD203B41FA5}">
                      <a16:colId xmlns:a16="http://schemas.microsoft.com/office/drawing/2014/main" val="128330338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95250" algn="ctr" rtl="0" eaLnBrk="1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kumimoji="0" lang="en-US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Nội</a:t>
                      </a:r>
                      <a:r>
                        <a:rPr kumimoji="0" lang="en-US" sz="11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dung</a:t>
                      </a:r>
                      <a:endParaRPr kumimoji="0" lang="en-US" sz="11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635" algn="ctr" rtl="0" eaLnBrk="1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kumimoji="0" lang="en-US" sz="11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Điểm</a:t>
                      </a:r>
                      <a:r>
                        <a:rPr kumimoji="0" lang="en-US" sz="11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11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theo</a:t>
                      </a:r>
                      <a:r>
                        <a:rPr kumimoji="0" lang="en-US" sz="11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QĐ 6062</a:t>
                      </a:r>
                      <a:endParaRPr kumimoji="0" lang="en-US" sz="11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95250" algn="ctr" rtl="0" eaLnBrk="1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kumimoji="0" lang="en-US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Điểm</a:t>
                      </a:r>
                      <a:r>
                        <a:rPr kumimoji="0" lang="en-US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của</a:t>
                      </a:r>
                      <a:r>
                        <a:rPr kumimoji="0" lang="en-US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Bệnh</a:t>
                      </a:r>
                      <a:r>
                        <a:rPr kumimoji="0" lang="en-US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viện</a:t>
                      </a:r>
                      <a:endParaRPr kumimoji="0" lang="en-US" sz="11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9525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Chi</a:t>
                      </a:r>
                      <a:r>
                        <a:rPr kumimoji="0" lang="en-US" sz="11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10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tiết</a:t>
                      </a:r>
                      <a:r>
                        <a:rPr kumimoji="0" lang="en-US" sz="11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10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cách</a:t>
                      </a:r>
                      <a:r>
                        <a:rPr kumimoji="0" lang="en-US" sz="11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10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chấm</a:t>
                      </a:r>
                      <a:r>
                        <a:rPr kumimoji="0" lang="en-US" sz="11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10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điểm</a:t>
                      </a:r>
                      <a:endParaRPr kumimoji="0" lang="en-US" sz="11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14295657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R="63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Trình độ chuyên môn sau đại học; có chứng chỉ về quản lý hành chính hoặc quản lý bệnh viện; 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63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 điểm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0215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450215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09253625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R="63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Không đáp ứng tiêu chuẩn trên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63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 điểm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0215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450215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935088351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9449664"/>
              </p:ext>
            </p:extLst>
          </p:nvPr>
        </p:nvGraphicFramePr>
        <p:xfrm>
          <a:off x="998549" y="4242064"/>
          <a:ext cx="7671792" cy="150571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97603">
                  <a:extLst>
                    <a:ext uri="{9D8B030D-6E8A-4147-A177-3AD203B41FA5}">
                      <a16:colId xmlns:a16="http://schemas.microsoft.com/office/drawing/2014/main" val="4237666089"/>
                    </a:ext>
                  </a:extLst>
                </a:gridCol>
                <a:gridCol w="1458063">
                  <a:extLst>
                    <a:ext uri="{9D8B030D-6E8A-4147-A177-3AD203B41FA5}">
                      <a16:colId xmlns:a16="http://schemas.microsoft.com/office/drawing/2014/main" val="471104669"/>
                    </a:ext>
                  </a:extLst>
                </a:gridCol>
                <a:gridCol w="1458063">
                  <a:extLst>
                    <a:ext uri="{9D8B030D-6E8A-4147-A177-3AD203B41FA5}">
                      <a16:colId xmlns:a16="http://schemas.microsoft.com/office/drawing/2014/main" val="778611194"/>
                    </a:ext>
                  </a:extLst>
                </a:gridCol>
                <a:gridCol w="1458063">
                  <a:extLst>
                    <a:ext uri="{9D8B030D-6E8A-4147-A177-3AD203B41FA5}">
                      <a16:colId xmlns:a16="http://schemas.microsoft.com/office/drawing/2014/main" val="128330338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95250" algn="ctr" rtl="0" eaLnBrk="1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kumimoji="0" lang="en-US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Nội</a:t>
                      </a:r>
                      <a:r>
                        <a:rPr kumimoji="0" lang="en-US" sz="11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dung</a:t>
                      </a:r>
                      <a:endParaRPr kumimoji="0" lang="en-US" sz="11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635" algn="ctr" rtl="0" eaLnBrk="1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kumimoji="0" lang="en-US" sz="11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Điểm</a:t>
                      </a:r>
                      <a:r>
                        <a:rPr kumimoji="0" lang="en-US" sz="11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11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theo</a:t>
                      </a:r>
                      <a:r>
                        <a:rPr kumimoji="0" lang="en-US" sz="11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QĐ 6062</a:t>
                      </a:r>
                      <a:endParaRPr kumimoji="0" lang="en-US" sz="11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95250" algn="ctr" rtl="0" eaLnBrk="1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kumimoji="0" lang="en-US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Điểm</a:t>
                      </a:r>
                      <a:r>
                        <a:rPr kumimoji="0" lang="en-US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của</a:t>
                      </a:r>
                      <a:r>
                        <a:rPr kumimoji="0" lang="en-US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Bệnh</a:t>
                      </a:r>
                      <a:r>
                        <a:rPr kumimoji="0" lang="en-US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viện</a:t>
                      </a:r>
                      <a:endParaRPr kumimoji="0" lang="en-US" sz="11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9525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Chi</a:t>
                      </a:r>
                      <a:r>
                        <a:rPr kumimoji="0" lang="en-US" sz="11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10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tiết</a:t>
                      </a:r>
                      <a:r>
                        <a:rPr kumimoji="0" lang="en-US" sz="11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10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cách</a:t>
                      </a:r>
                      <a:r>
                        <a:rPr kumimoji="0" lang="en-US" sz="11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10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chấm</a:t>
                      </a:r>
                      <a:r>
                        <a:rPr kumimoji="0" lang="en-US" sz="11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10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điểm</a:t>
                      </a:r>
                      <a:endParaRPr kumimoji="0" lang="en-US" sz="11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14295657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R="63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&gt; 60% có trình độ tiến sĩ/ chuyên khoa 2, còn lại tối thiểu trình độ đại học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63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 điểm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0215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450215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09253625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R="63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Từ ≥ 20% đến ≤ 60% có trình độ sau đại học còn lại là trình độ đại học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63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 điểm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0215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450215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93508835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R="63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&lt; 20% có trình độ sau đại học còn lại là trình độ đại học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63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 điểm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R="63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0215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450215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1886050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76557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25358" y="1700808"/>
            <a:ext cx="8503920" cy="45720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2"/>
            </a:pPr>
            <a:r>
              <a:rPr lang="en-US" sz="1800" dirty="0" err="1" smtClean="0"/>
              <a:t>Nhóm</a:t>
            </a:r>
            <a:r>
              <a:rPr lang="en-US" sz="1800" dirty="0" smtClean="0"/>
              <a:t> </a:t>
            </a:r>
            <a:r>
              <a:rPr lang="en-US" sz="1800" dirty="0" err="1" smtClean="0"/>
              <a:t>tiêu</a:t>
            </a:r>
            <a:r>
              <a:rPr lang="en-US" sz="1800" dirty="0" smtClean="0"/>
              <a:t> </a:t>
            </a:r>
            <a:r>
              <a:rPr lang="en-US" sz="1800" dirty="0" err="1" smtClean="0"/>
              <a:t>chí</a:t>
            </a:r>
            <a:r>
              <a:rPr lang="en-US" sz="1800" dirty="0" smtClean="0"/>
              <a:t>: </a:t>
            </a:r>
            <a:r>
              <a:rPr lang="en-US" sz="1800" dirty="0" err="1" smtClean="0"/>
              <a:t>Cơ</a:t>
            </a:r>
            <a:r>
              <a:rPr lang="en-US" sz="1800" dirty="0" smtClean="0"/>
              <a:t> </a:t>
            </a:r>
            <a:r>
              <a:rPr lang="en-US" sz="1800" dirty="0" err="1" smtClean="0"/>
              <a:t>cấu</a:t>
            </a:r>
            <a:r>
              <a:rPr lang="en-US" sz="1800" dirty="0" smtClean="0"/>
              <a:t> </a:t>
            </a:r>
            <a:r>
              <a:rPr lang="en-US" sz="1800" dirty="0" err="1" smtClean="0"/>
              <a:t>lao</a:t>
            </a:r>
            <a:r>
              <a:rPr lang="en-US" sz="1800" dirty="0" smtClean="0"/>
              <a:t> </a:t>
            </a:r>
            <a:r>
              <a:rPr lang="en-US" sz="1800" dirty="0" err="1" smtClean="0"/>
              <a:t>động</a:t>
            </a:r>
            <a:r>
              <a:rPr lang="en-US" sz="1800" dirty="0" smtClean="0"/>
              <a:t>, </a:t>
            </a:r>
            <a:r>
              <a:rPr lang="en-US" sz="1800" dirty="0" err="1" smtClean="0"/>
              <a:t>trình</a:t>
            </a:r>
            <a:r>
              <a:rPr lang="en-US" sz="1800" dirty="0" smtClean="0"/>
              <a:t> </a:t>
            </a:r>
            <a:r>
              <a:rPr lang="en-US" sz="1800" dirty="0" err="1" smtClean="0"/>
              <a:t>độ</a:t>
            </a:r>
            <a:r>
              <a:rPr lang="en-US" sz="1800" dirty="0" smtClean="0"/>
              <a:t> </a:t>
            </a:r>
            <a:r>
              <a:rPr lang="en-US" sz="1800" dirty="0" err="1" smtClean="0"/>
              <a:t>nhân</a:t>
            </a:r>
            <a:r>
              <a:rPr lang="en-US" sz="1800" dirty="0" smtClean="0"/>
              <a:t> </a:t>
            </a:r>
            <a:r>
              <a:rPr lang="en-US" sz="1800" dirty="0" err="1" smtClean="0"/>
              <a:t>viên</a:t>
            </a:r>
            <a:r>
              <a:rPr lang="en-US" sz="1800" dirty="0" smtClean="0"/>
              <a:t> Y </a:t>
            </a:r>
            <a:r>
              <a:rPr lang="en-US" sz="1800" dirty="0" err="1" smtClean="0"/>
              <a:t>tế</a:t>
            </a:r>
            <a:endParaRPr lang="en-US" sz="1800" dirty="0" smtClean="0"/>
          </a:p>
          <a:p>
            <a:pPr marL="788670" lvl="1" indent="-514350">
              <a:buFont typeface="+mj-lt"/>
              <a:buAutoNum type="alphaLcParenR" startAt="2"/>
            </a:pPr>
            <a:r>
              <a:rPr lang="en-US" sz="1600" dirty="0" err="1" smtClean="0"/>
              <a:t>Trình</a:t>
            </a:r>
            <a:r>
              <a:rPr lang="en-US" sz="1600" dirty="0" smtClean="0"/>
              <a:t> </a:t>
            </a:r>
            <a:r>
              <a:rPr lang="en-US" sz="1600" dirty="0" err="1" smtClean="0"/>
              <a:t>độ</a:t>
            </a:r>
            <a:r>
              <a:rPr lang="en-US" sz="1600" dirty="0" smtClean="0"/>
              <a:t> </a:t>
            </a:r>
            <a:r>
              <a:rPr lang="en-US" sz="1600" dirty="0" err="1" smtClean="0"/>
              <a:t>nhân</a:t>
            </a:r>
            <a:r>
              <a:rPr lang="en-US" sz="1600" dirty="0" smtClean="0"/>
              <a:t> </a:t>
            </a:r>
            <a:r>
              <a:rPr lang="en-US" sz="1600" dirty="0" err="1" smtClean="0"/>
              <a:t>viên</a:t>
            </a:r>
            <a:r>
              <a:rPr lang="en-US" sz="1600" dirty="0" smtClean="0"/>
              <a:t> y </a:t>
            </a:r>
            <a:r>
              <a:rPr lang="en-US" sz="1600" dirty="0" err="1" smtClean="0"/>
              <a:t>tế</a:t>
            </a:r>
            <a:r>
              <a:rPr lang="en-US" sz="1600" dirty="0" smtClean="0"/>
              <a:t>:</a:t>
            </a:r>
          </a:p>
          <a:p>
            <a:pPr marL="274320" lvl="1" indent="0">
              <a:lnSpc>
                <a:spcPct val="150000"/>
              </a:lnSpc>
              <a:spcAft>
                <a:spcPts val="3000"/>
              </a:spcAft>
              <a:buNone/>
            </a:pPr>
            <a:r>
              <a:rPr lang="en-US" sz="1600" dirty="0" smtClean="0"/>
              <a:t>	- </a:t>
            </a:r>
            <a:r>
              <a:rPr lang="en-US" sz="1600" dirty="0" err="1" smtClean="0"/>
              <a:t>Trình</a:t>
            </a:r>
            <a:r>
              <a:rPr lang="en-US" sz="1600" dirty="0" smtClean="0"/>
              <a:t> </a:t>
            </a:r>
            <a:r>
              <a:rPr lang="en-US" sz="1600" dirty="0" err="1" smtClean="0"/>
              <a:t>độ</a:t>
            </a:r>
            <a:r>
              <a:rPr lang="en-US" sz="1600" dirty="0" smtClean="0"/>
              <a:t> </a:t>
            </a:r>
            <a:r>
              <a:rPr lang="en-US" sz="1600" dirty="0" err="1" smtClean="0"/>
              <a:t>của</a:t>
            </a:r>
            <a:r>
              <a:rPr lang="en-US" sz="1600" dirty="0" smtClean="0"/>
              <a:t> </a:t>
            </a:r>
            <a:r>
              <a:rPr lang="en-US" sz="1600" dirty="0" err="1" smtClean="0"/>
              <a:t>bác</a:t>
            </a:r>
            <a:r>
              <a:rPr lang="en-US" sz="1600" dirty="0" smtClean="0"/>
              <a:t> </a:t>
            </a:r>
            <a:r>
              <a:rPr lang="en-US" sz="1600" dirty="0" err="1" smtClean="0"/>
              <a:t>sỹ</a:t>
            </a:r>
            <a:r>
              <a:rPr lang="en-US" sz="1600" dirty="0" smtClean="0"/>
              <a:t> </a:t>
            </a:r>
            <a:r>
              <a:rPr lang="en-US" sz="1600" dirty="0" err="1" smtClean="0"/>
              <a:t>các</a:t>
            </a:r>
            <a:r>
              <a:rPr lang="en-US" sz="1600" dirty="0" smtClean="0"/>
              <a:t> </a:t>
            </a:r>
            <a:r>
              <a:rPr lang="en-US" sz="1600" dirty="0" err="1" smtClean="0"/>
              <a:t>khoa</a:t>
            </a:r>
            <a:r>
              <a:rPr lang="en-US" sz="1600" dirty="0" smtClean="0"/>
              <a:t> </a:t>
            </a:r>
            <a:r>
              <a:rPr lang="en-US" sz="1600" dirty="0" err="1" smtClean="0"/>
              <a:t>lâm</a:t>
            </a:r>
            <a:r>
              <a:rPr lang="en-US" sz="1600" dirty="0" smtClean="0"/>
              <a:t> </a:t>
            </a:r>
            <a:r>
              <a:rPr lang="en-US" sz="1600" dirty="0" err="1" smtClean="0"/>
              <a:t>sàng</a:t>
            </a:r>
            <a:endParaRPr lang="en-US" sz="1600" dirty="0"/>
          </a:p>
          <a:p>
            <a:pPr marL="788670" lvl="1" indent="-514350">
              <a:buFont typeface="+mj-lt"/>
              <a:buAutoNum type="alphaLcParenR"/>
            </a:pPr>
            <a:endParaRPr lang="en-US" sz="1600" dirty="0" smtClean="0"/>
          </a:p>
          <a:p>
            <a:pPr marL="274320" lvl="1" indent="0">
              <a:buNone/>
            </a:pPr>
            <a:endParaRPr lang="en-US" sz="1600" dirty="0" smtClean="0"/>
          </a:p>
          <a:p>
            <a:pPr marL="274320" lvl="1" indent="0">
              <a:buNone/>
            </a:pPr>
            <a:endParaRPr lang="en-US" sz="1600" dirty="0"/>
          </a:p>
          <a:p>
            <a:pPr marL="514350" indent="-514350">
              <a:buNone/>
            </a:pPr>
            <a:r>
              <a:rPr lang="en-US" sz="1800" dirty="0" smtClean="0"/>
              <a:t>	</a:t>
            </a:r>
            <a:r>
              <a:rPr lang="en-US" sz="1600" dirty="0">
                <a:solidFill>
                  <a:schemeClr val="tx2"/>
                </a:solidFill>
              </a:rPr>
              <a:t>	</a:t>
            </a:r>
            <a:r>
              <a:rPr lang="en-US" sz="1600" dirty="0" smtClean="0">
                <a:solidFill>
                  <a:schemeClr val="tx2"/>
                </a:solidFill>
              </a:rPr>
              <a:t>-</a:t>
            </a:r>
            <a:r>
              <a:rPr lang="en-US" sz="1600" dirty="0" err="1" smtClean="0">
                <a:solidFill>
                  <a:schemeClr val="tx2"/>
                </a:solidFill>
              </a:rPr>
              <a:t>Trình</a:t>
            </a:r>
            <a:r>
              <a:rPr lang="en-US" sz="1600" dirty="0" smtClean="0">
                <a:solidFill>
                  <a:schemeClr val="tx2"/>
                </a:solidFill>
              </a:rPr>
              <a:t> </a:t>
            </a:r>
            <a:r>
              <a:rPr lang="en-US" sz="1600" dirty="0" err="1" smtClean="0">
                <a:solidFill>
                  <a:schemeClr val="tx2"/>
                </a:solidFill>
              </a:rPr>
              <a:t>độ</a:t>
            </a:r>
            <a:r>
              <a:rPr lang="en-US" sz="1600" dirty="0" smtClean="0">
                <a:solidFill>
                  <a:schemeClr val="tx2"/>
                </a:solidFill>
              </a:rPr>
              <a:t> </a:t>
            </a:r>
            <a:r>
              <a:rPr lang="en-US" sz="1600" dirty="0" err="1" smtClean="0">
                <a:solidFill>
                  <a:schemeClr val="tx2"/>
                </a:solidFill>
              </a:rPr>
              <a:t>của</a:t>
            </a:r>
            <a:r>
              <a:rPr lang="en-US" sz="1600" dirty="0" smtClean="0">
                <a:solidFill>
                  <a:schemeClr val="tx2"/>
                </a:solidFill>
              </a:rPr>
              <a:t> </a:t>
            </a:r>
            <a:r>
              <a:rPr lang="en-US" sz="1600" dirty="0" err="1" smtClean="0">
                <a:solidFill>
                  <a:schemeClr val="tx2"/>
                </a:solidFill>
              </a:rPr>
              <a:t>điều</a:t>
            </a:r>
            <a:r>
              <a:rPr lang="en-US" sz="1600" dirty="0" smtClean="0">
                <a:solidFill>
                  <a:schemeClr val="tx2"/>
                </a:solidFill>
              </a:rPr>
              <a:t> </a:t>
            </a:r>
            <a:r>
              <a:rPr lang="en-US" sz="1600" dirty="0" err="1" smtClean="0">
                <a:solidFill>
                  <a:schemeClr val="tx2"/>
                </a:solidFill>
              </a:rPr>
              <a:t>dưỡng</a:t>
            </a:r>
            <a:r>
              <a:rPr lang="en-US" sz="1600" dirty="0" smtClean="0">
                <a:solidFill>
                  <a:schemeClr val="tx2"/>
                </a:solidFill>
              </a:rPr>
              <a:t>, </a:t>
            </a:r>
            <a:r>
              <a:rPr lang="en-US" sz="1600" dirty="0" err="1" smtClean="0">
                <a:solidFill>
                  <a:schemeClr val="tx2"/>
                </a:solidFill>
              </a:rPr>
              <a:t>hộ</a:t>
            </a:r>
            <a:r>
              <a:rPr lang="en-US" sz="1600" dirty="0" smtClean="0">
                <a:solidFill>
                  <a:schemeClr val="tx2"/>
                </a:solidFill>
              </a:rPr>
              <a:t> </a:t>
            </a:r>
            <a:r>
              <a:rPr lang="en-US" sz="1600" dirty="0" err="1" smtClean="0">
                <a:solidFill>
                  <a:schemeClr val="tx2"/>
                </a:solidFill>
              </a:rPr>
              <a:t>sinh</a:t>
            </a:r>
            <a:r>
              <a:rPr lang="en-US" sz="1600" dirty="0" smtClean="0">
                <a:solidFill>
                  <a:schemeClr val="tx2"/>
                </a:solidFill>
              </a:rPr>
              <a:t> </a:t>
            </a:r>
            <a:r>
              <a:rPr lang="en-US" sz="1600" dirty="0" err="1" smtClean="0">
                <a:solidFill>
                  <a:schemeClr val="tx2"/>
                </a:solidFill>
              </a:rPr>
              <a:t>viên</a:t>
            </a:r>
            <a:r>
              <a:rPr lang="en-US" sz="1600" dirty="0" smtClean="0">
                <a:solidFill>
                  <a:schemeClr val="tx2"/>
                </a:solidFill>
              </a:rPr>
              <a:t>, </a:t>
            </a:r>
            <a:r>
              <a:rPr lang="en-US" sz="1600" dirty="0" err="1" smtClean="0">
                <a:solidFill>
                  <a:schemeClr val="tx2"/>
                </a:solidFill>
              </a:rPr>
              <a:t>kỹ</a:t>
            </a:r>
            <a:r>
              <a:rPr lang="en-US" sz="1600" dirty="0" smtClean="0">
                <a:solidFill>
                  <a:schemeClr val="tx2"/>
                </a:solidFill>
              </a:rPr>
              <a:t> </a:t>
            </a:r>
            <a:r>
              <a:rPr lang="en-US" sz="1600" dirty="0" err="1" smtClean="0">
                <a:solidFill>
                  <a:schemeClr val="tx2"/>
                </a:solidFill>
              </a:rPr>
              <a:t>thuật</a:t>
            </a:r>
            <a:r>
              <a:rPr lang="en-US" sz="1600" dirty="0" smtClean="0">
                <a:solidFill>
                  <a:schemeClr val="tx2"/>
                </a:solidFill>
              </a:rPr>
              <a:t> </a:t>
            </a:r>
            <a:r>
              <a:rPr lang="en-US" sz="1600" dirty="0" err="1" smtClean="0">
                <a:solidFill>
                  <a:schemeClr val="tx2"/>
                </a:solidFill>
              </a:rPr>
              <a:t>viên</a:t>
            </a:r>
            <a:r>
              <a:rPr lang="en-US" sz="1600" dirty="0" smtClean="0">
                <a:solidFill>
                  <a:schemeClr val="tx2"/>
                </a:solidFill>
              </a:rPr>
              <a:t> </a:t>
            </a:r>
            <a:r>
              <a:rPr lang="en-US" sz="1600" dirty="0" err="1" smtClean="0">
                <a:solidFill>
                  <a:schemeClr val="tx2"/>
                </a:solidFill>
              </a:rPr>
              <a:t>hành</a:t>
            </a:r>
            <a:r>
              <a:rPr lang="en-US" sz="1600" dirty="0" smtClean="0">
                <a:solidFill>
                  <a:schemeClr val="tx2"/>
                </a:solidFill>
              </a:rPr>
              <a:t> </a:t>
            </a:r>
            <a:r>
              <a:rPr lang="en-US" sz="1600" dirty="0" err="1" smtClean="0">
                <a:solidFill>
                  <a:schemeClr val="tx2"/>
                </a:solidFill>
              </a:rPr>
              <a:t>nghề</a:t>
            </a:r>
            <a:r>
              <a:rPr lang="en-US" sz="1600" dirty="0" smtClean="0">
                <a:solidFill>
                  <a:schemeClr val="tx2"/>
                </a:solidFill>
              </a:rPr>
              <a:t> </a:t>
            </a:r>
            <a:r>
              <a:rPr lang="en-US" sz="1600" dirty="0" err="1" smtClean="0">
                <a:solidFill>
                  <a:schemeClr val="tx2"/>
                </a:solidFill>
              </a:rPr>
              <a:t>của</a:t>
            </a:r>
            <a:r>
              <a:rPr lang="en-US" sz="1600" dirty="0" smtClean="0">
                <a:solidFill>
                  <a:schemeClr val="tx2"/>
                </a:solidFill>
              </a:rPr>
              <a:t> </a:t>
            </a:r>
            <a:r>
              <a:rPr lang="en-US" sz="1600" dirty="0" err="1" smtClean="0">
                <a:solidFill>
                  <a:schemeClr val="tx2"/>
                </a:solidFill>
              </a:rPr>
              <a:t>các</a:t>
            </a:r>
            <a:r>
              <a:rPr lang="en-US" sz="1600" dirty="0" smtClean="0">
                <a:solidFill>
                  <a:schemeClr val="tx2"/>
                </a:solidFill>
              </a:rPr>
              <a:t> </a:t>
            </a:r>
            <a:r>
              <a:rPr lang="en-US" sz="1600" dirty="0" err="1" smtClean="0">
                <a:solidFill>
                  <a:schemeClr val="tx2"/>
                </a:solidFill>
              </a:rPr>
              <a:t>khoa</a:t>
            </a:r>
            <a:r>
              <a:rPr lang="en-US" sz="1600" dirty="0" smtClean="0">
                <a:solidFill>
                  <a:schemeClr val="tx2"/>
                </a:solidFill>
              </a:rPr>
              <a:t> </a:t>
            </a:r>
            <a:r>
              <a:rPr lang="en-US" sz="1600" dirty="0" err="1" smtClean="0">
                <a:solidFill>
                  <a:schemeClr val="tx2"/>
                </a:solidFill>
              </a:rPr>
              <a:t>lâm</a:t>
            </a:r>
            <a:r>
              <a:rPr lang="en-US" sz="1600" dirty="0" smtClean="0">
                <a:solidFill>
                  <a:schemeClr val="tx2"/>
                </a:solidFill>
              </a:rPr>
              <a:t> </a:t>
            </a:r>
            <a:r>
              <a:rPr lang="en-US" sz="1600" dirty="0" err="1" smtClean="0">
                <a:solidFill>
                  <a:schemeClr val="tx2"/>
                </a:solidFill>
              </a:rPr>
              <a:t>sàng</a:t>
            </a:r>
            <a:endParaRPr lang="en-US" sz="1600" dirty="0" smtClean="0">
              <a:solidFill>
                <a:schemeClr val="tx2"/>
              </a:solidFill>
            </a:endParaRPr>
          </a:p>
          <a:p>
            <a:pPr marL="514350" indent="-514350">
              <a:buNone/>
            </a:pPr>
            <a:endParaRPr lang="en-US" sz="1600" dirty="0">
              <a:solidFill>
                <a:schemeClr val="tx2"/>
              </a:solidFill>
            </a:endParaRPr>
          </a:p>
          <a:p>
            <a:pPr marL="514350" indent="-514350">
              <a:buNone/>
            </a:pPr>
            <a:endParaRPr lang="en-US" sz="1600" dirty="0" smtClean="0">
              <a:solidFill>
                <a:schemeClr val="tx2"/>
              </a:solidFill>
            </a:endParaRPr>
          </a:p>
          <a:p>
            <a:pPr marL="514350" indent="-514350">
              <a:buNone/>
            </a:pPr>
            <a:r>
              <a:rPr lang="en-US" sz="1600" dirty="0" smtClean="0">
                <a:solidFill>
                  <a:schemeClr val="tx2"/>
                </a:solidFill>
              </a:rPr>
              <a:t>		</a:t>
            </a:r>
          </a:p>
          <a:p>
            <a:pPr marL="514350" indent="-514350">
              <a:buNone/>
            </a:pPr>
            <a:r>
              <a:rPr lang="en-US" sz="1800" dirty="0" smtClean="0">
                <a:solidFill>
                  <a:schemeClr val="tx2"/>
                </a:solidFill>
              </a:rPr>
              <a:t>		</a:t>
            </a:r>
            <a:endParaRPr lang="en-US" sz="1800" dirty="0">
              <a:solidFill>
                <a:schemeClr val="tx2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II. BỆNH VIỆN TỰ CHẤM ĐIỂM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3447832"/>
              </p:ext>
            </p:extLst>
          </p:nvPr>
        </p:nvGraphicFramePr>
        <p:xfrm>
          <a:off x="1004664" y="2762008"/>
          <a:ext cx="7671792" cy="115671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97603">
                  <a:extLst>
                    <a:ext uri="{9D8B030D-6E8A-4147-A177-3AD203B41FA5}">
                      <a16:colId xmlns:a16="http://schemas.microsoft.com/office/drawing/2014/main" val="4237666089"/>
                    </a:ext>
                  </a:extLst>
                </a:gridCol>
                <a:gridCol w="1458063">
                  <a:extLst>
                    <a:ext uri="{9D8B030D-6E8A-4147-A177-3AD203B41FA5}">
                      <a16:colId xmlns:a16="http://schemas.microsoft.com/office/drawing/2014/main" val="471104669"/>
                    </a:ext>
                  </a:extLst>
                </a:gridCol>
                <a:gridCol w="1458063">
                  <a:extLst>
                    <a:ext uri="{9D8B030D-6E8A-4147-A177-3AD203B41FA5}">
                      <a16:colId xmlns:a16="http://schemas.microsoft.com/office/drawing/2014/main" val="778611194"/>
                    </a:ext>
                  </a:extLst>
                </a:gridCol>
                <a:gridCol w="1458063">
                  <a:extLst>
                    <a:ext uri="{9D8B030D-6E8A-4147-A177-3AD203B41FA5}">
                      <a16:colId xmlns:a16="http://schemas.microsoft.com/office/drawing/2014/main" val="128330338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95250" algn="ctr" rtl="0" eaLnBrk="1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kumimoji="0" lang="en-US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Nội</a:t>
                      </a:r>
                      <a:r>
                        <a:rPr kumimoji="0" lang="en-US" sz="11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dung</a:t>
                      </a:r>
                      <a:endParaRPr kumimoji="0" lang="en-US" sz="11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635" algn="ctr" rtl="0" eaLnBrk="1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kumimoji="0" lang="en-US" sz="11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Điểm</a:t>
                      </a:r>
                      <a:r>
                        <a:rPr kumimoji="0" lang="en-US" sz="11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11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theo</a:t>
                      </a:r>
                      <a:r>
                        <a:rPr kumimoji="0" lang="en-US" sz="11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QĐ 6062</a:t>
                      </a:r>
                      <a:endParaRPr kumimoji="0" lang="en-US" sz="11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95250" algn="ctr" rtl="0" eaLnBrk="1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kumimoji="0" lang="en-US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Điểm</a:t>
                      </a:r>
                      <a:r>
                        <a:rPr kumimoji="0" lang="en-US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của</a:t>
                      </a:r>
                      <a:r>
                        <a:rPr kumimoji="0" lang="en-US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Bệnh</a:t>
                      </a:r>
                      <a:r>
                        <a:rPr kumimoji="0" lang="en-US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viện</a:t>
                      </a:r>
                      <a:endParaRPr kumimoji="0" lang="en-US" sz="11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9525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Chi</a:t>
                      </a:r>
                      <a:r>
                        <a:rPr kumimoji="0" lang="en-US" sz="11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10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tiết</a:t>
                      </a:r>
                      <a:r>
                        <a:rPr kumimoji="0" lang="en-US" sz="11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10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cách</a:t>
                      </a:r>
                      <a:r>
                        <a:rPr kumimoji="0" lang="en-US" sz="11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10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chấm</a:t>
                      </a:r>
                      <a:r>
                        <a:rPr kumimoji="0" lang="en-US" sz="11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10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điểm</a:t>
                      </a:r>
                      <a:endParaRPr kumimoji="0" lang="en-US" sz="11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14295657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R="63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&gt; 50% có trình độ sau đại học, còn lại là đại học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63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 điểm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0215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450215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09253625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R="63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Từ ≥ 20% đến ≤ 50% có trình độ sau đại học, còn lại là đại học 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63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 điểm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0215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450215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93508835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R="63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&lt; 20% có trình độ sau đại học, còn lại là đại học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63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 điểm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0215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450215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188605098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0879454"/>
              </p:ext>
            </p:extLst>
          </p:nvPr>
        </p:nvGraphicFramePr>
        <p:xfrm>
          <a:off x="1004664" y="4631980"/>
          <a:ext cx="7671792" cy="150571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97603">
                  <a:extLst>
                    <a:ext uri="{9D8B030D-6E8A-4147-A177-3AD203B41FA5}">
                      <a16:colId xmlns:a16="http://schemas.microsoft.com/office/drawing/2014/main" val="4237666089"/>
                    </a:ext>
                  </a:extLst>
                </a:gridCol>
                <a:gridCol w="1458063">
                  <a:extLst>
                    <a:ext uri="{9D8B030D-6E8A-4147-A177-3AD203B41FA5}">
                      <a16:colId xmlns:a16="http://schemas.microsoft.com/office/drawing/2014/main" val="471104669"/>
                    </a:ext>
                  </a:extLst>
                </a:gridCol>
                <a:gridCol w="1458063">
                  <a:extLst>
                    <a:ext uri="{9D8B030D-6E8A-4147-A177-3AD203B41FA5}">
                      <a16:colId xmlns:a16="http://schemas.microsoft.com/office/drawing/2014/main" val="778611194"/>
                    </a:ext>
                  </a:extLst>
                </a:gridCol>
                <a:gridCol w="1458063">
                  <a:extLst>
                    <a:ext uri="{9D8B030D-6E8A-4147-A177-3AD203B41FA5}">
                      <a16:colId xmlns:a16="http://schemas.microsoft.com/office/drawing/2014/main" val="128330338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95250" algn="ctr" rtl="0" eaLnBrk="1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kumimoji="0" lang="en-US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Nội</a:t>
                      </a:r>
                      <a:r>
                        <a:rPr kumimoji="0" lang="en-US" sz="11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dung</a:t>
                      </a:r>
                      <a:endParaRPr kumimoji="0" lang="en-US" sz="11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635" algn="ctr" rtl="0" eaLnBrk="1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kumimoji="0" lang="en-US" sz="11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Điểm</a:t>
                      </a:r>
                      <a:r>
                        <a:rPr kumimoji="0" lang="en-US" sz="11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11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theo</a:t>
                      </a:r>
                      <a:r>
                        <a:rPr kumimoji="0" lang="en-US" sz="11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QĐ 6062</a:t>
                      </a:r>
                      <a:endParaRPr kumimoji="0" lang="en-US" sz="11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95250" algn="ctr" rtl="0" eaLnBrk="1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kumimoji="0" lang="en-US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Điểm</a:t>
                      </a:r>
                      <a:r>
                        <a:rPr kumimoji="0" lang="en-US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của</a:t>
                      </a:r>
                      <a:r>
                        <a:rPr kumimoji="0" lang="en-US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Bệnh</a:t>
                      </a:r>
                      <a:r>
                        <a:rPr kumimoji="0" lang="en-US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viện</a:t>
                      </a:r>
                      <a:endParaRPr kumimoji="0" lang="en-US" sz="11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9525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Chi</a:t>
                      </a:r>
                      <a:r>
                        <a:rPr kumimoji="0" lang="en-US" sz="11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10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tiết</a:t>
                      </a:r>
                      <a:r>
                        <a:rPr kumimoji="0" lang="en-US" sz="11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10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cách</a:t>
                      </a:r>
                      <a:r>
                        <a:rPr kumimoji="0" lang="en-US" sz="11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10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chấm</a:t>
                      </a:r>
                      <a:r>
                        <a:rPr kumimoji="0" lang="en-US" sz="11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10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điểm</a:t>
                      </a:r>
                      <a:endParaRPr kumimoji="0" lang="en-US" sz="11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14295657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R="63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&gt; 20% có trình độ cao đẳng, đại học, còn lại là trung học 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63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 điểm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0215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450215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09253625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R="63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Từ ≥ 10% đến ≤ 20% có trình độ cao đẳng, đại học, còn lại là trung học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63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 điểm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0215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450215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93508835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R="63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&lt; 10% có trình độ cao đẳng, đại học, còn lại là trung học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63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 điểm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0215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450215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1886050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89722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25358" y="1700808"/>
            <a:ext cx="8503920" cy="45720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3"/>
            </a:pPr>
            <a:r>
              <a:rPr lang="en-US" sz="1800" dirty="0" err="1" smtClean="0"/>
              <a:t>Nhóm</a:t>
            </a:r>
            <a:r>
              <a:rPr lang="en-US" sz="1800" dirty="0" smtClean="0"/>
              <a:t> </a:t>
            </a:r>
            <a:r>
              <a:rPr lang="en-US" sz="1800" dirty="0" err="1" smtClean="0"/>
              <a:t>tiêu</a:t>
            </a:r>
            <a:r>
              <a:rPr lang="en-US" sz="1800" dirty="0" smtClean="0"/>
              <a:t> </a:t>
            </a:r>
            <a:r>
              <a:rPr lang="en-US" sz="1800" dirty="0" err="1" smtClean="0"/>
              <a:t>chí</a:t>
            </a:r>
            <a:r>
              <a:rPr lang="en-US" sz="1800" dirty="0" smtClean="0"/>
              <a:t>: </a:t>
            </a:r>
            <a:r>
              <a:rPr lang="en-US" sz="1800" dirty="0" err="1" smtClean="0"/>
              <a:t>Phạm</a:t>
            </a:r>
            <a:r>
              <a:rPr lang="en-US" sz="1800" dirty="0" smtClean="0"/>
              <a:t> vi </a:t>
            </a:r>
            <a:r>
              <a:rPr lang="en-US" sz="1800" dirty="0" err="1" smtClean="0"/>
              <a:t>hoạt</a:t>
            </a:r>
            <a:r>
              <a:rPr lang="en-US" sz="1800" dirty="0" smtClean="0"/>
              <a:t> </a:t>
            </a:r>
            <a:r>
              <a:rPr lang="en-US" sz="1800" dirty="0" err="1" smtClean="0"/>
              <a:t>động</a:t>
            </a:r>
            <a:r>
              <a:rPr lang="en-US" sz="1800" dirty="0" smtClean="0"/>
              <a:t> </a:t>
            </a:r>
            <a:r>
              <a:rPr lang="en-US" sz="1800" dirty="0" err="1" smtClean="0"/>
              <a:t>chuyên</a:t>
            </a:r>
            <a:r>
              <a:rPr lang="en-US" sz="1800" dirty="0" smtClean="0"/>
              <a:t> </a:t>
            </a:r>
            <a:r>
              <a:rPr lang="en-US" sz="1800" dirty="0" err="1" smtClean="0"/>
              <a:t>môn</a:t>
            </a:r>
            <a:endParaRPr lang="en-US" sz="1800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II. BỆNH VIỆN TỰ CHẤM ĐIỂM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6024387"/>
              </p:ext>
            </p:extLst>
          </p:nvPr>
        </p:nvGraphicFramePr>
        <p:xfrm>
          <a:off x="755576" y="2160477"/>
          <a:ext cx="7992888" cy="382766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3120">
                  <a:extLst>
                    <a:ext uri="{9D8B030D-6E8A-4147-A177-3AD203B41FA5}">
                      <a16:colId xmlns:a16="http://schemas.microsoft.com/office/drawing/2014/main" val="1233672624"/>
                    </a:ext>
                  </a:extLst>
                </a:gridCol>
                <a:gridCol w="3509288">
                  <a:extLst>
                    <a:ext uri="{9D8B030D-6E8A-4147-A177-3AD203B41FA5}">
                      <a16:colId xmlns:a16="http://schemas.microsoft.com/office/drawing/2014/main" val="3073713401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549689256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1456897077"/>
                    </a:ext>
                  </a:extLst>
                </a:gridCol>
                <a:gridCol w="2160240">
                  <a:extLst>
                    <a:ext uri="{9D8B030D-6E8A-4147-A177-3AD203B41FA5}">
                      <a16:colId xmlns:a16="http://schemas.microsoft.com/office/drawing/2014/main" val="2636575829"/>
                    </a:ext>
                  </a:extLst>
                </a:gridCol>
              </a:tblGrid>
              <a:tr h="263894">
                <a:tc>
                  <a:txBody>
                    <a:bodyPr/>
                    <a:lstStyle/>
                    <a:p>
                      <a:pPr marL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BR" sz="1100" dirty="0">
                          <a:effectLst/>
                        </a:rPr>
                        <a:t>Nội dung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0" algn="ctr" rtl="0" eaLnBrk="1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kumimoji="0" lang="en-US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Điểm</a:t>
                      </a:r>
                      <a:r>
                        <a:rPr kumimoji="0" lang="en-US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theo</a:t>
                      </a:r>
                      <a:r>
                        <a:rPr kumimoji="0" lang="en-US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QĐ 6062</a:t>
                      </a:r>
                      <a:endParaRPr kumimoji="0" lang="en-US" sz="11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95250" algn="ctr" rtl="0" eaLnBrk="1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kumimoji="0" lang="en-US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Điểm</a:t>
                      </a:r>
                      <a:r>
                        <a:rPr kumimoji="0" lang="en-US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của</a:t>
                      </a:r>
                      <a:r>
                        <a:rPr kumimoji="0" lang="en-US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Bệnh</a:t>
                      </a:r>
                      <a:r>
                        <a:rPr kumimoji="0" lang="en-US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viện</a:t>
                      </a:r>
                      <a:endParaRPr kumimoji="0" lang="en-US" sz="11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9525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Chi</a:t>
                      </a:r>
                      <a:r>
                        <a:rPr kumimoji="0" lang="en-US" sz="11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10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tiết</a:t>
                      </a:r>
                      <a:r>
                        <a:rPr kumimoji="0" lang="en-US" sz="11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10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cách</a:t>
                      </a:r>
                      <a:r>
                        <a:rPr kumimoji="0" lang="en-US" sz="11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10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chấm</a:t>
                      </a:r>
                      <a:r>
                        <a:rPr kumimoji="0" lang="en-US" sz="11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10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điểm</a:t>
                      </a:r>
                      <a:endParaRPr kumimoji="0" lang="en-US" sz="11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441059514"/>
                  </a:ext>
                </a:extLst>
              </a:tr>
              <a:tr h="491727">
                <a:tc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ts val="18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kumimoji="0" lang="pt-BR" sz="11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endParaRPr kumimoji="0" lang="en-US" sz="11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just" rtl="0" eaLnBrk="1" latinLnBrk="0" hangingPunct="1">
                        <a:lnSpc>
                          <a:spcPts val="18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kumimoji="0" lang="pt-BR" sz="1100" b="1" i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Các kỹ thuật chuyên môn tuyến I (Chỉ tính các kỹ thuật chuyên môn mà tuyến I mới được thực hiện)</a:t>
                      </a:r>
                      <a:endParaRPr kumimoji="0" lang="en-US" sz="1100" b="1" i="1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pt-BR" sz="11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sz="11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094275431"/>
                  </a:ext>
                </a:extLst>
              </a:tr>
              <a:tr h="737591"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pt-BR" sz="1100" kern="120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sz="1100" kern="120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just" rtl="0" eaLnBrk="1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1000"/>
                        </a:spcAft>
                      </a:pPr>
                      <a:r>
                        <a:rPr kumimoji="0" lang="pt-BR" sz="11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Tỷ lệ các kỹ thuật chuyên khoa mà bệnh viện được phê duyệt tại tuyến I đạt 100% các kỹ thuật của chuyên khoa đó;</a:t>
                      </a:r>
                      <a:endParaRPr kumimoji="0" lang="en-US" sz="11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pt-BR" sz="11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 điểm</a:t>
                      </a:r>
                      <a:endParaRPr kumimoji="0" lang="en-US" sz="11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293069518"/>
                  </a:ext>
                </a:extLst>
              </a:tr>
              <a:tr h="737591"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pt-BR" sz="1100" kern="120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sz="1100" kern="120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just" rtl="0" eaLnBrk="1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1000"/>
                        </a:spcAft>
                      </a:pPr>
                      <a:r>
                        <a:rPr kumimoji="0" lang="pt-BR" sz="11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Tỷ lệ các kỹ thuật chuyên khoa mà bệnh viện được phê duyệt tại tuyến I đạt từ ≥ 70% đến &lt; 100% các kỹ thuật của chuyên khoa đó;</a:t>
                      </a:r>
                      <a:endParaRPr kumimoji="0" lang="en-US" sz="11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pt-BR" sz="11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 điểm</a:t>
                      </a:r>
                      <a:endParaRPr kumimoji="0" lang="en-US" sz="11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602183008"/>
                  </a:ext>
                </a:extLst>
              </a:tr>
              <a:tr h="737591"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pt-BR" sz="1100" kern="120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sz="1100" kern="120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just" rtl="0" eaLnBrk="1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1000"/>
                        </a:spcAft>
                      </a:pPr>
                      <a:r>
                        <a:rPr kumimoji="0" lang="pt-BR" sz="11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Tỷ lệ các kỹ thuật chuyên khoa mà bệnh viện được phê duyệt tại tuyến I đạt từ ≥ 40% đến &lt; 70% các kỹ thuật của chuyên khoa đó;</a:t>
                      </a:r>
                      <a:endParaRPr kumimoji="0" lang="en-US" sz="11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pt-BR" sz="11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 điểm</a:t>
                      </a:r>
                      <a:endParaRPr kumimoji="0" lang="en-US" sz="11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758833206"/>
                  </a:ext>
                </a:extLst>
              </a:tr>
              <a:tr h="737591"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pt-BR" sz="1100" kern="120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sz="1100" kern="120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just" rtl="0" eaLnBrk="1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1000"/>
                        </a:spcAft>
                      </a:pPr>
                      <a:r>
                        <a:rPr kumimoji="0" lang="pt-BR" sz="11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Tỷ lệ các kỹ thuật chuyên khoa mà bệnh viện được phê duyệt tại tuyến I đạt &lt; 40% các kỹ thuật của chuyên khoa đó;</a:t>
                      </a:r>
                      <a:endParaRPr kumimoji="0" lang="en-US" sz="11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pt-BR" sz="11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 điểm</a:t>
                      </a:r>
                      <a:endParaRPr kumimoji="0" lang="en-US" sz="11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0915543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4977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25358" y="1700808"/>
            <a:ext cx="8503920" cy="45720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3"/>
            </a:pPr>
            <a:r>
              <a:rPr lang="en-US" sz="1800" dirty="0" err="1" smtClean="0"/>
              <a:t>Nhóm</a:t>
            </a:r>
            <a:r>
              <a:rPr lang="en-US" sz="1800" dirty="0" smtClean="0"/>
              <a:t> </a:t>
            </a:r>
            <a:r>
              <a:rPr lang="en-US" sz="1800" dirty="0" err="1" smtClean="0"/>
              <a:t>tiêu</a:t>
            </a:r>
            <a:r>
              <a:rPr lang="en-US" sz="1800" dirty="0" smtClean="0"/>
              <a:t> </a:t>
            </a:r>
            <a:r>
              <a:rPr lang="en-US" sz="1800" dirty="0" err="1" smtClean="0"/>
              <a:t>chí</a:t>
            </a:r>
            <a:r>
              <a:rPr lang="en-US" sz="1800" dirty="0" smtClean="0"/>
              <a:t>: </a:t>
            </a:r>
            <a:r>
              <a:rPr lang="en-US" sz="1800" dirty="0" err="1" smtClean="0"/>
              <a:t>Phạm</a:t>
            </a:r>
            <a:r>
              <a:rPr lang="en-US" sz="1800" dirty="0" smtClean="0"/>
              <a:t> vi </a:t>
            </a:r>
            <a:r>
              <a:rPr lang="en-US" sz="1800" dirty="0" err="1" smtClean="0"/>
              <a:t>hoạt</a:t>
            </a:r>
            <a:r>
              <a:rPr lang="en-US" sz="1800" dirty="0" smtClean="0"/>
              <a:t> </a:t>
            </a:r>
            <a:r>
              <a:rPr lang="en-US" sz="1800" dirty="0" err="1" smtClean="0"/>
              <a:t>động</a:t>
            </a:r>
            <a:r>
              <a:rPr lang="en-US" sz="1800" dirty="0" smtClean="0"/>
              <a:t> </a:t>
            </a:r>
            <a:r>
              <a:rPr lang="en-US" sz="1800" dirty="0" err="1" smtClean="0"/>
              <a:t>chuyên</a:t>
            </a:r>
            <a:r>
              <a:rPr lang="en-US" sz="1800" dirty="0" smtClean="0"/>
              <a:t> </a:t>
            </a:r>
            <a:r>
              <a:rPr lang="en-US" sz="1800" dirty="0" err="1" smtClean="0"/>
              <a:t>môn</a:t>
            </a:r>
            <a:endParaRPr lang="en-US" sz="1800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II. BỆNH VIỆN TỰ CHẤM ĐIỂM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8480654"/>
              </p:ext>
            </p:extLst>
          </p:nvPr>
        </p:nvGraphicFramePr>
        <p:xfrm>
          <a:off x="755576" y="2160477"/>
          <a:ext cx="7992888" cy="382766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3120">
                  <a:extLst>
                    <a:ext uri="{9D8B030D-6E8A-4147-A177-3AD203B41FA5}">
                      <a16:colId xmlns:a16="http://schemas.microsoft.com/office/drawing/2014/main" val="1233672624"/>
                    </a:ext>
                  </a:extLst>
                </a:gridCol>
                <a:gridCol w="3437280">
                  <a:extLst>
                    <a:ext uri="{9D8B030D-6E8A-4147-A177-3AD203B41FA5}">
                      <a16:colId xmlns:a16="http://schemas.microsoft.com/office/drawing/2014/main" val="3073713401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549689256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1456897077"/>
                    </a:ext>
                  </a:extLst>
                </a:gridCol>
                <a:gridCol w="2232248">
                  <a:extLst>
                    <a:ext uri="{9D8B030D-6E8A-4147-A177-3AD203B41FA5}">
                      <a16:colId xmlns:a16="http://schemas.microsoft.com/office/drawing/2014/main" val="2636575829"/>
                    </a:ext>
                  </a:extLst>
                </a:gridCol>
              </a:tblGrid>
              <a:tr h="263894">
                <a:tc>
                  <a:txBody>
                    <a:bodyPr/>
                    <a:lstStyle/>
                    <a:p>
                      <a:pPr marL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BR" sz="1100" dirty="0">
                          <a:effectLst/>
                        </a:rPr>
                        <a:t>Nội dung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0" algn="ctr" rtl="0" eaLnBrk="1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kumimoji="0" lang="en-US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Điểm</a:t>
                      </a:r>
                      <a:r>
                        <a:rPr kumimoji="0" lang="en-US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theo</a:t>
                      </a:r>
                      <a:r>
                        <a:rPr kumimoji="0" lang="en-US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QĐ 6062</a:t>
                      </a:r>
                      <a:endParaRPr kumimoji="0" lang="en-US" sz="11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95250" algn="ctr" rtl="0" eaLnBrk="1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kumimoji="0" lang="en-US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Điểm</a:t>
                      </a:r>
                      <a:r>
                        <a:rPr kumimoji="0" lang="en-US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của</a:t>
                      </a:r>
                      <a:r>
                        <a:rPr kumimoji="0" lang="en-US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Bệnh</a:t>
                      </a:r>
                      <a:r>
                        <a:rPr kumimoji="0" lang="en-US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viện</a:t>
                      </a:r>
                      <a:endParaRPr kumimoji="0" lang="en-US" sz="11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9525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Chi</a:t>
                      </a:r>
                      <a:r>
                        <a:rPr kumimoji="0" lang="en-US" sz="11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10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tiết</a:t>
                      </a:r>
                      <a:r>
                        <a:rPr kumimoji="0" lang="en-US" sz="11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10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cách</a:t>
                      </a:r>
                      <a:r>
                        <a:rPr kumimoji="0" lang="en-US" sz="11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10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chấm</a:t>
                      </a:r>
                      <a:r>
                        <a:rPr kumimoji="0" lang="en-US" sz="11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10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điểm</a:t>
                      </a:r>
                      <a:endParaRPr kumimoji="0" lang="en-US" sz="11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441059514"/>
                  </a:ext>
                </a:extLst>
              </a:tr>
              <a:tr h="491727">
                <a:tc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ts val="18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kumimoji="0" lang="pt-BR" sz="11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endParaRPr kumimoji="0" lang="en-US" sz="11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just" rtl="0" eaLnBrk="1" latinLnBrk="0" hangingPunct="1">
                        <a:lnSpc>
                          <a:spcPts val="18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kumimoji="0" lang="pt-BR" sz="1100" b="1" i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Các kỹ thuật chuyên môn tuyến </a:t>
                      </a:r>
                      <a:r>
                        <a:rPr kumimoji="0" lang="pt-BR" sz="1100" b="1" i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II </a:t>
                      </a:r>
                      <a:r>
                        <a:rPr kumimoji="0" lang="pt-BR" sz="1100" b="1" i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(Chỉ tính các kỹ thuật chuyên môn mà tuyến </a:t>
                      </a:r>
                      <a:r>
                        <a:rPr kumimoji="0" lang="pt-BR" sz="1100" b="1" i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II mới được </a:t>
                      </a:r>
                      <a:r>
                        <a:rPr kumimoji="0" lang="pt-BR" sz="1100" b="1" i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thực hiện)</a:t>
                      </a:r>
                      <a:endParaRPr kumimoji="0" lang="en-US" sz="1100" b="1" i="1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pt-BR" sz="11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sz="11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094275431"/>
                  </a:ext>
                </a:extLst>
              </a:tr>
              <a:tr h="737591"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pt-BR" sz="1100" kern="120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sz="1100" kern="120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just" rtl="0" eaLnBrk="1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1000"/>
                        </a:spcAft>
                      </a:pPr>
                      <a:r>
                        <a:rPr kumimoji="0" lang="pt-BR" sz="11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Tỷ lệ các kỹ thuật chuyên khoa mà bệnh viện được phê duyệt tại tuyến </a:t>
                      </a:r>
                      <a:r>
                        <a:rPr kumimoji="0" lang="pt-BR" sz="11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II </a:t>
                      </a:r>
                      <a:r>
                        <a:rPr kumimoji="0" lang="pt-BR" sz="11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đạt 100% các kỹ thuật của chuyên khoa đó;</a:t>
                      </a:r>
                      <a:endParaRPr kumimoji="0" lang="en-US" sz="11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pt-BR" sz="11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 điểm</a:t>
                      </a:r>
                      <a:endParaRPr kumimoji="0" lang="en-US" sz="11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293069518"/>
                  </a:ext>
                </a:extLst>
              </a:tr>
              <a:tr h="737591"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pt-BR" sz="1100" kern="120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sz="1100" kern="120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just" rtl="0" eaLnBrk="1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1000"/>
                        </a:spcAft>
                      </a:pPr>
                      <a:r>
                        <a:rPr kumimoji="0" lang="pt-BR" sz="11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Tỷ lệ các kỹ thuật chuyên khoa mà bệnh viện được phê duyệt tại tuyến </a:t>
                      </a:r>
                      <a:r>
                        <a:rPr kumimoji="0" lang="pt-BR" sz="11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II </a:t>
                      </a:r>
                      <a:r>
                        <a:rPr kumimoji="0" lang="pt-BR" sz="11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đạt từ ≥ 70% đến &lt; 100% các kỹ thuật của chuyên khoa đó;</a:t>
                      </a:r>
                      <a:endParaRPr kumimoji="0" lang="en-US" sz="11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pt-BR" sz="11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 điểm</a:t>
                      </a:r>
                      <a:endParaRPr kumimoji="0" lang="en-US" sz="11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602183008"/>
                  </a:ext>
                </a:extLst>
              </a:tr>
              <a:tr h="737591"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pt-BR" sz="1100" kern="120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sz="1100" kern="120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just" rtl="0" eaLnBrk="1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1000"/>
                        </a:spcAft>
                      </a:pPr>
                      <a:r>
                        <a:rPr kumimoji="0" lang="pt-BR" sz="11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Tỷ lệ các kỹ thuật chuyên khoa mà bệnh viện được phê duyệt tại tuyến </a:t>
                      </a:r>
                      <a:r>
                        <a:rPr kumimoji="0" lang="pt-BR" sz="11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II </a:t>
                      </a:r>
                      <a:r>
                        <a:rPr kumimoji="0" lang="pt-BR" sz="11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đạt từ ≥ 40% đến &lt; 70% các kỹ thuật của chuyên khoa đó;</a:t>
                      </a:r>
                      <a:endParaRPr kumimoji="0" lang="en-US" sz="11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pt-BR" sz="11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 điểm</a:t>
                      </a:r>
                      <a:endParaRPr kumimoji="0" lang="en-US" sz="11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758833206"/>
                  </a:ext>
                </a:extLst>
              </a:tr>
              <a:tr h="737591"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pt-BR" sz="1100" kern="120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sz="1100" kern="120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just" rtl="0" eaLnBrk="1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1000"/>
                        </a:spcAft>
                      </a:pPr>
                      <a:r>
                        <a:rPr kumimoji="0" lang="pt-BR" sz="11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Tỷ lệ các kỹ thuật chuyên khoa mà bệnh viện được phê duyệt tại tuyến </a:t>
                      </a:r>
                      <a:r>
                        <a:rPr kumimoji="0" lang="pt-BR" sz="11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II </a:t>
                      </a:r>
                      <a:r>
                        <a:rPr kumimoji="0" lang="pt-BR" sz="11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đạt &lt; 40% các kỹ thuật của chuyên khoa đó;</a:t>
                      </a:r>
                      <a:endParaRPr kumimoji="0" lang="en-US" sz="11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pt-BR" sz="11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 điểm</a:t>
                      </a:r>
                      <a:endParaRPr kumimoji="0" lang="en-US" sz="11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0915543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34826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4826</TotalTime>
  <Words>2083</Words>
  <Application>Microsoft Office PowerPoint</Application>
  <PresentationFormat>On-screen Show (4:3)</PresentationFormat>
  <Paragraphs>335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Arial</vt:lpstr>
      <vt:lpstr>Calibri</vt:lpstr>
      <vt:lpstr>Georgia</vt:lpstr>
      <vt:lpstr>Times New Roman</vt:lpstr>
      <vt:lpstr>Wingdings</vt:lpstr>
      <vt:lpstr>Wingdings 2</vt:lpstr>
      <vt:lpstr>Civic</vt:lpstr>
      <vt:lpstr>BÁO CÁO HỒ SƠ XÉT PHÂN TUYẾN CHUYÊN MÔN KỸ THUẬT VÀ XẾP HẠNG TƯƠNG ĐƯƠNG</vt:lpstr>
      <vt:lpstr>NỘI DUNG TRÌNH BÀY</vt:lpstr>
      <vt:lpstr>I. THÔNG TIN CHUNG</vt:lpstr>
      <vt:lpstr>II. BỆNH VIỆN TỰ CHẤM ĐIỂM</vt:lpstr>
      <vt:lpstr>II. BỆNH VIỆN TỰ CHẤM ĐIỂM</vt:lpstr>
      <vt:lpstr>II. BỆNH VIỆN TỰ CHẤM ĐIỂM</vt:lpstr>
      <vt:lpstr>II. BỆNH VIỆN TỰ CHẤM ĐIỂM</vt:lpstr>
      <vt:lpstr>II. BỆNH VIỆN TỰ CHẤM ĐIỂM</vt:lpstr>
      <vt:lpstr>II. BỆNH VIỆN TỰ CHẤM ĐIỂM</vt:lpstr>
      <vt:lpstr>II. BỆNH VIỆN TỰ CHẤM ĐIỂM</vt:lpstr>
      <vt:lpstr>II. BỆNH VIỆN TỰ CHẤM ĐIỂM</vt:lpstr>
      <vt:lpstr>II. BỆNH VIỆN TỰ CHẤM ĐIỂM</vt:lpstr>
      <vt:lpstr>II. BỆNH VIỆN TỰ CHẤM ĐIỂM</vt:lpstr>
      <vt:lpstr>II. BỆNH VIỆN TỰ CHẤM ĐIỂM</vt:lpstr>
      <vt:lpstr>III. KẾT LUẬN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BÁO CÁO SƠ KẾT  TÌNH HÌNH CẤP CHỨNG CHỈ HÀNH NGHỀ VÀ GiẤY PHÉP HOẠT ĐỘNG KHÁM BỆNH, CHỮA BỆNH</dc:title>
  <dc:creator>Huonglaptop</dc:creator>
  <cp:lastModifiedBy>koftfpol koftfpol</cp:lastModifiedBy>
  <cp:revision>396</cp:revision>
  <cp:lastPrinted>2016-11-15T01:23:25Z</cp:lastPrinted>
  <dcterms:created xsi:type="dcterms:W3CDTF">2013-07-04T13:53:12Z</dcterms:created>
  <dcterms:modified xsi:type="dcterms:W3CDTF">2018-05-10T12:10:25Z</dcterms:modified>
</cp:coreProperties>
</file>